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7FFFD1E5_B6AE9FEB.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147471822" r:id="rId5"/>
    <p:sldId id="2147471832" r:id="rId6"/>
    <p:sldId id="2147471833" r:id="rId7"/>
    <p:sldId id="2147471834" r:id="rId8"/>
    <p:sldId id="2147471841" r:id="rId9"/>
    <p:sldId id="2147471835" r:id="rId10"/>
    <p:sldId id="2147471850" r:id="rId11"/>
    <p:sldId id="2147471851" r:id="rId12"/>
    <p:sldId id="2147471845" r:id="rId13"/>
    <p:sldId id="2147471843" r:id="rId14"/>
    <p:sldId id="2147471852" r:id="rId15"/>
    <p:sldId id="2147471853" r:id="rId16"/>
    <p:sldId id="2147471846" r:id="rId17"/>
    <p:sldId id="21474718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C5EA24-B6D1-2547-08AE-25FB19C18976}" name="Bruno Henrique Santos" initials="BS" userId="S::brunohenrique.santos_ren.pt#ext#@grtgaz.onmicrosoft.com::80e275cf-c786-4d4b-951f-71349c854b61" providerId="AD"/>
  <p188:author id="{B68075D7-4200-82BC-3D9F-CFDC8D7663E6}" name="Raß, Nicolai" initials="RN" userId="S::nicolai.rass_oge.net#ext#@grtgaz.onmicrosoft.com::fd0dcb75-bb89-44eb-b92b-c1488b3be7d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z Hipolito, Nerea" userId="3b187b45-9e87-47db-8acd-f85197262d93" providerId="ADAL" clId="{86E203DB-538A-40CA-88B5-0C8560CCDB3D}"/>
    <pc:docChg chg="modSld">
      <pc:chgData name="Martinez Hipolito, Nerea" userId="3b187b45-9e87-47db-8acd-f85197262d93" providerId="ADAL" clId="{86E203DB-538A-40CA-88B5-0C8560CCDB3D}" dt="2024-11-05T11:16:17.157" v="0" actId="20577"/>
      <pc:docMkLst>
        <pc:docMk/>
      </pc:docMkLst>
      <pc:sldChg chg="modSp mod">
        <pc:chgData name="Martinez Hipolito, Nerea" userId="3b187b45-9e87-47db-8acd-f85197262d93" providerId="ADAL" clId="{86E203DB-538A-40CA-88B5-0C8560CCDB3D}" dt="2024-11-05T11:16:17.157" v="0" actId="20577"/>
        <pc:sldMkLst>
          <pc:docMk/>
          <pc:sldMk cId="3045551887" sldId="2147471835"/>
        </pc:sldMkLst>
        <pc:spChg chg="mod">
          <ac:chgData name="Martinez Hipolito, Nerea" userId="3b187b45-9e87-47db-8acd-f85197262d93" providerId="ADAL" clId="{86E203DB-538A-40CA-88B5-0C8560CCDB3D}" dt="2024-11-05T11:16:17.157" v="0" actId="20577"/>
          <ac:spMkLst>
            <pc:docMk/>
            <pc:sldMk cId="3045551887" sldId="2147471835"/>
            <ac:spMk id="3" creationId="{152B50F0-86E9-486D-BAB4-F295AE03B247}"/>
          </ac:spMkLst>
        </pc:spChg>
      </pc:sldChg>
    </pc:docChg>
  </pc:docChgLst>
  <pc:docChgLst>
    <pc:chgData name="Martinez Hipolito, Nerea" userId="3b187b45-9e87-47db-8acd-f85197262d93" providerId="ADAL" clId="{2D64C09A-0FB7-428B-9947-D581B497D371}"/>
    <pc:docChg chg="undo custSel modSld">
      <pc:chgData name="Martinez Hipolito, Nerea" userId="3b187b45-9e87-47db-8acd-f85197262d93" providerId="ADAL" clId="{2D64C09A-0FB7-428B-9947-D581B497D371}" dt="2024-10-31T07:54:38.776" v="17" actId="208"/>
      <pc:docMkLst>
        <pc:docMk/>
      </pc:docMkLst>
      <pc:sldChg chg="addSp delSp modSp">
        <pc:chgData name="Martinez Hipolito, Nerea" userId="3b187b45-9e87-47db-8acd-f85197262d93" providerId="ADAL" clId="{2D64C09A-0FB7-428B-9947-D581B497D371}" dt="2024-10-31T07:54:38.776" v="17" actId="208"/>
        <pc:sldMkLst>
          <pc:docMk/>
          <pc:sldMk cId="3459413997" sldId="2147471846"/>
        </pc:sldMkLst>
        <pc:spChg chg="mod">
          <ac:chgData name="Martinez Hipolito, Nerea" userId="3b187b45-9e87-47db-8acd-f85197262d93" providerId="ADAL" clId="{2D64C09A-0FB7-428B-9947-D581B497D371}" dt="2024-10-31T07:54:38.776" v="17" actId="208"/>
          <ac:spMkLst>
            <pc:docMk/>
            <pc:sldMk cId="3459413997" sldId="2147471846"/>
            <ac:spMk id="13" creationId="{F39358E9-E19E-4880-9529-408C9F819CEA}"/>
          </ac:spMkLst>
        </pc:spChg>
        <pc:spChg chg="add del mod">
          <ac:chgData name="Martinez Hipolito, Nerea" userId="3b187b45-9e87-47db-8acd-f85197262d93" providerId="ADAL" clId="{2D64C09A-0FB7-428B-9947-D581B497D371}" dt="2024-10-31T07:54:13.974" v="9"/>
          <ac:spMkLst>
            <pc:docMk/>
            <pc:sldMk cId="3459413997" sldId="2147471846"/>
            <ac:spMk id="16" creationId="{E58A0692-7435-44C1-9F95-BCDF002E6AAB}"/>
          </ac:spMkLst>
        </pc:spChg>
        <pc:spChg chg="add mod">
          <ac:chgData name="Martinez Hipolito, Nerea" userId="3b187b45-9e87-47db-8acd-f85197262d93" providerId="ADAL" clId="{2D64C09A-0FB7-428B-9947-D581B497D371}" dt="2024-10-31T07:54:28.517" v="15" actId="1076"/>
          <ac:spMkLst>
            <pc:docMk/>
            <pc:sldMk cId="3459413997" sldId="2147471846"/>
            <ac:spMk id="23" creationId="{24DC3437-BFDF-4CF7-A44A-45744D75B85C}"/>
          </ac:spMkLst>
        </pc:spChg>
        <pc:grpChg chg="add mod">
          <ac:chgData name="Martinez Hipolito, Nerea" userId="3b187b45-9e87-47db-8acd-f85197262d93" providerId="ADAL" clId="{2D64C09A-0FB7-428B-9947-D581B497D371}" dt="2024-10-31T07:54:26.261" v="14" actId="1076"/>
          <ac:grpSpMkLst>
            <pc:docMk/>
            <pc:sldMk cId="3459413997" sldId="2147471846"/>
            <ac:grpSpMk id="10" creationId="{D5DEF240-189B-4EEE-836D-6EC242E5524C}"/>
          </ac:grpSpMkLst>
        </pc:grpChg>
        <pc:grpChg chg="add del">
          <ac:chgData name="Martinez Hipolito, Nerea" userId="3b187b45-9e87-47db-8acd-f85197262d93" providerId="ADAL" clId="{2D64C09A-0FB7-428B-9947-D581B497D371}" dt="2024-10-31T07:54:11.816" v="6"/>
          <ac:grpSpMkLst>
            <pc:docMk/>
            <pc:sldMk cId="3459413997" sldId="2147471846"/>
            <ac:grpSpMk id="18" creationId="{763F2A47-C1A7-42B7-9080-7AEC0ADF855A}"/>
          </ac:grpSpMkLst>
        </pc:grpChg>
        <pc:grpChg chg="add del mod">
          <ac:chgData name="Martinez Hipolito, Nerea" userId="3b187b45-9e87-47db-8acd-f85197262d93" providerId="ADAL" clId="{2D64C09A-0FB7-428B-9947-D581B497D371}" dt="2024-10-31T07:54:15.975" v="11" actId="478"/>
          <ac:grpSpMkLst>
            <pc:docMk/>
            <pc:sldMk cId="3459413997" sldId="2147471846"/>
            <ac:grpSpMk id="20" creationId="{703D2BAA-BC63-40BB-8CEB-92F9AA79144E}"/>
          </ac:grpSpMkLst>
        </pc:grpChg>
      </pc:sldChg>
    </pc:docChg>
  </pc:docChgLst>
</pc:chgInfo>
</file>

<file path=ppt/comments/modernComment_7FFFD1E5_B6AE9FEB.xml><?xml version="1.0" encoding="utf-8"?>
<p188:cmLst xmlns:a="http://schemas.openxmlformats.org/drawingml/2006/main" xmlns:r="http://schemas.openxmlformats.org/officeDocument/2006/relationships" xmlns:p188="http://schemas.microsoft.com/office/powerpoint/2018/8/main">
  <p188:cm id="{322B2441-693D-4D6C-9F86-38FFCDB1619F}" authorId="{B68075D7-4200-82BC-3D9F-CFDC8D7663E6}" status="resolved" created="2024-10-30T07:39:38.638" complete="100000">
    <ac:txMkLst xmlns:ac="http://schemas.microsoft.com/office/drawing/2013/main/command">
      <pc:docMk xmlns:pc="http://schemas.microsoft.com/office/powerpoint/2013/main/command"/>
      <pc:sldMk xmlns:pc="http://schemas.microsoft.com/office/powerpoint/2013/main/command" cId="3064897515" sldId="2147471845"/>
      <ac:spMk id="14" creationId="{2F561A73-AF1F-4191-9F53-F81C70EA2C6A}"/>
      <ac:txMk cp="3" len="57">
        <ac:context len="192" hash="2596400950"/>
      </ac:txMk>
    </ac:txMkLst>
    <p188:pos x="1123461" y="381000"/>
    <p188:txBody>
      <a:bodyPr/>
      <a:lstStyle/>
      <a:p>
        <a:r>
          <a:rPr lang="de-DE"/>
          <a:t>To make clear, that here domestic use is meant - not the interconnection to Germany.</a:t>
        </a:r>
      </a:p>
    </p188:txBody>
  </p188:cm>
  <p188:cm id="{CC643B5E-76BE-48A9-B5DE-8D2CF53FA742}" authorId="{B68075D7-4200-82BC-3D9F-CFDC8D7663E6}" status="resolved" created="2024-10-30T07:42:47.956" complete="100000">
    <ac:deMkLst xmlns:ac="http://schemas.microsoft.com/office/drawing/2013/main/command">
      <pc:docMk xmlns:pc="http://schemas.microsoft.com/office/powerpoint/2013/main/command"/>
      <pc:sldMk xmlns:pc="http://schemas.microsoft.com/office/powerpoint/2013/main/command" cId="3064897515" sldId="2147471845"/>
      <ac:spMk id="15" creationId="{6092DDE8-A520-4CF1-9D0B-0196EB2635D1}"/>
    </ac:deMkLst>
    <p188:txBody>
      <a:bodyPr/>
      <a:lstStyle/>
      <a:p>
        <a:r>
          <a:rPr lang="de-DE"/>
          <a:t>I have added, that besides producers also midstreamers/shippers and consumers themselves can book IP capacity. Should be checked for other countries and IPs as well!</a:t>
        </a:r>
      </a:p>
    </p188:txBody>
  </p188:cm>
  <p188:cm id="{DBE8D117-30D9-4A4C-8329-5231B443E5B5}" authorId="{B68075D7-4200-82BC-3D9F-CFDC8D7663E6}" status="resolved" created="2024-10-30T07:50:00.797" complete="100000">
    <ac:deMkLst xmlns:ac="http://schemas.microsoft.com/office/drawing/2013/main/command">
      <pc:docMk xmlns:pc="http://schemas.microsoft.com/office/powerpoint/2013/main/command"/>
      <pc:sldMk xmlns:pc="http://schemas.microsoft.com/office/powerpoint/2013/main/command" cId="3064897515" sldId="2147471845"/>
      <ac:spMk id="12" creationId="{BABB2CF6-E80A-4E7E-8CCD-8C7B81A9997D}"/>
    </ac:deMkLst>
    <p188:txBody>
      <a:bodyPr/>
      <a:lstStyle/>
      <a:p>
        <a:r>
          <a:rPr lang="de-DE"/>
          <a:t>Example should be given: Where to participate for the route POr-GER: 1, 3, 5; for ESP-GER only 3+5</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72C73-959B-48E6-907C-4725214568BE}" type="datetimeFigureOut">
              <a:rPr lang="en-US" smtClean="0"/>
              <a:t>11/5/2024</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39D63-5882-4B8F-8C33-8208A508CF16}" type="slidenum">
              <a:rPr lang="en-US" smtClean="0"/>
              <a:t>‹Nº›</a:t>
            </a:fld>
            <a:endParaRPr lang="en-US"/>
          </a:p>
        </p:txBody>
      </p:sp>
    </p:spTree>
    <p:extLst>
      <p:ext uri="{BB962C8B-B14F-4D97-AF65-F5344CB8AC3E}">
        <p14:creationId xmlns:p14="http://schemas.microsoft.com/office/powerpoint/2010/main" val="253226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709931" y="4925407"/>
            <a:ext cx="5679440" cy="4029879"/>
          </a:xfrm>
          <a:prstGeom prst="rect">
            <a:avLst/>
          </a:prstGeom>
        </p:spPr>
        <p:txBody>
          <a:bodyPr spcFirstLastPara="1" wrap="square" lIns="102200" tIns="51100" rIns="102200" bIns="51100" anchor="t" anchorCtr="0">
            <a:noAutofit/>
          </a:bodyPr>
          <a:lstStyle/>
          <a:p>
            <a:pPr marL="0" lvl="0" indent="0" algn="l" rtl="0">
              <a:spcBef>
                <a:spcPts val="0"/>
              </a:spcBef>
              <a:spcAft>
                <a:spcPts val="0"/>
              </a:spcAft>
              <a:buNone/>
            </a:pPr>
            <a:endParaRPr/>
          </a:p>
        </p:txBody>
      </p:sp>
      <p:sp>
        <p:nvSpPr>
          <p:cNvPr id="109" name="Google Shape;109;p1:notes"/>
          <p:cNvSpPr>
            <a:spLocks noGrp="1" noRot="1" noChangeAspect="1"/>
          </p:cNvSpPr>
          <p:nvPr>
            <p:ph type="sldImg" idx="2"/>
          </p:nvPr>
        </p:nvSpPr>
        <p:spPr>
          <a:xfrm>
            <a:off x="481013" y="1279525"/>
            <a:ext cx="6137275"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19"/>
          <p:cNvSpPr/>
          <p:nvPr/>
        </p:nvSpPr>
        <p:spPr>
          <a:xfrm>
            <a:off x="0" y="-14638"/>
            <a:ext cx="12192000" cy="703955"/>
          </a:xfrm>
          <a:prstGeom prst="rect">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19"/>
          <p:cNvSpPr/>
          <p:nvPr/>
        </p:nvSpPr>
        <p:spPr>
          <a:xfrm>
            <a:off x="0" y="-14637"/>
            <a:ext cx="12192000" cy="5472902"/>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19"/>
          <p:cNvSpPr/>
          <p:nvPr/>
        </p:nvSpPr>
        <p:spPr>
          <a:xfrm>
            <a:off x="0" y="5458265"/>
            <a:ext cx="12192000" cy="1399735"/>
          </a:xfrm>
          <a:prstGeom prst="rect">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 name="Google Shape;19;p19"/>
          <p:cNvPicPr preferRelativeResize="0"/>
          <p:nvPr/>
        </p:nvPicPr>
        <p:blipFill rotWithShape="1">
          <a:blip r:embed="rId2">
            <a:alphaModFix/>
          </a:blip>
          <a:srcRect/>
          <a:stretch/>
        </p:blipFill>
        <p:spPr>
          <a:xfrm>
            <a:off x="0" y="1819682"/>
            <a:ext cx="12192000" cy="3640667"/>
          </a:xfrm>
          <a:prstGeom prst="rect">
            <a:avLst/>
          </a:prstGeom>
          <a:noFill/>
          <a:ln>
            <a:noFill/>
          </a:ln>
        </p:spPr>
      </p:pic>
      <p:sp>
        <p:nvSpPr>
          <p:cNvPr id="20" name="Google Shape;20;p19"/>
          <p:cNvSpPr txBox="1">
            <a:spLocks noGrp="1"/>
          </p:cNvSpPr>
          <p:nvPr>
            <p:ph type="dt" idx="10"/>
          </p:nvPr>
        </p:nvSpPr>
        <p:spPr>
          <a:xfrm>
            <a:off x="10133772" y="5975570"/>
            <a:ext cx="122002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a:solidFill>
                  <a:schemeClr val="dk2"/>
                </a:solidFill>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1" name="Google Shape;21;p19"/>
          <p:cNvPicPr preferRelativeResize="0"/>
          <p:nvPr/>
        </p:nvPicPr>
        <p:blipFill rotWithShape="1">
          <a:blip r:embed="rId3">
            <a:alphaModFix/>
          </a:blip>
          <a:srcRect/>
          <a:stretch/>
        </p:blipFill>
        <p:spPr>
          <a:xfrm>
            <a:off x="9643946" y="656994"/>
            <a:ext cx="1590702" cy="658224"/>
          </a:xfrm>
          <a:prstGeom prst="rect">
            <a:avLst/>
          </a:prstGeom>
          <a:noFill/>
          <a:ln>
            <a:noFill/>
          </a:ln>
        </p:spPr>
      </p:pic>
      <p:pic>
        <p:nvPicPr>
          <p:cNvPr id="22" name="Google Shape;22;p19"/>
          <p:cNvPicPr preferRelativeResize="0"/>
          <p:nvPr/>
        </p:nvPicPr>
        <p:blipFill rotWithShape="1">
          <a:blip r:embed="rId4">
            <a:alphaModFix/>
          </a:blip>
          <a:srcRect/>
          <a:stretch/>
        </p:blipFill>
        <p:spPr>
          <a:xfrm>
            <a:off x="819370" y="5967656"/>
            <a:ext cx="5779904" cy="437044"/>
          </a:xfrm>
          <a:prstGeom prst="rect">
            <a:avLst/>
          </a:prstGeom>
          <a:noFill/>
          <a:ln>
            <a:noFill/>
          </a:ln>
        </p:spPr>
      </p:pic>
      <p:sp>
        <p:nvSpPr>
          <p:cNvPr id="23" name="Google Shape;23;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6000"/>
              <a:buFont typeface="Arial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2"/>
              </a:buClr>
              <a:buSzPts val="1800"/>
              <a:buFont typeface="Arial"/>
              <a:buNone/>
              <a:defRPr sz="1800">
                <a:solidFill>
                  <a:schemeClr val="dk2"/>
                </a:solidFill>
              </a:defRPr>
            </a:lvl1pPr>
            <a:lvl2pPr lvl="1" algn="l">
              <a:lnSpc>
                <a:spcPct val="90000"/>
              </a:lnSpc>
              <a:spcBef>
                <a:spcPts val="500"/>
              </a:spcBef>
              <a:spcAft>
                <a:spcPts val="0"/>
              </a:spcAft>
              <a:buClr>
                <a:schemeClr val="dk2"/>
              </a:buClr>
              <a:buSzPts val="1800"/>
              <a:buNone/>
              <a:defRPr/>
            </a:lvl2pPr>
            <a:lvl3pPr lvl="2" algn="l">
              <a:lnSpc>
                <a:spcPct val="90000"/>
              </a:lnSpc>
              <a:spcBef>
                <a:spcPts val="500"/>
              </a:spcBef>
              <a:spcAft>
                <a:spcPts val="0"/>
              </a:spcAft>
              <a:buClr>
                <a:schemeClr val="dk2"/>
              </a:buClr>
              <a:buSzPts val="1800"/>
              <a:buNone/>
              <a:defRPr/>
            </a:lvl3pPr>
            <a:lvl4pPr lvl="3" algn="l">
              <a:lnSpc>
                <a:spcPct val="90000"/>
              </a:lnSpc>
              <a:spcBef>
                <a:spcPts val="500"/>
              </a:spcBef>
              <a:spcAft>
                <a:spcPts val="0"/>
              </a:spcAft>
              <a:buClr>
                <a:schemeClr val="dk2"/>
              </a:buClr>
              <a:buSzPts val="1800"/>
              <a:buNone/>
              <a:defRPr/>
            </a:lvl4pPr>
            <a:lvl5pPr lvl="4" algn="l">
              <a:lnSpc>
                <a:spcPct val="90000"/>
              </a:lnSpc>
              <a:spcBef>
                <a:spcPts val="500"/>
              </a:spcBef>
              <a:spcAft>
                <a:spcPts val="0"/>
              </a:spcAft>
              <a:buClr>
                <a:schemeClr val="dk2"/>
              </a:buClr>
              <a:buSzPts val="1800"/>
              <a:buNone/>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2996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25"/>
        <p:cNvGrpSpPr/>
        <p:nvPr/>
      </p:nvGrpSpPr>
      <p:grpSpPr>
        <a:xfrm>
          <a:off x="0" y="0"/>
          <a:ext cx="0" cy="0"/>
          <a:chOff x="0" y="0"/>
          <a:chExt cx="0" cy="0"/>
        </a:xfrm>
      </p:grpSpPr>
      <p:pic>
        <p:nvPicPr>
          <p:cNvPr id="26" name="Google Shape;26;p20"/>
          <p:cNvPicPr preferRelativeResize="0"/>
          <p:nvPr/>
        </p:nvPicPr>
        <p:blipFill rotWithShape="1">
          <a:blip r:embed="rId2">
            <a:alphaModFix/>
          </a:blip>
          <a:srcRect/>
          <a:stretch/>
        </p:blipFill>
        <p:spPr>
          <a:xfrm rot="10800000" flipH="1">
            <a:off x="1508760" y="5702377"/>
            <a:ext cx="10683239" cy="726505"/>
          </a:xfrm>
          <a:prstGeom prst="rect">
            <a:avLst/>
          </a:prstGeom>
          <a:noFill/>
          <a:ln>
            <a:noFill/>
          </a:ln>
        </p:spPr>
      </p:pic>
      <p:sp>
        <p:nvSpPr>
          <p:cNvPr id="27" name="Google Shape;27;p20"/>
          <p:cNvSpPr/>
          <p:nvPr/>
        </p:nvSpPr>
        <p:spPr>
          <a:xfrm>
            <a:off x="0" y="6176963"/>
            <a:ext cx="12192000" cy="681037"/>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8" name="Google Shape;28;p20"/>
          <p:cNvPicPr preferRelativeResize="0"/>
          <p:nvPr/>
        </p:nvPicPr>
        <p:blipFill rotWithShape="1">
          <a:blip r:embed="rId3">
            <a:alphaModFix/>
          </a:blip>
          <a:srcRect/>
          <a:stretch/>
        </p:blipFill>
        <p:spPr>
          <a:xfrm>
            <a:off x="622421" y="6355202"/>
            <a:ext cx="784348" cy="324558"/>
          </a:xfrm>
          <a:prstGeom prst="rect">
            <a:avLst/>
          </a:prstGeom>
          <a:noFill/>
          <a:ln>
            <a:noFill/>
          </a:ln>
        </p:spPr>
      </p:pic>
      <p:sp>
        <p:nvSpPr>
          <p:cNvPr id="29" name="Google Shape;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2"/>
              </a:buClr>
              <a:buSzPts val="1800"/>
              <a:buFont typeface="Noto Sans Symbols"/>
              <a:buChar char="🡲"/>
              <a:defRPr sz="1800">
                <a:solidFill>
                  <a:schemeClr val="dk2"/>
                </a:solidFill>
                <a:latin typeface="Arial Black"/>
                <a:ea typeface="Arial Black"/>
                <a:cs typeface="Arial Black"/>
                <a:sym typeface="Arial Black"/>
              </a:defRPr>
            </a:lvl1pPr>
            <a:lvl2pPr marL="914400" lvl="1" indent="-228600" algn="l">
              <a:lnSpc>
                <a:spcPct val="90000"/>
              </a:lnSpc>
              <a:spcBef>
                <a:spcPts val="500"/>
              </a:spcBef>
              <a:spcAft>
                <a:spcPts val="0"/>
              </a:spcAft>
              <a:buClr>
                <a:schemeClr val="dk2"/>
              </a:buClr>
              <a:buSzPts val="1100"/>
              <a:buFont typeface="Arial"/>
              <a:buNone/>
              <a:defRPr sz="1100">
                <a:solidFill>
                  <a:schemeClr val="dk2"/>
                </a:solidFill>
              </a:defRPr>
            </a:lvl2pPr>
            <a:lvl3pPr marL="1371600" lvl="2" indent="-228600" algn="l">
              <a:lnSpc>
                <a:spcPct val="90000"/>
              </a:lnSpc>
              <a:spcBef>
                <a:spcPts val="500"/>
              </a:spcBef>
              <a:spcAft>
                <a:spcPts val="0"/>
              </a:spcAft>
              <a:buClr>
                <a:schemeClr val="dk2"/>
              </a:buClr>
              <a:buSzPts val="1050"/>
              <a:buFont typeface="Arial"/>
              <a:buNone/>
              <a:defRPr sz="1050">
                <a:solidFill>
                  <a:schemeClr val="dk2"/>
                </a:solidFill>
              </a:defRPr>
            </a:lvl3pPr>
            <a:lvl4pPr marL="1828800" lvl="3" indent="-228600" algn="l">
              <a:lnSpc>
                <a:spcPct val="90000"/>
              </a:lnSpc>
              <a:spcBef>
                <a:spcPts val="500"/>
              </a:spcBef>
              <a:spcAft>
                <a:spcPts val="0"/>
              </a:spcAft>
              <a:buClr>
                <a:schemeClr val="dk2"/>
              </a:buClr>
              <a:buSzPts val="1000"/>
              <a:buFont typeface="Arial"/>
              <a:buNone/>
              <a:defRPr sz="1000">
                <a:solidFill>
                  <a:schemeClr val="dk2"/>
                </a:solidFill>
              </a:defRPr>
            </a:lvl4pPr>
            <a:lvl5pPr marL="2286000" lvl="4" indent="-228600" algn="l">
              <a:lnSpc>
                <a:spcPct val="90000"/>
              </a:lnSpc>
              <a:spcBef>
                <a:spcPts val="500"/>
              </a:spcBef>
              <a:spcAft>
                <a:spcPts val="0"/>
              </a:spcAft>
              <a:buClr>
                <a:schemeClr val="dk2"/>
              </a:buClr>
              <a:buSzPts val="1000"/>
              <a:buFont typeface="Arial"/>
              <a:buNone/>
              <a:defRPr sz="1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0"/>
          <p:cNvSpPr txBox="1">
            <a:spLocks noGrp="1"/>
          </p:cNvSpPr>
          <p:nvPr>
            <p:ph type="dt" idx="10"/>
          </p:nvPr>
        </p:nvSpPr>
        <p:spPr>
          <a:xfrm>
            <a:off x="9380807" y="6334919"/>
            <a:ext cx="174439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0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ftr" idx="11"/>
          </p:nvPr>
        </p:nvSpPr>
        <p:spPr>
          <a:xfrm>
            <a:off x="2666414" y="6334919"/>
            <a:ext cx="660595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0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
          <p:cNvSpPr txBox="1">
            <a:spLocks noGrp="1"/>
          </p:cNvSpPr>
          <p:nvPr>
            <p:ph type="sldNum" idx="12"/>
          </p:nvPr>
        </p:nvSpPr>
        <p:spPr>
          <a:xfrm>
            <a:off x="11233638" y="6334919"/>
            <a:ext cx="6764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chemeClr val="dk2"/>
                </a:solidFill>
                <a:latin typeface="Arial"/>
                <a:ea typeface="Arial"/>
                <a:cs typeface="Arial"/>
                <a:sym typeface="Arial"/>
              </a:defRPr>
            </a:lvl1pPr>
            <a:lvl2pPr marL="0" lvl="1" indent="0" algn="r">
              <a:spcBef>
                <a:spcPts val="0"/>
              </a:spcBef>
              <a:buNone/>
              <a:defRPr sz="1000" b="0" i="0" u="none" strike="noStrike" cap="none">
                <a:solidFill>
                  <a:schemeClr val="dk2"/>
                </a:solidFill>
                <a:latin typeface="Arial"/>
                <a:ea typeface="Arial"/>
                <a:cs typeface="Arial"/>
                <a:sym typeface="Arial"/>
              </a:defRPr>
            </a:lvl2pPr>
            <a:lvl3pPr marL="0" lvl="2" indent="0" algn="r">
              <a:spcBef>
                <a:spcPts val="0"/>
              </a:spcBef>
              <a:buNone/>
              <a:defRPr sz="1000" b="0" i="0" u="none" strike="noStrike" cap="none">
                <a:solidFill>
                  <a:schemeClr val="dk2"/>
                </a:solidFill>
                <a:latin typeface="Arial"/>
                <a:ea typeface="Arial"/>
                <a:cs typeface="Arial"/>
                <a:sym typeface="Arial"/>
              </a:defRPr>
            </a:lvl3pPr>
            <a:lvl4pPr marL="0" lvl="3" indent="0" algn="r">
              <a:spcBef>
                <a:spcPts val="0"/>
              </a:spcBef>
              <a:buNone/>
              <a:defRPr sz="1000" b="0" i="0" u="none" strike="noStrike" cap="none">
                <a:solidFill>
                  <a:schemeClr val="dk2"/>
                </a:solidFill>
                <a:latin typeface="Arial"/>
                <a:ea typeface="Arial"/>
                <a:cs typeface="Arial"/>
                <a:sym typeface="Arial"/>
              </a:defRPr>
            </a:lvl4pPr>
            <a:lvl5pPr marL="0" lvl="4" indent="0" algn="r">
              <a:spcBef>
                <a:spcPts val="0"/>
              </a:spcBef>
              <a:buNone/>
              <a:defRPr sz="1000" b="0" i="0" u="none" strike="noStrike" cap="none">
                <a:solidFill>
                  <a:schemeClr val="dk2"/>
                </a:solidFill>
                <a:latin typeface="Arial"/>
                <a:ea typeface="Arial"/>
                <a:cs typeface="Arial"/>
                <a:sym typeface="Arial"/>
              </a:defRPr>
            </a:lvl5pPr>
            <a:lvl6pPr marL="0" lvl="5" indent="0" algn="r">
              <a:spcBef>
                <a:spcPts val="0"/>
              </a:spcBef>
              <a:buNone/>
              <a:defRPr sz="1000" b="0" i="0" u="none" strike="noStrike" cap="none">
                <a:solidFill>
                  <a:schemeClr val="dk2"/>
                </a:solidFill>
                <a:latin typeface="Arial"/>
                <a:ea typeface="Arial"/>
                <a:cs typeface="Arial"/>
                <a:sym typeface="Arial"/>
              </a:defRPr>
            </a:lvl6pPr>
            <a:lvl7pPr marL="0" lvl="6" indent="0" algn="r">
              <a:spcBef>
                <a:spcPts val="0"/>
              </a:spcBef>
              <a:buNone/>
              <a:defRPr sz="1000" b="0" i="0" u="none" strike="noStrike" cap="none">
                <a:solidFill>
                  <a:schemeClr val="dk2"/>
                </a:solidFill>
                <a:latin typeface="Arial"/>
                <a:ea typeface="Arial"/>
                <a:cs typeface="Arial"/>
                <a:sym typeface="Arial"/>
              </a:defRPr>
            </a:lvl7pPr>
            <a:lvl8pPr marL="0" lvl="7" indent="0" algn="r">
              <a:spcBef>
                <a:spcPts val="0"/>
              </a:spcBef>
              <a:buNone/>
              <a:defRPr sz="1000" b="0" i="0" u="none" strike="noStrike" cap="none">
                <a:solidFill>
                  <a:schemeClr val="dk2"/>
                </a:solidFill>
                <a:latin typeface="Arial"/>
                <a:ea typeface="Arial"/>
                <a:cs typeface="Arial"/>
                <a:sym typeface="Arial"/>
              </a:defRPr>
            </a:lvl8pPr>
            <a:lvl9pPr marL="0" lvl="8" indent="0" algn="r">
              <a:spcBef>
                <a:spcPts val="0"/>
              </a:spcBef>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‹Nº›</a:t>
            </a:fld>
            <a:endParaRPr/>
          </a:p>
        </p:txBody>
      </p:sp>
    </p:spTree>
    <p:extLst>
      <p:ext uri="{BB962C8B-B14F-4D97-AF65-F5344CB8AC3E}">
        <p14:creationId xmlns:p14="http://schemas.microsoft.com/office/powerpoint/2010/main" val="175429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Tree>
    <p:extLst>
      <p:ext uri="{BB962C8B-B14F-4D97-AF65-F5344CB8AC3E}">
        <p14:creationId xmlns:p14="http://schemas.microsoft.com/office/powerpoint/2010/main" val="3697037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Arial Black"/>
              <a:buNone/>
              <a:defRPr sz="4400" b="0" i="0" u="none" strike="noStrike" cap="none">
                <a:solidFill>
                  <a:schemeClr val="dk2"/>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631371" y="1825625"/>
            <a:ext cx="10722429"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L="1371600" marR="0" lvl="2" indent="-228600" algn="l" rtl="0">
              <a:lnSpc>
                <a:spcPct val="90000"/>
              </a:lnSpc>
              <a:spcBef>
                <a:spcPts val="5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3pPr>
            <a:lvl4pPr marL="1828800" marR="0" lvl="3" indent="-228600"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L="2286000" marR="0" lvl="4" indent="-228600"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‹Nº›</a:t>
            </a:fld>
            <a:endParaRPr/>
          </a:p>
        </p:txBody>
      </p:sp>
      <p:sp>
        <p:nvSpPr>
          <p:cNvPr id="3" name="ZoneTexte 2">
            <a:extLst>
              <a:ext uri="{FF2B5EF4-FFF2-40B4-BE49-F238E27FC236}">
                <a16:creationId xmlns:a16="http://schemas.microsoft.com/office/drawing/2014/main" id="{6DDE4718-107B-C8A4-E7CE-3B87EC949B54}"/>
              </a:ext>
            </a:extLst>
          </p:cNvPr>
          <p:cNvSpPr txBox="1"/>
          <p:nvPr>
            <p:extLst>
              <p:ext uri="{1162E1C5-73C7-4A58-AE30-91384D911F3F}">
                <p184:classification xmlns:p184="http://schemas.microsoft.com/office/powerpoint/2018/4/main" val="ftr"/>
              </p:ext>
            </p:extLst>
          </p:nvPr>
        </p:nvSpPr>
        <p:spPr>
          <a:xfrm>
            <a:off x="63500" y="6642100"/>
            <a:ext cx="4594225" cy="152400"/>
          </a:xfrm>
          <a:prstGeom prst="rect">
            <a:avLst/>
          </a:prstGeom>
        </p:spPr>
        <p:txBody>
          <a:bodyPr horzOverflow="overflow" lIns="0" tIns="0" rIns="0" bIns="0">
            <a:spAutoFit/>
          </a:bodyPr>
          <a:lstStyle/>
          <a:p>
            <a:pPr algn="l"/>
            <a:r>
              <a:rPr lang="en-US" sz="1000">
                <a:solidFill>
                  <a:srgbClr val="008000"/>
                </a:solidFill>
                <a:latin typeface="Calibri" panose="020F0502020204030204" pitchFamily="34" charset="0"/>
                <a:cs typeface="Calibri" panose="020F0502020204030204" pitchFamily="34" charset="0"/>
              </a:rPr>
              <a:t>Classification GRTgaz : Public [ ] Interne [X] Diffusion limitée [ ] Confidentiel entreprise [ ]</a:t>
            </a:r>
          </a:p>
        </p:txBody>
      </p:sp>
    </p:spTree>
    <p:extLst>
      <p:ext uri="{BB962C8B-B14F-4D97-AF65-F5344CB8AC3E}">
        <p14:creationId xmlns:p14="http://schemas.microsoft.com/office/powerpoint/2010/main" val="350547464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H2MedCFI@enagas.es" TargetMode="External"/><Relationship Id="rId2" Type="http://schemas.openxmlformats.org/officeDocument/2006/relationships/hyperlink" Target="mailto:H2ren@ren.pt" TargetMode="External"/><Relationship Id="rId1" Type="http://schemas.openxmlformats.org/officeDocument/2006/relationships/slideLayout" Target="../slideLayouts/slideLayout2.xml"/><Relationship Id="rId6" Type="http://schemas.openxmlformats.org/officeDocument/2006/relationships/hyperlink" Target="mailto:h2-international@oge.net" TargetMode="External"/><Relationship Id="rId5" Type="http://schemas.openxmlformats.org/officeDocument/2006/relationships/hyperlink" Target="mailto:h2medcfi@terega.fr" TargetMode="External"/><Relationship Id="rId4" Type="http://schemas.openxmlformats.org/officeDocument/2006/relationships/hyperlink" Target="mailto:blg-grt-H2medcfi@grtgaz.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h2-digital.com/h2med/joi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www.h2-digital.com/h2me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7FFFD1E5_B6AE9FEB.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a:spLocks noGrp="1"/>
          </p:cNvSpPr>
          <p:nvPr>
            <p:ph type="ctrTitle"/>
          </p:nvPr>
        </p:nvSpPr>
        <p:spPr>
          <a:xfrm>
            <a:off x="805132" y="1122363"/>
            <a:ext cx="9862868"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6000"/>
              <a:buFont typeface="Arial Black"/>
              <a:buNone/>
            </a:pPr>
            <a:r>
              <a:rPr lang="en-GB" sz="5000" dirty="0">
                <a:latin typeface="+mn-lt"/>
              </a:rPr>
              <a:t>Matchmaking &amp; Call For Interest</a:t>
            </a:r>
            <a:br>
              <a:rPr lang="en-GB" sz="5000" dirty="0"/>
            </a:br>
            <a:r>
              <a:rPr lang="en-GB" sz="5000" dirty="0"/>
              <a:t>User Manual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0E5DE-8360-4D27-825A-93D5BA5CC3F8}"/>
              </a:ext>
            </a:extLst>
          </p:cNvPr>
          <p:cNvSpPr>
            <a:spLocks noGrp="1"/>
          </p:cNvSpPr>
          <p:nvPr>
            <p:ph type="title"/>
          </p:nvPr>
        </p:nvSpPr>
        <p:spPr/>
        <p:txBody>
          <a:bodyPr>
            <a:normAutofit/>
          </a:bodyPr>
          <a:lstStyle/>
          <a:p>
            <a:r>
              <a:rPr lang="en" sz="4000" dirty="0"/>
              <a:t>4. “Call for Interest” – </a:t>
            </a:r>
            <a:r>
              <a:rPr lang="en-GB" sz="4000" dirty="0"/>
              <a:t>Part 2: </a:t>
            </a:r>
            <a:r>
              <a:rPr lang="en-GB" sz="4000" b="1" dirty="0"/>
              <a:t>Questionnaires</a:t>
            </a:r>
            <a:endParaRPr lang="en" sz="4000" dirty="0"/>
          </a:p>
        </p:txBody>
      </p:sp>
      <p:sp>
        <p:nvSpPr>
          <p:cNvPr id="3" name="Marcador de texto 2">
            <a:extLst>
              <a:ext uri="{FF2B5EF4-FFF2-40B4-BE49-F238E27FC236}">
                <a16:creationId xmlns:a16="http://schemas.microsoft.com/office/drawing/2014/main" id="{152B50F0-86E9-486D-BAB4-F295AE03B247}"/>
              </a:ext>
            </a:extLst>
          </p:cNvPr>
          <p:cNvSpPr>
            <a:spLocks noGrp="1"/>
          </p:cNvSpPr>
          <p:nvPr>
            <p:ph type="body" idx="1"/>
          </p:nvPr>
        </p:nvSpPr>
        <p:spPr/>
        <p:txBody>
          <a:bodyPr anchor="t"/>
          <a:lstStyle/>
          <a:p>
            <a:pPr>
              <a:buFont typeface="Wingdings" panose="05000000000000000000" pitchFamily="2" charset="2"/>
              <a:buChar char="§"/>
            </a:pPr>
            <a:r>
              <a:rPr lang="en-GB" sz="1600" b="0" dirty="0">
                <a:latin typeface="+mn-lt"/>
              </a:rPr>
              <a:t>To access the “Call for Interest” questionnaire, select the one relevant to your project and complete accordingly (Producer/Consumer/Shipper). The questionnaire will open in a new window.</a:t>
            </a:r>
          </a:p>
          <a:p>
            <a:pPr>
              <a:buFont typeface="Wingdings" panose="05000000000000000000" pitchFamily="2" charset="2"/>
              <a:buChar char="§"/>
            </a:pPr>
            <a:r>
              <a:rPr lang="en-GB" sz="1600" b="0" dirty="0">
                <a:latin typeface="+mn-lt"/>
              </a:rPr>
              <a:t>After completing each relevant questionnaire, you will receive an email with a summary of the data provided.</a:t>
            </a:r>
          </a:p>
          <a:p>
            <a:pPr>
              <a:buFont typeface="Wingdings" panose="05000000000000000000" pitchFamily="2" charset="2"/>
              <a:buChar char="§"/>
            </a:pPr>
            <a:r>
              <a:rPr lang="en-GB" sz="1600" b="0" dirty="0">
                <a:latin typeface="+mn-lt"/>
              </a:rPr>
              <a:t>You can complete the questionnaire again if you wish to modify information by repeating step 4.</a:t>
            </a:r>
          </a:p>
          <a:p>
            <a:pPr marL="114300" indent="0">
              <a:buNone/>
            </a:pPr>
            <a:endParaRPr lang="es-ES" dirty="0"/>
          </a:p>
        </p:txBody>
      </p:sp>
      <p:sp>
        <p:nvSpPr>
          <p:cNvPr id="4" name="Marcador de número de diapositiva 3">
            <a:extLst>
              <a:ext uri="{FF2B5EF4-FFF2-40B4-BE49-F238E27FC236}">
                <a16:creationId xmlns:a16="http://schemas.microsoft.com/office/drawing/2014/main" id="{30C0455D-3074-4C8E-A209-07A364DDE3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10</a:t>
            </a:fld>
            <a:endParaRPr lang="fr-FR"/>
          </a:p>
        </p:txBody>
      </p:sp>
      <p:pic>
        <p:nvPicPr>
          <p:cNvPr id="17" name="Imagen 16">
            <a:extLst>
              <a:ext uri="{FF2B5EF4-FFF2-40B4-BE49-F238E27FC236}">
                <a16:creationId xmlns:a16="http://schemas.microsoft.com/office/drawing/2014/main" id="{1795843A-4B9B-44DB-9DA5-F9CE1EE56B26}"/>
              </a:ext>
            </a:extLst>
          </p:cNvPr>
          <p:cNvPicPr>
            <a:picLocks noChangeAspect="1"/>
          </p:cNvPicPr>
          <p:nvPr/>
        </p:nvPicPr>
        <p:blipFill rotWithShape="1">
          <a:blip r:embed="rId2"/>
          <a:srcRect b="17154"/>
          <a:stretch/>
        </p:blipFill>
        <p:spPr>
          <a:xfrm>
            <a:off x="1955256" y="4001294"/>
            <a:ext cx="4140744" cy="2363367"/>
          </a:xfrm>
          <a:prstGeom prst="rect">
            <a:avLst/>
          </a:prstGeom>
        </p:spPr>
      </p:pic>
      <p:sp>
        <p:nvSpPr>
          <p:cNvPr id="18" name="Flecha: a la derecha 17">
            <a:extLst>
              <a:ext uri="{FF2B5EF4-FFF2-40B4-BE49-F238E27FC236}">
                <a16:creationId xmlns:a16="http://schemas.microsoft.com/office/drawing/2014/main" id="{2E50A8C9-88B7-44F6-A7DE-B36517E99698}"/>
              </a:ext>
            </a:extLst>
          </p:cNvPr>
          <p:cNvSpPr/>
          <p:nvPr/>
        </p:nvSpPr>
        <p:spPr>
          <a:xfrm>
            <a:off x="1736392" y="4555004"/>
            <a:ext cx="374149" cy="23183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C8A254E2-8771-49FA-9A0F-9574E2CEB3C5}"/>
              </a:ext>
            </a:extLst>
          </p:cNvPr>
          <p:cNvPicPr>
            <a:picLocks noChangeAspect="1"/>
          </p:cNvPicPr>
          <p:nvPr/>
        </p:nvPicPr>
        <p:blipFill>
          <a:blip r:embed="rId3"/>
          <a:stretch>
            <a:fillRect/>
          </a:stretch>
        </p:blipFill>
        <p:spPr>
          <a:xfrm>
            <a:off x="759343" y="3305402"/>
            <a:ext cx="3850440" cy="1050120"/>
          </a:xfrm>
          <a:prstGeom prst="rect">
            <a:avLst/>
          </a:prstGeom>
          <a:ln w="28575">
            <a:solidFill>
              <a:schemeClr val="accent5"/>
            </a:solidFill>
          </a:ln>
        </p:spPr>
      </p:pic>
      <p:pic>
        <p:nvPicPr>
          <p:cNvPr id="12" name="Imagen 11">
            <a:extLst>
              <a:ext uri="{FF2B5EF4-FFF2-40B4-BE49-F238E27FC236}">
                <a16:creationId xmlns:a16="http://schemas.microsoft.com/office/drawing/2014/main" id="{6E0B48DA-675B-451A-901B-FC5A1F168F68}"/>
              </a:ext>
            </a:extLst>
          </p:cNvPr>
          <p:cNvPicPr>
            <a:picLocks noChangeAspect="1"/>
          </p:cNvPicPr>
          <p:nvPr/>
        </p:nvPicPr>
        <p:blipFill rotWithShape="1">
          <a:blip r:embed="rId4"/>
          <a:srcRect l="1043" t="18198" r="-1"/>
          <a:stretch/>
        </p:blipFill>
        <p:spPr>
          <a:xfrm>
            <a:off x="6564702" y="3305402"/>
            <a:ext cx="5171310" cy="2547428"/>
          </a:xfrm>
          <a:prstGeom prst="rect">
            <a:avLst/>
          </a:prstGeom>
        </p:spPr>
      </p:pic>
    </p:spTree>
    <p:extLst>
      <p:ext uri="{BB962C8B-B14F-4D97-AF65-F5344CB8AC3E}">
        <p14:creationId xmlns:p14="http://schemas.microsoft.com/office/powerpoint/2010/main" val="150097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0E5DE-8360-4D27-825A-93D5BA5CC3F8}"/>
              </a:ext>
            </a:extLst>
          </p:cNvPr>
          <p:cNvSpPr>
            <a:spLocks noGrp="1"/>
          </p:cNvSpPr>
          <p:nvPr>
            <p:ph type="title"/>
          </p:nvPr>
        </p:nvSpPr>
        <p:spPr>
          <a:xfrm>
            <a:off x="838199" y="365125"/>
            <a:ext cx="11353801" cy="1325563"/>
          </a:xfrm>
        </p:spPr>
        <p:txBody>
          <a:bodyPr>
            <a:normAutofit/>
          </a:bodyPr>
          <a:lstStyle/>
          <a:p>
            <a:r>
              <a:rPr lang="en" sz="4000" dirty="0"/>
              <a:t>5. “Match-Making” Platform Navigation</a:t>
            </a:r>
            <a:endParaRPr lang="es-ES_tradnl" sz="4000" dirty="0"/>
          </a:p>
        </p:txBody>
      </p:sp>
      <p:sp>
        <p:nvSpPr>
          <p:cNvPr id="3" name="Marcador de texto 2">
            <a:extLst>
              <a:ext uri="{FF2B5EF4-FFF2-40B4-BE49-F238E27FC236}">
                <a16:creationId xmlns:a16="http://schemas.microsoft.com/office/drawing/2014/main" id="{152B50F0-86E9-486D-BAB4-F295AE03B247}"/>
              </a:ext>
            </a:extLst>
          </p:cNvPr>
          <p:cNvSpPr>
            <a:spLocks noGrp="1"/>
          </p:cNvSpPr>
          <p:nvPr>
            <p:ph type="body" idx="1"/>
          </p:nvPr>
        </p:nvSpPr>
        <p:spPr>
          <a:xfrm>
            <a:off x="838200" y="1606858"/>
            <a:ext cx="10515600" cy="4570105"/>
          </a:xfrm>
        </p:spPr>
        <p:txBody>
          <a:bodyPr anchor="t"/>
          <a:lstStyle/>
          <a:p>
            <a:pPr>
              <a:buFont typeface="Wingdings" panose="05000000000000000000" pitchFamily="2" charset="2"/>
              <a:buChar char="§"/>
            </a:pPr>
            <a:r>
              <a:rPr lang="en-GB" sz="1600" b="0" dirty="0">
                <a:latin typeface="+mn-lt"/>
              </a:rPr>
              <a:t>Once the account is activated, the user will be able to see the data of the rest of the registered projects that have enabled the “Match-Making ” function (see step 3).</a:t>
            </a:r>
          </a:p>
          <a:p>
            <a:pPr>
              <a:buFont typeface="Wingdings" panose="05000000000000000000" pitchFamily="2" charset="2"/>
              <a:buChar char="§"/>
            </a:pPr>
            <a:r>
              <a:rPr lang="en-GB" sz="1600" b="0" dirty="0">
                <a:latin typeface="+mn-lt"/>
              </a:rPr>
              <a:t>Projects can be viewed using a map view, or a list view, by selecting the mode in the left panel of the platform.</a:t>
            </a:r>
          </a:p>
        </p:txBody>
      </p:sp>
      <p:sp>
        <p:nvSpPr>
          <p:cNvPr id="4" name="Marcador de número de diapositiva 3">
            <a:extLst>
              <a:ext uri="{FF2B5EF4-FFF2-40B4-BE49-F238E27FC236}">
                <a16:creationId xmlns:a16="http://schemas.microsoft.com/office/drawing/2014/main" id="{30C0455D-3074-4C8E-A209-07A364DDE3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11</a:t>
            </a:fld>
            <a:endParaRPr lang="fr-FR"/>
          </a:p>
        </p:txBody>
      </p:sp>
      <p:pic>
        <p:nvPicPr>
          <p:cNvPr id="6" name="Imagen 5">
            <a:extLst>
              <a:ext uri="{FF2B5EF4-FFF2-40B4-BE49-F238E27FC236}">
                <a16:creationId xmlns:a16="http://schemas.microsoft.com/office/drawing/2014/main" id="{F50DB844-1A20-4F7C-81B7-3D762169A5B1}"/>
              </a:ext>
            </a:extLst>
          </p:cNvPr>
          <p:cNvPicPr>
            <a:picLocks noChangeAspect="1"/>
          </p:cNvPicPr>
          <p:nvPr/>
        </p:nvPicPr>
        <p:blipFill rotWithShape="1">
          <a:blip r:embed="rId2"/>
          <a:srcRect r="39398"/>
          <a:stretch/>
        </p:blipFill>
        <p:spPr>
          <a:xfrm>
            <a:off x="1890252" y="2868779"/>
            <a:ext cx="3209954" cy="2572267"/>
          </a:xfrm>
          <a:prstGeom prst="rect">
            <a:avLst/>
          </a:prstGeom>
        </p:spPr>
      </p:pic>
      <p:pic>
        <p:nvPicPr>
          <p:cNvPr id="7" name="Imagen 6">
            <a:extLst>
              <a:ext uri="{FF2B5EF4-FFF2-40B4-BE49-F238E27FC236}">
                <a16:creationId xmlns:a16="http://schemas.microsoft.com/office/drawing/2014/main" id="{44763570-F5BE-41FC-8CB3-2FDB2C6A2D47}"/>
              </a:ext>
            </a:extLst>
          </p:cNvPr>
          <p:cNvPicPr>
            <a:picLocks noChangeAspect="1"/>
          </p:cNvPicPr>
          <p:nvPr/>
        </p:nvPicPr>
        <p:blipFill>
          <a:blip r:embed="rId3"/>
          <a:stretch>
            <a:fillRect/>
          </a:stretch>
        </p:blipFill>
        <p:spPr>
          <a:xfrm>
            <a:off x="6096000" y="3125062"/>
            <a:ext cx="4294427" cy="2295780"/>
          </a:xfrm>
          <a:prstGeom prst="rect">
            <a:avLst/>
          </a:prstGeom>
        </p:spPr>
      </p:pic>
      <p:sp>
        <p:nvSpPr>
          <p:cNvPr id="8" name="Marcador de texto 11">
            <a:extLst>
              <a:ext uri="{FF2B5EF4-FFF2-40B4-BE49-F238E27FC236}">
                <a16:creationId xmlns:a16="http://schemas.microsoft.com/office/drawing/2014/main" id="{9E75FAC6-B4F1-47BD-A248-FFFE45C7E231}"/>
              </a:ext>
            </a:extLst>
          </p:cNvPr>
          <p:cNvSpPr txBox="1">
            <a:spLocks/>
          </p:cNvSpPr>
          <p:nvPr/>
        </p:nvSpPr>
        <p:spPr>
          <a:xfrm>
            <a:off x="2096291" y="5420842"/>
            <a:ext cx="2768270" cy="2015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 b="1" dirty="0">
                <a:solidFill>
                  <a:schemeClr val="accent1"/>
                </a:solidFill>
              </a:rPr>
              <a:t>View on Map</a:t>
            </a:r>
            <a:endParaRPr lang="es-ES_tradnl" b="1" dirty="0">
              <a:solidFill>
                <a:schemeClr val="accent1"/>
              </a:solidFill>
            </a:endParaRPr>
          </a:p>
        </p:txBody>
      </p:sp>
      <p:sp>
        <p:nvSpPr>
          <p:cNvPr id="9" name="Marcador de texto 11">
            <a:extLst>
              <a:ext uri="{FF2B5EF4-FFF2-40B4-BE49-F238E27FC236}">
                <a16:creationId xmlns:a16="http://schemas.microsoft.com/office/drawing/2014/main" id="{B2D1C627-1F15-4399-80D0-AABD2A521AA8}"/>
              </a:ext>
            </a:extLst>
          </p:cNvPr>
          <p:cNvSpPr txBox="1">
            <a:spLocks/>
          </p:cNvSpPr>
          <p:nvPr/>
        </p:nvSpPr>
        <p:spPr>
          <a:xfrm>
            <a:off x="6910657" y="5457139"/>
            <a:ext cx="2768270" cy="2015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 b="1" dirty="0">
                <a:solidFill>
                  <a:schemeClr val="accent1"/>
                </a:solidFill>
              </a:rPr>
              <a:t>List View</a:t>
            </a:r>
            <a:endParaRPr lang="es-ES_tradnl" b="1" dirty="0">
              <a:solidFill>
                <a:schemeClr val="accent1"/>
              </a:solidFill>
            </a:endParaRPr>
          </a:p>
        </p:txBody>
      </p:sp>
      <p:sp>
        <p:nvSpPr>
          <p:cNvPr id="10" name="Rectángulo 9">
            <a:extLst>
              <a:ext uri="{FF2B5EF4-FFF2-40B4-BE49-F238E27FC236}">
                <a16:creationId xmlns:a16="http://schemas.microsoft.com/office/drawing/2014/main" id="{1C27D818-5E00-43B1-AC56-803444177696}"/>
              </a:ext>
            </a:extLst>
          </p:cNvPr>
          <p:cNvSpPr/>
          <p:nvPr/>
        </p:nvSpPr>
        <p:spPr>
          <a:xfrm>
            <a:off x="1890251" y="3195182"/>
            <a:ext cx="206039" cy="148931"/>
          </a:xfrm>
          <a:prstGeom prst="rect">
            <a:avLst/>
          </a:prstGeom>
          <a:solidFill>
            <a:schemeClr val="accent1">
              <a:alpha val="1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5B194121-1A9D-4A4E-8923-6429343402A9}"/>
              </a:ext>
            </a:extLst>
          </p:cNvPr>
          <p:cNvSpPr/>
          <p:nvPr/>
        </p:nvSpPr>
        <p:spPr>
          <a:xfrm>
            <a:off x="6118732" y="3801344"/>
            <a:ext cx="221282" cy="250913"/>
          </a:xfrm>
          <a:prstGeom prst="rect">
            <a:avLst/>
          </a:prstGeom>
          <a:solidFill>
            <a:schemeClr val="accent1">
              <a:alpha val="1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F4ACBCD6-449A-40F4-9F2B-368595853F7E}"/>
              </a:ext>
            </a:extLst>
          </p:cNvPr>
          <p:cNvSpPr/>
          <p:nvPr/>
        </p:nvSpPr>
        <p:spPr>
          <a:xfrm>
            <a:off x="5940665" y="3893762"/>
            <a:ext cx="137094" cy="8116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72868082-51AC-4CA3-BCB6-A70E80A2375E}"/>
              </a:ext>
            </a:extLst>
          </p:cNvPr>
          <p:cNvSpPr/>
          <p:nvPr/>
        </p:nvSpPr>
        <p:spPr>
          <a:xfrm>
            <a:off x="1676432" y="3229065"/>
            <a:ext cx="137094" cy="8116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13287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0E5DE-8360-4D27-825A-93D5BA5CC3F8}"/>
              </a:ext>
            </a:extLst>
          </p:cNvPr>
          <p:cNvSpPr>
            <a:spLocks noGrp="1"/>
          </p:cNvSpPr>
          <p:nvPr>
            <p:ph type="title"/>
          </p:nvPr>
        </p:nvSpPr>
        <p:spPr>
          <a:xfrm>
            <a:off x="838200" y="365125"/>
            <a:ext cx="11634926" cy="1325563"/>
          </a:xfrm>
        </p:spPr>
        <p:txBody>
          <a:bodyPr>
            <a:normAutofit/>
          </a:bodyPr>
          <a:lstStyle/>
          <a:p>
            <a:r>
              <a:rPr lang="en" sz="4000" dirty="0"/>
              <a:t>5. “Match-Making” </a:t>
            </a:r>
            <a:br>
              <a:rPr lang="en" sz="4000" dirty="0"/>
            </a:br>
            <a:r>
              <a:rPr lang="en" sz="4000" dirty="0"/>
              <a:t>Platform Navigation</a:t>
            </a:r>
            <a:endParaRPr lang="es-ES_tradnl" sz="4000" dirty="0"/>
          </a:p>
        </p:txBody>
      </p:sp>
      <p:sp>
        <p:nvSpPr>
          <p:cNvPr id="3" name="Marcador de texto 2">
            <a:extLst>
              <a:ext uri="{FF2B5EF4-FFF2-40B4-BE49-F238E27FC236}">
                <a16:creationId xmlns:a16="http://schemas.microsoft.com/office/drawing/2014/main" id="{152B50F0-86E9-486D-BAB4-F295AE03B247}"/>
              </a:ext>
            </a:extLst>
          </p:cNvPr>
          <p:cNvSpPr>
            <a:spLocks noGrp="1"/>
          </p:cNvSpPr>
          <p:nvPr>
            <p:ph type="body" idx="1"/>
          </p:nvPr>
        </p:nvSpPr>
        <p:spPr>
          <a:xfrm>
            <a:off x="838200" y="1825625"/>
            <a:ext cx="5757909" cy="4351338"/>
          </a:xfrm>
        </p:spPr>
        <p:txBody>
          <a:bodyPr anchor="t">
            <a:normAutofit/>
          </a:bodyPr>
          <a:lstStyle/>
          <a:p>
            <a:pPr>
              <a:buFont typeface="Wingdings" panose="05000000000000000000" pitchFamily="2" charset="2"/>
              <a:buChar char="§"/>
            </a:pPr>
            <a:r>
              <a:rPr lang="en-GB" sz="1600" b="0" dirty="0">
                <a:latin typeface="+mn-lt"/>
              </a:rPr>
              <a:t>Once the account is activated, the user will be able to see the data of the rest of the registered projects that have enabled the “Match-Making ” function (see step 3).</a:t>
            </a:r>
          </a:p>
          <a:p>
            <a:pPr>
              <a:buFont typeface="Wingdings" panose="05000000000000000000" pitchFamily="2" charset="2"/>
              <a:buChar char="§"/>
            </a:pPr>
            <a:r>
              <a:rPr lang="en-GB" sz="1600" b="0" dirty="0">
                <a:latin typeface="+mn-lt"/>
              </a:rPr>
              <a:t>Projects can be viewed using a map view, or a list view, by selecting the mode in the left panel of the platform.</a:t>
            </a:r>
          </a:p>
        </p:txBody>
      </p:sp>
      <p:sp>
        <p:nvSpPr>
          <p:cNvPr id="4" name="Marcador de número de diapositiva 3">
            <a:extLst>
              <a:ext uri="{FF2B5EF4-FFF2-40B4-BE49-F238E27FC236}">
                <a16:creationId xmlns:a16="http://schemas.microsoft.com/office/drawing/2014/main" id="{30C0455D-3074-4C8E-A209-07A364DDE3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12</a:t>
            </a:fld>
            <a:endParaRPr lang="fr-FR"/>
          </a:p>
        </p:txBody>
      </p:sp>
      <p:pic>
        <p:nvPicPr>
          <p:cNvPr id="15" name="Imagen 14">
            <a:extLst>
              <a:ext uri="{FF2B5EF4-FFF2-40B4-BE49-F238E27FC236}">
                <a16:creationId xmlns:a16="http://schemas.microsoft.com/office/drawing/2014/main" id="{A3C275DC-3E31-4502-B099-97282B21BD79}"/>
              </a:ext>
            </a:extLst>
          </p:cNvPr>
          <p:cNvPicPr>
            <a:picLocks noChangeAspect="1"/>
          </p:cNvPicPr>
          <p:nvPr/>
        </p:nvPicPr>
        <p:blipFill rotWithShape="1">
          <a:blip r:embed="rId2"/>
          <a:srcRect b="5017"/>
          <a:stretch/>
        </p:blipFill>
        <p:spPr>
          <a:xfrm>
            <a:off x="7696359" y="630384"/>
            <a:ext cx="2690514" cy="4802749"/>
          </a:xfrm>
          <a:prstGeom prst="rect">
            <a:avLst/>
          </a:prstGeom>
        </p:spPr>
      </p:pic>
    </p:spTree>
    <p:extLst>
      <p:ext uri="{BB962C8B-B14F-4D97-AF65-F5344CB8AC3E}">
        <p14:creationId xmlns:p14="http://schemas.microsoft.com/office/powerpoint/2010/main" val="3094495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0E5DE-8360-4D27-825A-93D5BA5CC3F8}"/>
              </a:ext>
            </a:extLst>
          </p:cNvPr>
          <p:cNvSpPr>
            <a:spLocks noGrp="1"/>
          </p:cNvSpPr>
          <p:nvPr>
            <p:ph type="title"/>
          </p:nvPr>
        </p:nvSpPr>
        <p:spPr/>
        <p:txBody>
          <a:bodyPr>
            <a:normAutofit/>
          </a:bodyPr>
          <a:lstStyle/>
          <a:p>
            <a:r>
              <a:rPr lang="en" sz="4000" dirty="0"/>
              <a:t>6. Adding new projects</a:t>
            </a:r>
            <a:endParaRPr lang="es-ES_tradnl" sz="4000" dirty="0"/>
          </a:p>
        </p:txBody>
      </p:sp>
      <p:sp>
        <p:nvSpPr>
          <p:cNvPr id="3" name="Marcador de texto 2">
            <a:extLst>
              <a:ext uri="{FF2B5EF4-FFF2-40B4-BE49-F238E27FC236}">
                <a16:creationId xmlns:a16="http://schemas.microsoft.com/office/drawing/2014/main" id="{152B50F0-86E9-486D-BAB4-F295AE03B247}"/>
              </a:ext>
            </a:extLst>
          </p:cNvPr>
          <p:cNvSpPr>
            <a:spLocks noGrp="1"/>
          </p:cNvSpPr>
          <p:nvPr>
            <p:ph type="body" idx="1"/>
          </p:nvPr>
        </p:nvSpPr>
        <p:spPr/>
        <p:txBody>
          <a:bodyPr anchor="t"/>
          <a:lstStyle/>
          <a:p>
            <a:pPr>
              <a:buFont typeface="Wingdings" panose="05000000000000000000" pitchFamily="2" charset="2"/>
              <a:buChar char="§"/>
            </a:pPr>
            <a:r>
              <a:rPr lang="en-GB" sz="1600" b="0" dirty="0">
                <a:latin typeface="+mn-lt"/>
              </a:rPr>
              <a:t>Once a user is registered in the platform, new projects developed by the same company can be added directly within the portal by selecting “Create new project” at the top right of the website.</a:t>
            </a:r>
          </a:p>
          <a:p>
            <a:pPr>
              <a:buFont typeface="Wingdings" panose="05000000000000000000" pitchFamily="2" charset="2"/>
              <a:buChar char="§"/>
            </a:pPr>
            <a:endParaRPr lang="es-ES" sz="1600" b="0" dirty="0">
              <a:latin typeface="+mn-lt"/>
            </a:endParaRPr>
          </a:p>
          <a:p>
            <a:pPr>
              <a:buFont typeface="Wingdings" panose="05000000000000000000" pitchFamily="2" charset="2"/>
              <a:buChar char="§"/>
            </a:pPr>
            <a:endParaRPr lang="es-ES" sz="1600" b="0" dirty="0">
              <a:latin typeface="+mn-lt"/>
            </a:endParaRPr>
          </a:p>
          <a:p>
            <a:pPr>
              <a:buFont typeface="Wingdings" panose="05000000000000000000" pitchFamily="2" charset="2"/>
              <a:buChar char="§"/>
            </a:pPr>
            <a:endParaRPr lang="en-GB" sz="1600" b="0" dirty="0">
              <a:latin typeface="+mn-lt"/>
            </a:endParaRPr>
          </a:p>
          <a:p>
            <a:pPr>
              <a:buFont typeface="Wingdings" panose="05000000000000000000" pitchFamily="2" charset="2"/>
              <a:buChar char="§"/>
            </a:pPr>
            <a:r>
              <a:rPr lang="en-GB" sz="1600" b="0" dirty="0">
                <a:latin typeface="+mn-lt"/>
              </a:rPr>
              <a:t>For each new project, steps 3 (if participating in Matchmaking) and 4 should be repeated.</a:t>
            </a:r>
          </a:p>
        </p:txBody>
      </p:sp>
      <p:sp>
        <p:nvSpPr>
          <p:cNvPr id="4" name="Marcador de número de diapositiva 3">
            <a:extLst>
              <a:ext uri="{FF2B5EF4-FFF2-40B4-BE49-F238E27FC236}">
                <a16:creationId xmlns:a16="http://schemas.microsoft.com/office/drawing/2014/main" id="{30C0455D-3074-4C8E-A209-07A364DDE3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13</a:t>
            </a:fld>
            <a:endParaRPr lang="fr-FR"/>
          </a:p>
        </p:txBody>
      </p:sp>
      <p:grpSp>
        <p:nvGrpSpPr>
          <p:cNvPr id="10" name="Grupo 9">
            <a:extLst>
              <a:ext uri="{FF2B5EF4-FFF2-40B4-BE49-F238E27FC236}">
                <a16:creationId xmlns:a16="http://schemas.microsoft.com/office/drawing/2014/main" id="{D5DEF240-189B-4EEE-836D-6EC242E5524C}"/>
              </a:ext>
            </a:extLst>
          </p:cNvPr>
          <p:cNvGrpSpPr/>
          <p:nvPr/>
        </p:nvGrpSpPr>
        <p:grpSpPr>
          <a:xfrm>
            <a:off x="9888892" y="2557459"/>
            <a:ext cx="1458380" cy="970230"/>
            <a:chOff x="4653215" y="5176442"/>
            <a:chExt cx="1120989" cy="745770"/>
          </a:xfrm>
        </p:grpSpPr>
        <p:grpSp>
          <p:nvGrpSpPr>
            <p:cNvPr id="12" name="Grupo 11">
              <a:extLst>
                <a:ext uri="{FF2B5EF4-FFF2-40B4-BE49-F238E27FC236}">
                  <a16:creationId xmlns:a16="http://schemas.microsoft.com/office/drawing/2014/main" id="{F90C2CA2-FBBA-4377-99A0-5967463A3CD0}"/>
                </a:ext>
              </a:extLst>
            </p:cNvPr>
            <p:cNvGrpSpPr/>
            <p:nvPr/>
          </p:nvGrpSpPr>
          <p:grpSpPr>
            <a:xfrm>
              <a:off x="4653215" y="5207737"/>
              <a:ext cx="1100456" cy="714475"/>
              <a:chOff x="4210017" y="4850499"/>
              <a:chExt cx="1100456" cy="714475"/>
            </a:xfrm>
          </p:grpSpPr>
          <p:pic>
            <p:nvPicPr>
              <p:cNvPr id="14" name="Imagen 13">
                <a:extLst>
                  <a:ext uri="{FF2B5EF4-FFF2-40B4-BE49-F238E27FC236}">
                    <a16:creationId xmlns:a16="http://schemas.microsoft.com/office/drawing/2014/main" id="{2F4E7134-D560-45E0-8DC6-4558088DCDE4}"/>
                  </a:ext>
                </a:extLst>
              </p:cNvPr>
              <p:cNvPicPr>
                <a:picLocks noChangeAspect="1"/>
              </p:cNvPicPr>
              <p:nvPr/>
            </p:nvPicPr>
            <p:blipFill>
              <a:blip r:embed="rId2"/>
              <a:stretch>
                <a:fillRect/>
              </a:stretch>
            </p:blipFill>
            <p:spPr>
              <a:xfrm>
                <a:off x="4210017" y="4850499"/>
                <a:ext cx="1086002" cy="714475"/>
              </a:xfrm>
              <a:prstGeom prst="rect">
                <a:avLst/>
              </a:prstGeom>
            </p:spPr>
          </p:pic>
          <p:sp>
            <p:nvSpPr>
              <p:cNvPr id="17" name="Marcador de texto 11">
                <a:extLst>
                  <a:ext uri="{FF2B5EF4-FFF2-40B4-BE49-F238E27FC236}">
                    <a16:creationId xmlns:a16="http://schemas.microsoft.com/office/drawing/2014/main" id="{3FDAE1B6-BCA4-4664-AC58-E61450EB00AC}"/>
                  </a:ext>
                </a:extLst>
              </p:cNvPr>
              <p:cNvSpPr txBox="1">
                <a:spLocks/>
              </p:cNvSpPr>
              <p:nvPr/>
            </p:nvSpPr>
            <p:spPr>
              <a:xfrm>
                <a:off x="5055141" y="4850499"/>
                <a:ext cx="255332" cy="354893"/>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s-ES_tradnl" sz="1200" b="1" dirty="0">
                  <a:solidFill>
                    <a:schemeClr val="accent1"/>
                  </a:solidFill>
                </a:endParaRPr>
              </a:p>
            </p:txBody>
          </p:sp>
        </p:grpSp>
        <p:sp>
          <p:nvSpPr>
            <p:cNvPr id="13" name="Rectángulo 11">
              <a:extLst>
                <a:ext uri="{FF2B5EF4-FFF2-40B4-BE49-F238E27FC236}">
                  <a16:creationId xmlns:a16="http://schemas.microsoft.com/office/drawing/2014/main" id="{F39358E9-E19E-4880-9529-408C9F819CEA}"/>
                </a:ext>
              </a:extLst>
            </p:cNvPr>
            <p:cNvSpPr/>
            <p:nvPr/>
          </p:nvSpPr>
          <p:spPr>
            <a:xfrm>
              <a:off x="4670497" y="5176442"/>
              <a:ext cx="1103707" cy="726916"/>
            </a:xfrm>
            <a:prstGeom prst="rect">
              <a:avLst/>
            </a:prstGeom>
            <a:solidFill>
              <a:schemeClr val="accent3">
                <a:alpha val="1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3" name="Flecha: a la derecha 22">
            <a:extLst>
              <a:ext uri="{FF2B5EF4-FFF2-40B4-BE49-F238E27FC236}">
                <a16:creationId xmlns:a16="http://schemas.microsoft.com/office/drawing/2014/main" id="{24DC3437-BFDF-4CF7-A44A-45744D75B85C}"/>
              </a:ext>
            </a:extLst>
          </p:cNvPr>
          <p:cNvSpPr/>
          <p:nvPr/>
        </p:nvSpPr>
        <p:spPr>
          <a:xfrm>
            <a:off x="9342703" y="2829027"/>
            <a:ext cx="449567" cy="211404"/>
          </a:xfrm>
          <a:prstGeom prst="rightArrow">
            <a:avLst/>
          </a:prstGeom>
          <a:solidFill>
            <a:schemeClr val="accent3"/>
          </a:solidFill>
          <a:ln w="25400" cap="flat" cmpd="sng" algn="ctr">
            <a:solidFill>
              <a:schemeClr val="accent3"/>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459413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2E11027-B126-6D58-6699-018F800765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14</a:t>
            </a:fld>
            <a:endParaRPr lang="es-ES"/>
          </a:p>
        </p:txBody>
      </p:sp>
      <p:grpSp>
        <p:nvGrpSpPr>
          <p:cNvPr id="9" name="Grupo 8">
            <a:extLst>
              <a:ext uri="{FF2B5EF4-FFF2-40B4-BE49-F238E27FC236}">
                <a16:creationId xmlns:a16="http://schemas.microsoft.com/office/drawing/2014/main" id="{8CCFE6C1-CDCD-4A19-A480-73507DA1AB59}"/>
              </a:ext>
            </a:extLst>
          </p:cNvPr>
          <p:cNvGrpSpPr/>
          <p:nvPr/>
        </p:nvGrpSpPr>
        <p:grpSpPr>
          <a:xfrm>
            <a:off x="982653" y="4203096"/>
            <a:ext cx="10784167" cy="855430"/>
            <a:chOff x="982653" y="4074536"/>
            <a:chExt cx="10784167" cy="855430"/>
          </a:xfrm>
        </p:grpSpPr>
        <p:sp>
          <p:nvSpPr>
            <p:cNvPr id="7" name="Rectangle 10">
              <a:extLst>
                <a:ext uri="{FF2B5EF4-FFF2-40B4-BE49-F238E27FC236}">
                  <a16:creationId xmlns:a16="http://schemas.microsoft.com/office/drawing/2014/main" id="{1F19D8EF-D5B0-44DF-B10E-33B100CB82EB}"/>
                </a:ext>
              </a:extLst>
            </p:cNvPr>
            <p:cNvSpPr/>
            <p:nvPr/>
          </p:nvSpPr>
          <p:spPr>
            <a:xfrm>
              <a:off x="1026875" y="4156529"/>
              <a:ext cx="10695722" cy="689791"/>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400" b="1">
                <a:solidFill>
                  <a:schemeClr val="bg2"/>
                </a:solidFill>
                <a:latin typeface="+mj-lt"/>
              </a:endParaRPr>
            </a:p>
          </p:txBody>
        </p:sp>
        <p:sp>
          <p:nvSpPr>
            <p:cNvPr id="8" name="Rectangle 11">
              <a:extLst>
                <a:ext uri="{FF2B5EF4-FFF2-40B4-BE49-F238E27FC236}">
                  <a16:creationId xmlns:a16="http://schemas.microsoft.com/office/drawing/2014/main" id="{B8A48656-7664-4084-965D-D99CA69141EF}"/>
                </a:ext>
              </a:extLst>
            </p:cNvPr>
            <p:cNvSpPr/>
            <p:nvPr/>
          </p:nvSpPr>
          <p:spPr>
            <a:xfrm>
              <a:off x="982653" y="4074536"/>
              <a:ext cx="10784167" cy="855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dirty="0">
                  <a:solidFill>
                    <a:schemeClr val="bg2"/>
                  </a:solidFill>
                  <a:latin typeface="+mj-lt"/>
                </a:rPr>
                <a:t>The web form will be available from November 7</a:t>
              </a:r>
              <a:r>
                <a:rPr lang="en-US" sz="1400" b="1" baseline="30000" dirty="0">
                  <a:solidFill>
                    <a:schemeClr val="bg2"/>
                  </a:solidFill>
                  <a:latin typeface="+mj-lt"/>
                </a:rPr>
                <a:t>th</a:t>
              </a:r>
              <a:r>
                <a:rPr lang="en-US" sz="1400" b="1" dirty="0">
                  <a:solidFill>
                    <a:schemeClr val="bg2"/>
                  </a:solidFill>
                  <a:latin typeface="+mj-lt"/>
                </a:rPr>
                <a:t> until December 6</a:t>
              </a:r>
              <a:r>
                <a:rPr lang="en-US" sz="1400" b="1" baseline="30000" dirty="0">
                  <a:solidFill>
                    <a:schemeClr val="bg2"/>
                  </a:solidFill>
                  <a:latin typeface="+mj-lt"/>
                </a:rPr>
                <a:t>th</a:t>
              </a:r>
              <a:r>
                <a:rPr lang="en-US" sz="1400" b="1" dirty="0">
                  <a:solidFill>
                    <a:schemeClr val="bg2"/>
                  </a:solidFill>
                  <a:latin typeface="+mj-lt"/>
                </a:rPr>
                <a:t>, 2024</a:t>
              </a:r>
              <a:r>
                <a:rPr lang="es-ES" sz="1400" b="1" dirty="0">
                  <a:solidFill>
                    <a:schemeClr val="bg2"/>
                  </a:solidFill>
                  <a:latin typeface="+mj-lt"/>
                </a:rPr>
                <a:t>.</a:t>
              </a:r>
            </a:p>
          </p:txBody>
        </p:sp>
      </p:grpSp>
      <p:sp>
        <p:nvSpPr>
          <p:cNvPr id="10" name="Rectangle 13">
            <a:extLst>
              <a:ext uri="{FF2B5EF4-FFF2-40B4-BE49-F238E27FC236}">
                <a16:creationId xmlns:a16="http://schemas.microsoft.com/office/drawing/2014/main" id="{DB6436FE-2D72-498C-A3A2-3EE0D0F4EA21}"/>
              </a:ext>
            </a:extLst>
          </p:cNvPr>
          <p:cNvSpPr/>
          <p:nvPr/>
        </p:nvSpPr>
        <p:spPr>
          <a:xfrm>
            <a:off x="677464" y="2067008"/>
            <a:ext cx="10219135" cy="223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buClr>
                <a:srgbClr val="9CB700"/>
              </a:buClr>
            </a:pPr>
            <a:endParaRPr lang="es-ES" sz="1400" b="1" u="sng">
              <a:solidFill>
                <a:schemeClr val="bg2"/>
              </a:solidFill>
              <a:latin typeface="+mj-lt"/>
            </a:endParaRPr>
          </a:p>
          <a:p>
            <a:pPr>
              <a:buClr>
                <a:srgbClr val="9CB700"/>
              </a:buClr>
            </a:pPr>
            <a:endParaRPr lang="es-ES" sz="1400" i="1" u="sng">
              <a:solidFill>
                <a:schemeClr val="bg2"/>
              </a:solidFill>
              <a:latin typeface="+mj-lt"/>
            </a:endParaRPr>
          </a:p>
        </p:txBody>
      </p:sp>
      <p:sp>
        <p:nvSpPr>
          <p:cNvPr id="11" name="Rectangle 14">
            <a:extLst>
              <a:ext uri="{FF2B5EF4-FFF2-40B4-BE49-F238E27FC236}">
                <a16:creationId xmlns:a16="http://schemas.microsoft.com/office/drawing/2014/main" id="{733B402C-5E86-41A7-8B09-09A2B0DAC484}"/>
              </a:ext>
            </a:extLst>
          </p:cNvPr>
          <p:cNvSpPr/>
          <p:nvPr/>
        </p:nvSpPr>
        <p:spPr>
          <a:xfrm>
            <a:off x="1052007" y="1527049"/>
            <a:ext cx="10319338" cy="364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7800" indent="-177800">
              <a:buClr>
                <a:srgbClr val="9CB700"/>
              </a:buClr>
              <a:buFont typeface="Wingdings" panose="05000000000000000000" pitchFamily="2" charset="2"/>
              <a:buChar char="§"/>
            </a:pPr>
            <a:endParaRPr lang="es-ES" sz="1400" i="1" u="sng" dirty="0">
              <a:solidFill>
                <a:srgbClr val="002060"/>
              </a:solidFill>
              <a:latin typeface="+mj-lt"/>
              <a:cs typeface="Arial"/>
            </a:endParaRPr>
          </a:p>
          <a:p>
            <a:pPr marL="177800" indent="-177800">
              <a:buClr>
                <a:srgbClr val="9CB700"/>
              </a:buClr>
              <a:buFont typeface="Wingdings" panose="05000000000000000000" pitchFamily="2" charset="2"/>
              <a:buChar char="§"/>
            </a:pPr>
            <a:r>
              <a:rPr lang="en-US" sz="1400" dirty="0">
                <a:solidFill>
                  <a:schemeClr val="bg2"/>
                </a:solidFill>
                <a:latin typeface="+mj-lt"/>
              </a:rPr>
              <a:t>If you have any questions about the process, please </a:t>
            </a:r>
            <a:r>
              <a:rPr lang="en-US" sz="1400" b="1" dirty="0">
                <a:solidFill>
                  <a:schemeClr val="bg2"/>
                </a:solidFill>
                <a:latin typeface="+mj-lt"/>
              </a:rPr>
              <a:t>contact us</a:t>
            </a:r>
            <a:r>
              <a:rPr lang="es-ES" sz="1400" dirty="0">
                <a:solidFill>
                  <a:schemeClr val="bg2"/>
                </a:solidFill>
                <a:latin typeface="+mj-lt"/>
              </a:rPr>
              <a:t>:</a:t>
            </a:r>
            <a:endParaRPr lang="es-ES" sz="1400" dirty="0">
              <a:solidFill>
                <a:schemeClr val="bg2"/>
              </a:solidFill>
              <a:latin typeface="+mj-lt"/>
              <a:cs typeface="Arial"/>
            </a:endParaRPr>
          </a:p>
        </p:txBody>
      </p:sp>
      <p:sp>
        <p:nvSpPr>
          <p:cNvPr id="12" name="Rectangle 13">
            <a:extLst>
              <a:ext uri="{FF2B5EF4-FFF2-40B4-BE49-F238E27FC236}">
                <a16:creationId xmlns:a16="http://schemas.microsoft.com/office/drawing/2014/main" id="{9711E413-6723-4144-94FC-5DAE572776E6}"/>
              </a:ext>
            </a:extLst>
          </p:cNvPr>
          <p:cNvSpPr/>
          <p:nvPr/>
        </p:nvSpPr>
        <p:spPr>
          <a:xfrm>
            <a:off x="870434" y="2442690"/>
            <a:ext cx="2806212" cy="299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endParaRPr lang="es-ES" sz="1400" u="sng">
              <a:solidFill>
                <a:schemeClr val="bg2"/>
              </a:solidFill>
              <a:latin typeface="+mj-lt"/>
            </a:endParaRPr>
          </a:p>
        </p:txBody>
      </p:sp>
      <p:graphicFrame>
        <p:nvGraphicFramePr>
          <p:cNvPr id="5" name="Tableau 4">
            <a:extLst>
              <a:ext uri="{FF2B5EF4-FFF2-40B4-BE49-F238E27FC236}">
                <a16:creationId xmlns:a16="http://schemas.microsoft.com/office/drawing/2014/main" id="{203D8EA0-7A8B-5A3A-E069-5D2B080DED40}"/>
              </a:ext>
            </a:extLst>
          </p:cNvPr>
          <p:cNvGraphicFramePr>
            <a:graphicFrameLocks noGrp="1"/>
          </p:cNvGraphicFramePr>
          <p:nvPr>
            <p:extLst>
              <p:ext uri="{D42A27DB-BD31-4B8C-83A1-F6EECF244321}">
                <p14:modId xmlns:p14="http://schemas.microsoft.com/office/powerpoint/2010/main" val="1829778863"/>
              </p:ext>
            </p:extLst>
          </p:nvPr>
        </p:nvGraphicFramePr>
        <p:xfrm>
          <a:off x="1070471" y="2267915"/>
          <a:ext cx="6277386" cy="1605713"/>
        </p:xfrm>
        <a:graphic>
          <a:graphicData uri="http://schemas.openxmlformats.org/drawingml/2006/table">
            <a:tbl>
              <a:tblPr firstRow="1" firstCol="1" bandRow="1">
                <a:tableStyleId>{5940675A-B579-460E-94D1-54222C63F5DA}</a:tableStyleId>
              </a:tblPr>
              <a:tblGrid>
                <a:gridCol w="2293215">
                  <a:extLst>
                    <a:ext uri="{9D8B030D-6E8A-4147-A177-3AD203B41FA5}">
                      <a16:colId xmlns:a16="http://schemas.microsoft.com/office/drawing/2014/main" val="2793262099"/>
                    </a:ext>
                  </a:extLst>
                </a:gridCol>
                <a:gridCol w="3984171">
                  <a:extLst>
                    <a:ext uri="{9D8B030D-6E8A-4147-A177-3AD203B41FA5}">
                      <a16:colId xmlns:a16="http://schemas.microsoft.com/office/drawing/2014/main" val="3409831811"/>
                    </a:ext>
                  </a:extLst>
                </a:gridCol>
              </a:tblGrid>
              <a:tr h="314161">
                <a:tc>
                  <a:txBody>
                    <a:bodyPr/>
                    <a:lstStyle/>
                    <a:p>
                      <a:pPr algn="just">
                        <a:lnSpc>
                          <a:spcPct val="120000"/>
                        </a:lnSpc>
                      </a:pPr>
                      <a:r>
                        <a:rPr lang="fr-FR" sz="1400" b="1" u="none">
                          <a:solidFill>
                            <a:srgbClr val="002060"/>
                          </a:solidFill>
                          <a:effectLst/>
                        </a:rPr>
                        <a:t>REN</a:t>
                      </a:r>
                      <a:endParaRPr lang="en-US" sz="1400" b="1" u="none">
                        <a:solidFill>
                          <a:srgbClr val="002060"/>
                        </a:solidFill>
                        <a:effectLst/>
                        <a:latin typeface="Arial"/>
                        <a:ea typeface="Arial" panose="020B0604020202020204" pitchFamily="34" charset="0"/>
                        <a:cs typeface="Arial"/>
                      </a:endParaRPr>
                    </a:p>
                  </a:txBody>
                  <a:tcPr marL="68580" marR="68580" marT="0" marB="0"/>
                </a:tc>
                <a:tc>
                  <a:txBody>
                    <a:bodyPr/>
                    <a:lstStyle/>
                    <a:p>
                      <a:pPr algn="just">
                        <a:lnSpc>
                          <a:spcPct val="120000"/>
                        </a:lnSpc>
                      </a:pPr>
                      <a:r>
                        <a:rPr lang="fr-FR" sz="1400" b="1" u="none">
                          <a:solidFill>
                            <a:srgbClr val="002060"/>
                          </a:solidFill>
                          <a:effectLst/>
                          <a:hlinkClick r:id="rId2">
                            <a:extLst>
                              <a:ext uri="{A12FA001-AC4F-418D-AE19-62706E023703}">
                                <ahyp:hlinkClr xmlns:ahyp="http://schemas.microsoft.com/office/drawing/2018/hyperlinkcolor" val="tx"/>
                              </a:ext>
                            </a:extLst>
                          </a:hlinkClick>
                        </a:rPr>
                        <a:t>h2ren@ren.pt</a:t>
                      </a:r>
                      <a:endParaRPr lang="en-US" sz="1400" b="1" u="none">
                        <a:solidFill>
                          <a:srgbClr val="002060"/>
                        </a:solidFill>
                        <a:effectLst/>
                        <a:latin typeface="Arial"/>
                        <a:ea typeface="Arial" panose="020B0604020202020204" pitchFamily="34" charset="0"/>
                        <a:cs typeface="Arial"/>
                        <a:hlinkClick r:id="rId2">
                          <a:extLst>
                            <a:ext uri="{A12FA001-AC4F-418D-AE19-62706E023703}">
                              <ahyp:hlinkClr xmlns:ahyp="http://schemas.microsoft.com/office/drawing/2018/hyperlinkcolor" val="tx"/>
                            </a:ext>
                          </a:extLst>
                        </a:hlinkClick>
                      </a:endParaRPr>
                    </a:p>
                  </a:txBody>
                  <a:tcPr marL="68580" marR="68580" marT="0" marB="0"/>
                </a:tc>
                <a:extLst>
                  <a:ext uri="{0D108BD9-81ED-4DB2-BD59-A6C34878D82A}">
                    <a16:rowId xmlns:a16="http://schemas.microsoft.com/office/drawing/2014/main" val="1611598413"/>
                  </a:ext>
                </a:extLst>
              </a:tr>
              <a:tr h="349069">
                <a:tc>
                  <a:txBody>
                    <a:bodyPr/>
                    <a:lstStyle/>
                    <a:p>
                      <a:pPr lvl="0" algn="just">
                        <a:lnSpc>
                          <a:spcPct val="120000"/>
                        </a:lnSpc>
                        <a:buNone/>
                      </a:pPr>
                      <a:r>
                        <a:rPr lang="fr-FR" sz="1400" b="1" i="0" u="none" strike="noStrike" noProof="0" dirty="0">
                          <a:solidFill>
                            <a:srgbClr val="002060"/>
                          </a:solidFill>
                          <a:effectLst/>
                          <a:latin typeface="Arial"/>
                        </a:rPr>
                        <a:t>Enagás</a:t>
                      </a:r>
                      <a:endParaRPr lang="fr-FR" sz="1400" b="1" u="none" dirty="0">
                        <a:solidFill>
                          <a:srgbClr val="002060"/>
                        </a:solidFill>
                      </a:endParaRPr>
                    </a:p>
                  </a:txBody>
                  <a:tcPr marL="68580" marR="68580" marT="0" marB="0"/>
                </a:tc>
                <a:tc>
                  <a:txBody>
                    <a:bodyPr/>
                    <a:lstStyle/>
                    <a:p>
                      <a:pPr algn="just">
                        <a:lnSpc>
                          <a:spcPct val="120000"/>
                        </a:lnSpc>
                      </a:pPr>
                      <a:r>
                        <a:rPr lang="fr-FR" sz="1400" b="1" u="none" dirty="0">
                          <a:solidFill>
                            <a:srgbClr val="002060"/>
                          </a:solidFill>
                          <a:effectLst/>
                          <a:hlinkClick r:id="rId3">
                            <a:extLst>
                              <a:ext uri="{A12FA001-AC4F-418D-AE19-62706E023703}">
                                <ahyp:hlinkClr xmlns:ahyp="http://schemas.microsoft.com/office/drawing/2018/hyperlinkcolor" val="tx"/>
                              </a:ext>
                            </a:extLst>
                          </a:hlinkClick>
                        </a:rPr>
                        <a:t>h2medcfi@enagas.es</a:t>
                      </a:r>
                      <a:r>
                        <a:rPr lang="fr-FR" sz="1400" b="1" u="none" dirty="0">
                          <a:solidFill>
                            <a:srgbClr val="002060"/>
                          </a:solidFill>
                          <a:effectLst/>
                        </a:rPr>
                        <a:t> </a:t>
                      </a:r>
                      <a:endParaRPr lang="en-US" sz="1400" b="1" u="none" dirty="0">
                        <a:solidFill>
                          <a:srgbClr val="002060"/>
                        </a:solidFill>
                        <a:effectLst/>
                        <a:latin typeface="Arial"/>
                        <a:ea typeface="Arial" panose="020B0604020202020204" pitchFamily="34" charset="0"/>
                        <a:cs typeface="Arial"/>
                      </a:endParaRPr>
                    </a:p>
                  </a:txBody>
                  <a:tcPr marL="68580" marR="68580" marT="0" marB="0"/>
                </a:tc>
                <a:extLst>
                  <a:ext uri="{0D108BD9-81ED-4DB2-BD59-A6C34878D82A}">
                    <a16:rowId xmlns:a16="http://schemas.microsoft.com/office/drawing/2014/main" val="3299057469"/>
                  </a:ext>
                </a:extLst>
              </a:tr>
              <a:tr h="314161">
                <a:tc>
                  <a:txBody>
                    <a:bodyPr/>
                    <a:lstStyle/>
                    <a:p>
                      <a:pPr algn="just">
                        <a:lnSpc>
                          <a:spcPct val="120000"/>
                        </a:lnSpc>
                      </a:pPr>
                      <a:r>
                        <a:rPr lang="fr-FR" sz="1400" b="1" u="none">
                          <a:solidFill>
                            <a:srgbClr val="002060"/>
                          </a:solidFill>
                          <a:effectLst/>
                        </a:rPr>
                        <a:t>GRTgaz</a:t>
                      </a:r>
                      <a:endParaRPr lang="en-US" sz="1400" b="1" u="none">
                        <a:solidFill>
                          <a:srgbClr val="002060"/>
                        </a:solidFill>
                        <a:effectLst/>
                        <a:latin typeface="Arial"/>
                        <a:ea typeface="Arial" panose="020B0604020202020204" pitchFamily="34" charset="0"/>
                        <a:cs typeface="Arial"/>
                      </a:endParaRPr>
                    </a:p>
                  </a:txBody>
                  <a:tcPr marL="68580" marR="68580" marT="0" marB="0"/>
                </a:tc>
                <a:tc>
                  <a:txBody>
                    <a:bodyPr/>
                    <a:lstStyle/>
                    <a:p>
                      <a:pPr algn="just">
                        <a:lnSpc>
                          <a:spcPct val="120000"/>
                        </a:lnSpc>
                      </a:pPr>
                      <a:r>
                        <a:rPr lang="fr-FR" sz="1400" b="1" u="none">
                          <a:solidFill>
                            <a:srgbClr val="002060"/>
                          </a:solidFill>
                          <a:effectLst/>
                          <a:hlinkClick r:id="rId4">
                            <a:extLst>
                              <a:ext uri="{A12FA001-AC4F-418D-AE19-62706E023703}">
                                <ahyp:hlinkClr xmlns:ahyp="http://schemas.microsoft.com/office/drawing/2018/hyperlinkcolor" val="tx"/>
                              </a:ext>
                            </a:extLst>
                          </a:hlinkClick>
                        </a:rPr>
                        <a:t>blg-grt-h2medcfi@grtgaz.com</a:t>
                      </a:r>
                    </a:p>
                  </a:txBody>
                  <a:tcPr marL="68580" marR="68580" marT="0" marB="0"/>
                </a:tc>
                <a:extLst>
                  <a:ext uri="{0D108BD9-81ED-4DB2-BD59-A6C34878D82A}">
                    <a16:rowId xmlns:a16="http://schemas.microsoft.com/office/drawing/2014/main" val="1937016067"/>
                  </a:ext>
                </a:extLst>
              </a:tr>
              <a:tr h="314161">
                <a:tc>
                  <a:txBody>
                    <a:bodyPr/>
                    <a:lstStyle/>
                    <a:p>
                      <a:pPr algn="just">
                        <a:lnSpc>
                          <a:spcPct val="120000"/>
                        </a:lnSpc>
                      </a:pPr>
                      <a:r>
                        <a:rPr lang="fr-FR" sz="1400" b="1" u="none" dirty="0">
                          <a:solidFill>
                            <a:srgbClr val="002060"/>
                          </a:solidFill>
                          <a:effectLst/>
                        </a:rPr>
                        <a:t>Térega</a:t>
                      </a:r>
                      <a:endParaRPr lang="en-US" sz="1400" b="1" u="none" dirty="0">
                        <a:solidFill>
                          <a:srgbClr val="002060"/>
                        </a:solidFill>
                        <a:effectLst/>
                        <a:latin typeface="Arial"/>
                        <a:ea typeface="Arial" panose="020B0604020202020204" pitchFamily="34" charset="0"/>
                        <a:cs typeface="Arial"/>
                      </a:endParaRPr>
                    </a:p>
                  </a:txBody>
                  <a:tcPr marL="68580" marR="68580" marT="0" marB="0"/>
                </a:tc>
                <a:tc>
                  <a:txBody>
                    <a:bodyPr/>
                    <a:lstStyle/>
                    <a:p>
                      <a:pPr lvl="0" algn="just">
                        <a:lnSpc>
                          <a:spcPct val="120000"/>
                        </a:lnSpc>
                        <a:buNone/>
                      </a:pPr>
                      <a:r>
                        <a:rPr lang="fr-FR" sz="1400" b="1" i="0" u="none" strike="noStrike" noProof="0">
                          <a:solidFill>
                            <a:srgbClr val="002060"/>
                          </a:solidFill>
                          <a:effectLst/>
                          <a:latin typeface="Arial"/>
                          <a:hlinkClick r:id="rId5">
                            <a:extLst>
                              <a:ext uri="{A12FA001-AC4F-418D-AE19-62706E023703}">
                                <ahyp:hlinkClr xmlns:ahyp="http://schemas.microsoft.com/office/drawing/2018/hyperlinkcolor" val="tx"/>
                              </a:ext>
                            </a:extLst>
                          </a:hlinkClick>
                        </a:rPr>
                        <a:t>h2medcfi@terega.fr</a:t>
                      </a:r>
                    </a:p>
                  </a:txBody>
                  <a:tcPr marL="68580" marR="68580" marT="0" marB="0"/>
                </a:tc>
                <a:extLst>
                  <a:ext uri="{0D108BD9-81ED-4DB2-BD59-A6C34878D82A}">
                    <a16:rowId xmlns:a16="http://schemas.microsoft.com/office/drawing/2014/main" val="4102569395"/>
                  </a:ext>
                </a:extLst>
              </a:tr>
              <a:tr h="314161">
                <a:tc>
                  <a:txBody>
                    <a:bodyPr/>
                    <a:lstStyle/>
                    <a:p>
                      <a:pPr algn="just">
                        <a:lnSpc>
                          <a:spcPct val="120000"/>
                        </a:lnSpc>
                      </a:pPr>
                      <a:r>
                        <a:rPr lang="fr-FR" sz="1400" b="1" u="none">
                          <a:solidFill>
                            <a:srgbClr val="002060"/>
                          </a:solidFill>
                          <a:effectLst/>
                        </a:rPr>
                        <a:t>OGE</a:t>
                      </a:r>
                      <a:endParaRPr lang="en-US" sz="1400" b="1" u="none">
                        <a:solidFill>
                          <a:srgbClr val="002060"/>
                        </a:solidFill>
                        <a:effectLst/>
                        <a:latin typeface="Arial"/>
                        <a:ea typeface="Arial" panose="020B0604020202020204" pitchFamily="34" charset="0"/>
                        <a:cs typeface="Arial"/>
                      </a:endParaRPr>
                    </a:p>
                  </a:txBody>
                  <a:tcPr marL="68580" marR="68580" marT="0" marB="0"/>
                </a:tc>
                <a:tc>
                  <a:txBody>
                    <a:bodyPr/>
                    <a:lstStyle/>
                    <a:p>
                      <a:pPr algn="just">
                        <a:lnSpc>
                          <a:spcPct val="120000"/>
                        </a:lnSpc>
                      </a:pPr>
                      <a:r>
                        <a:rPr lang="en-US" sz="1400" b="1" u="none" dirty="0">
                          <a:solidFill>
                            <a:srgbClr val="002060"/>
                          </a:solidFill>
                          <a:effectLst/>
                          <a:hlinkClick r:id="rId6">
                            <a:extLst>
                              <a:ext uri="{A12FA001-AC4F-418D-AE19-62706E023703}">
                                <ahyp:hlinkClr xmlns:ahyp="http://schemas.microsoft.com/office/drawing/2018/hyperlinkcolor" val="tx"/>
                              </a:ext>
                            </a:extLst>
                          </a:hlinkClick>
                        </a:rPr>
                        <a:t>h2-international@oge.net</a:t>
                      </a:r>
                      <a:endParaRPr lang="en-US" sz="1400" b="1" u="none" dirty="0">
                        <a:solidFill>
                          <a:srgbClr val="002060"/>
                        </a:solidFill>
                        <a:effectLst/>
                        <a:latin typeface="Arial"/>
                        <a:ea typeface="Arial" panose="020B0604020202020204" pitchFamily="34" charset="0"/>
                        <a:cs typeface="Arial"/>
                        <a:hlinkClick r:id="rId6">
                          <a:extLst>
                            <a:ext uri="{A12FA001-AC4F-418D-AE19-62706E023703}">
                              <ahyp:hlinkClr xmlns:ahyp="http://schemas.microsoft.com/office/drawing/2018/hyperlinkcolor" val="tx"/>
                            </a:ext>
                          </a:extLst>
                        </a:hlinkClick>
                      </a:endParaRPr>
                    </a:p>
                  </a:txBody>
                  <a:tcPr marL="68580" marR="68580" marT="0" marB="0"/>
                </a:tc>
                <a:extLst>
                  <a:ext uri="{0D108BD9-81ED-4DB2-BD59-A6C34878D82A}">
                    <a16:rowId xmlns:a16="http://schemas.microsoft.com/office/drawing/2014/main" val="248944836"/>
                  </a:ext>
                </a:extLst>
              </a:tr>
            </a:tbl>
          </a:graphicData>
        </a:graphic>
      </p:graphicFrame>
      <p:sp>
        <p:nvSpPr>
          <p:cNvPr id="13" name="Título 1">
            <a:extLst>
              <a:ext uri="{FF2B5EF4-FFF2-40B4-BE49-F238E27FC236}">
                <a16:creationId xmlns:a16="http://schemas.microsoft.com/office/drawing/2014/main" id="{52A90ABB-AEA2-4E32-B6B1-5EA1425DF1DB}"/>
              </a:ext>
            </a:extLst>
          </p:cNvPr>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Arial Black"/>
              <a:buNone/>
              <a:defRPr sz="4400" b="0" i="0" u="none" strike="noStrike" cap="none">
                <a:solidFill>
                  <a:schemeClr val="dk2"/>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4000" kern="0" dirty="0"/>
              <a:t>Contact Details</a:t>
            </a:r>
            <a:endParaRPr lang="es-ES_tradnl" sz="4000" kern="0" dirty="0"/>
          </a:p>
        </p:txBody>
      </p:sp>
    </p:spTree>
    <p:extLst>
      <p:ext uri="{BB962C8B-B14F-4D97-AF65-F5344CB8AC3E}">
        <p14:creationId xmlns:p14="http://schemas.microsoft.com/office/powerpoint/2010/main" val="812134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389421-E82F-4625-9B07-A035E6533A9B}"/>
              </a:ext>
            </a:extLst>
          </p:cNvPr>
          <p:cNvSpPr>
            <a:spLocks noGrp="1"/>
          </p:cNvSpPr>
          <p:nvPr>
            <p:ph type="title"/>
          </p:nvPr>
        </p:nvSpPr>
        <p:spPr/>
        <p:txBody>
          <a:bodyPr/>
          <a:lstStyle/>
          <a:p>
            <a:r>
              <a:rPr lang="en" dirty="0"/>
              <a:t>Content: </a:t>
            </a:r>
            <a:r>
              <a:rPr lang="en-GB" dirty="0"/>
              <a:t>User</a:t>
            </a:r>
            <a:r>
              <a:rPr lang="en" dirty="0"/>
              <a:t> Manual</a:t>
            </a:r>
            <a:endParaRPr lang="es-ES" dirty="0"/>
          </a:p>
        </p:txBody>
      </p:sp>
      <p:sp>
        <p:nvSpPr>
          <p:cNvPr id="3" name="Marcador de texto 2">
            <a:extLst>
              <a:ext uri="{FF2B5EF4-FFF2-40B4-BE49-F238E27FC236}">
                <a16:creationId xmlns:a16="http://schemas.microsoft.com/office/drawing/2014/main" id="{E589FC11-AF56-456B-8D5C-52856884DCF7}"/>
              </a:ext>
            </a:extLst>
          </p:cNvPr>
          <p:cNvSpPr>
            <a:spLocks noGrp="1"/>
          </p:cNvSpPr>
          <p:nvPr>
            <p:ph type="body" idx="1"/>
          </p:nvPr>
        </p:nvSpPr>
        <p:spPr>
          <a:xfrm>
            <a:off x="838200" y="1690688"/>
            <a:ext cx="10515600" cy="4486275"/>
          </a:xfrm>
        </p:spPr>
        <p:txBody>
          <a:bodyPr anchor="t"/>
          <a:lstStyle/>
          <a:p>
            <a:pPr marL="342900">
              <a:lnSpc>
                <a:spcPct val="150000"/>
              </a:lnSpc>
              <a:buClr>
                <a:schemeClr val="accent3"/>
              </a:buClr>
              <a:buAutoNum type="arabicPeriod"/>
            </a:pPr>
            <a:r>
              <a:rPr lang="en" sz="2000" dirty="0">
                <a:latin typeface="+mn-lt"/>
              </a:rPr>
              <a:t>Registration Request – New </a:t>
            </a:r>
            <a:r>
              <a:rPr lang="en-GB" sz="2000" dirty="0">
                <a:latin typeface="+mn-lt"/>
              </a:rPr>
              <a:t>user</a:t>
            </a:r>
            <a:endParaRPr lang="en" sz="2000" dirty="0">
              <a:latin typeface="+mn-lt"/>
            </a:endParaRPr>
          </a:p>
          <a:p>
            <a:pPr marL="342900">
              <a:lnSpc>
                <a:spcPct val="150000"/>
              </a:lnSpc>
              <a:buClr>
                <a:schemeClr val="accent3"/>
              </a:buClr>
              <a:buAutoNum type="arabicPeriod"/>
            </a:pPr>
            <a:r>
              <a:rPr lang="en" sz="2000" dirty="0">
                <a:latin typeface="+mn-lt"/>
              </a:rPr>
              <a:t>Activate new user account</a:t>
            </a:r>
          </a:p>
          <a:p>
            <a:pPr marL="342900">
              <a:lnSpc>
                <a:spcPct val="150000"/>
              </a:lnSpc>
              <a:buClr>
                <a:schemeClr val="accent3"/>
              </a:buClr>
              <a:buAutoNum type="arabicPeriod"/>
            </a:pPr>
            <a:r>
              <a:rPr lang="en-GB" sz="2000" dirty="0">
                <a:latin typeface="+mn-lt"/>
              </a:rPr>
              <a:t>Access &amp; </a:t>
            </a:r>
            <a:r>
              <a:rPr lang="en" sz="2000" dirty="0">
                <a:latin typeface="+mn-lt"/>
              </a:rPr>
              <a:t>Edit </a:t>
            </a:r>
            <a:r>
              <a:rPr lang="en-GB" sz="2000" dirty="0">
                <a:latin typeface="+mn-lt"/>
              </a:rPr>
              <a:t>Matchmaking </a:t>
            </a:r>
            <a:r>
              <a:rPr lang="en" sz="2000" dirty="0">
                <a:latin typeface="+mn-lt"/>
              </a:rPr>
              <a:t>project data</a:t>
            </a:r>
          </a:p>
          <a:p>
            <a:pPr marL="342900">
              <a:lnSpc>
                <a:spcPct val="150000"/>
              </a:lnSpc>
              <a:buClr>
                <a:schemeClr val="accent3"/>
              </a:buClr>
              <a:buAutoNum type="arabicPeriod"/>
            </a:pPr>
            <a:r>
              <a:rPr lang="en" sz="2000" dirty="0">
                <a:latin typeface="+mn-lt"/>
              </a:rPr>
              <a:t>“Call for Interest”</a:t>
            </a:r>
          </a:p>
          <a:p>
            <a:pPr marL="342900">
              <a:lnSpc>
                <a:spcPct val="150000"/>
              </a:lnSpc>
              <a:buClr>
                <a:schemeClr val="accent3"/>
              </a:buClr>
              <a:buAutoNum type="arabicPeriod"/>
            </a:pPr>
            <a:r>
              <a:rPr lang="en" sz="2000" dirty="0">
                <a:latin typeface="+mn-lt"/>
              </a:rPr>
              <a:t>Navigation on the “Match-Making” platform</a:t>
            </a:r>
          </a:p>
          <a:p>
            <a:pPr marL="342900">
              <a:lnSpc>
                <a:spcPct val="150000"/>
              </a:lnSpc>
              <a:buClr>
                <a:schemeClr val="accent3"/>
              </a:buClr>
              <a:buAutoNum type="arabicPeriod"/>
            </a:pPr>
            <a:r>
              <a:rPr lang="en" sz="2000" dirty="0">
                <a:latin typeface="+mn-lt"/>
              </a:rPr>
              <a:t>Adding new </a:t>
            </a:r>
            <a:r>
              <a:rPr lang="en-GB" sz="2000" dirty="0">
                <a:latin typeface="+mn-lt"/>
              </a:rPr>
              <a:t>projects</a:t>
            </a:r>
            <a:endParaRPr lang="es-ES_tradnl" sz="2000" dirty="0">
              <a:latin typeface="+mn-lt"/>
            </a:endParaRPr>
          </a:p>
        </p:txBody>
      </p:sp>
      <p:sp>
        <p:nvSpPr>
          <p:cNvPr id="4" name="Marcador de número de diapositiva 3">
            <a:extLst>
              <a:ext uri="{FF2B5EF4-FFF2-40B4-BE49-F238E27FC236}">
                <a16:creationId xmlns:a16="http://schemas.microsoft.com/office/drawing/2014/main" id="{461EB154-D080-44A5-899F-C202CA7ABD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a:t>
            </a:fld>
            <a:endParaRPr lang="fr-FR"/>
          </a:p>
        </p:txBody>
      </p:sp>
    </p:spTree>
    <p:extLst>
      <p:ext uri="{BB962C8B-B14F-4D97-AF65-F5344CB8AC3E}">
        <p14:creationId xmlns:p14="http://schemas.microsoft.com/office/powerpoint/2010/main" val="135871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2436F5-AB24-454A-95C1-A7B6F853F9B4}"/>
              </a:ext>
            </a:extLst>
          </p:cNvPr>
          <p:cNvSpPr>
            <a:spLocks noGrp="1"/>
          </p:cNvSpPr>
          <p:nvPr>
            <p:ph type="title"/>
          </p:nvPr>
        </p:nvSpPr>
        <p:spPr>
          <a:xfrm>
            <a:off x="838199" y="365125"/>
            <a:ext cx="10853691" cy="1325563"/>
          </a:xfrm>
        </p:spPr>
        <p:txBody>
          <a:bodyPr>
            <a:normAutofit/>
          </a:bodyPr>
          <a:lstStyle/>
          <a:p>
            <a:r>
              <a:rPr lang="en" sz="4000" dirty="0"/>
              <a:t>1. Registration Request - New </a:t>
            </a:r>
            <a:r>
              <a:rPr lang="en-GB" sz="4000" dirty="0"/>
              <a:t>user</a:t>
            </a:r>
            <a:endParaRPr lang="en" sz="4000" dirty="0"/>
          </a:p>
        </p:txBody>
      </p:sp>
      <p:sp>
        <p:nvSpPr>
          <p:cNvPr id="3" name="Marcador de texto 2">
            <a:extLst>
              <a:ext uri="{FF2B5EF4-FFF2-40B4-BE49-F238E27FC236}">
                <a16:creationId xmlns:a16="http://schemas.microsoft.com/office/drawing/2014/main" id="{6904BFDD-7A3B-4832-BDCB-D49830803A68}"/>
              </a:ext>
            </a:extLst>
          </p:cNvPr>
          <p:cNvSpPr>
            <a:spLocks noGrp="1"/>
          </p:cNvSpPr>
          <p:nvPr>
            <p:ph type="body" idx="1"/>
          </p:nvPr>
        </p:nvSpPr>
        <p:spPr>
          <a:xfrm>
            <a:off x="838199" y="1526876"/>
            <a:ext cx="4780474" cy="4650088"/>
          </a:xfrm>
        </p:spPr>
        <p:txBody>
          <a:bodyPr anchor="t">
            <a:normAutofit/>
          </a:bodyPr>
          <a:lstStyle/>
          <a:p>
            <a:pPr>
              <a:buFont typeface="Wingdings" panose="05000000000000000000" pitchFamily="2" charset="2"/>
              <a:buChar char="§"/>
            </a:pPr>
            <a:r>
              <a:rPr lang="en" sz="1600" b="0" dirty="0">
                <a:latin typeface="+mn-lt"/>
              </a:rPr>
              <a:t>Open the H2med registration form via </a:t>
            </a:r>
            <a:r>
              <a:rPr lang="en" sz="1600" b="0" dirty="0">
                <a:latin typeface="+mn-lt"/>
                <a:hlinkClick r:id="rId2"/>
              </a:rPr>
              <a:t>www.h2-digital.com/h2med/join</a:t>
            </a:r>
            <a:endParaRPr lang="es-ES" sz="1600" b="0" dirty="0">
              <a:latin typeface="+mn-lt"/>
            </a:endParaRPr>
          </a:p>
          <a:p>
            <a:pPr>
              <a:spcAft>
                <a:spcPts val="200"/>
              </a:spcAft>
              <a:buFont typeface="Wingdings" panose="05000000000000000000" pitchFamily="2" charset="2"/>
              <a:buChar char="§"/>
            </a:pPr>
            <a:r>
              <a:rPr lang="en-GB" sz="1600" b="0" dirty="0">
                <a:latin typeface="+mn-lt"/>
              </a:rPr>
              <a:t>To register as a new user, complete the registration form and provide details about the project you want to register. </a:t>
            </a:r>
          </a:p>
          <a:p>
            <a:pPr marL="715645" lvl="1">
              <a:spcAft>
                <a:spcPts val="200"/>
              </a:spcAft>
              <a:buFont typeface="Wingdings" panose="05000000000000000000" pitchFamily="2" charset="2"/>
              <a:buChar char="§"/>
            </a:pPr>
            <a:r>
              <a:rPr lang="en-GB" sz="1600" b="0" i="1" dirty="0">
                <a:latin typeface="+mn-lt"/>
              </a:rPr>
              <a:t>Key project fields</a:t>
            </a:r>
            <a:r>
              <a:rPr lang="en-GB" sz="1600" b="0" dirty="0">
                <a:latin typeface="+mn-lt"/>
              </a:rPr>
              <a:t>: Project Name, Project Address and </a:t>
            </a:r>
            <a:r>
              <a:rPr lang="en-GB" sz="1600" dirty="0">
                <a:latin typeface="+mn-lt"/>
              </a:rPr>
              <a:t>Commissioning</a:t>
            </a:r>
            <a:r>
              <a:rPr lang="en-GB" sz="1600" b="0" dirty="0">
                <a:latin typeface="+mn-lt"/>
              </a:rPr>
              <a:t> Date.</a:t>
            </a:r>
          </a:p>
          <a:p>
            <a:pPr marL="715645" lvl="1">
              <a:spcAft>
                <a:spcPts val="200"/>
              </a:spcAft>
              <a:buFont typeface="Wingdings" panose="05000000000000000000" pitchFamily="2" charset="2"/>
              <a:buChar char="§"/>
            </a:pPr>
            <a:r>
              <a:rPr lang="es-ES" sz="1600" b="0" i="1" dirty="0">
                <a:latin typeface="+mn-lt"/>
              </a:rPr>
              <a:t>Key user </a:t>
            </a:r>
            <a:r>
              <a:rPr lang="en-GB" sz="1600" b="0" i="1" dirty="0">
                <a:latin typeface="+mn-lt"/>
              </a:rPr>
              <a:t>information</a:t>
            </a:r>
            <a:r>
              <a:rPr lang="es-ES" sz="1600" b="0" dirty="0">
                <a:latin typeface="+mn-lt"/>
              </a:rPr>
              <a:t>: </a:t>
            </a:r>
            <a:r>
              <a:rPr lang="en-GB" sz="1600" b="0" dirty="0">
                <a:latin typeface="+mn-lt"/>
              </a:rPr>
              <a:t>Name, Company and Contact details.</a:t>
            </a:r>
          </a:p>
          <a:p>
            <a:pPr>
              <a:buFont typeface="Wingdings" panose="05000000000000000000" pitchFamily="2" charset="2"/>
              <a:buChar char="§"/>
            </a:pPr>
            <a:r>
              <a:rPr lang="en-GB" sz="1600" b="0" dirty="0">
                <a:latin typeface="+mn-lt"/>
              </a:rPr>
              <a:t>To participate in the Matchmaking process, please select the tick box: “</a:t>
            </a:r>
            <a:r>
              <a:rPr lang="en-GB" sz="1600" b="0" i="1" dirty="0">
                <a:latin typeface="+mn-lt"/>
              </a:rPr>
              <a:t>I’d like to see the above-mentioned data and my contact details visible on H2med platform.</a:t>
            </a:r>
            <a:r>
              <a:rPr lang="en-GB" sz="1600" b="0" dirty="0">
                <a:latin typeface="+mn-lt"/>
              </a:rPr>
              <a:t>”</a:t>
            </a:r>
            <a:endParaRPr lang="en" sz="1600" b="0" dirty="0">
              <a:latin typeface="+mn-lt"/>
            </a:endParaRPr>
          </a:p>
          <a:p>
            <a:pPr>
              <a:buFont typeface="Wingdings" panose="05000000000000000000" pitchFamily="2" charset="2"/>
              <a:buChar char="§"/>
            </a:pPr>
            <a:r>
              <a:rPr lang="en" sz="1600" dirty="0">
                <a:latin typeface="+mn-lt"/>
              </a:rPr>
              <a:t>Submit the form to complete the registration process. </a:t>
            </a:r>
            <a:r>
              <a:rPr lang="es-ES" sz="1600" b="0" dirty="0" err="1">
                <a:latin typeface="+mn-lt"/>
              </a:rPr>
              <a:t>An</a:t>
            </a:r>
            <a:r>
              <a:rPr lang="es-ES" sz="1600" b="0" dirty="0">
                <a:latin typeface="+mn-lt"/>
              </a:rPr>
              <a:t> </a:t>
            </a:r>
            <a:r>
              <a:rPr lang="en" sz="1600" b="0" dirty="0">
                <a:latin typeface="+mn-lt"/>
              </a:rPr>
              <a:t>email confirming receipt of </a:t>
            </a:r>
            <a:r>
              <a:rPr lang="en-GB" sz="1600" b="0" dirty="0">
                <a:latin typeface="+mn-lt"/>
              </a:rPr>
              <a:t>the </a:t>
            </a:r>
            <a:r>
              <a:rPr lang="en" sz="1600" b="0" dirty="0">
                <a:latin typeface="+mn-lt"/>
              </a:rPr>
              <a:t>registration request </a:t>
            </a:r>
            <a:r>
              <a:rPr lang="en-GB" sz="1600" b="0" dirty="0">
                <a:latin typeface="+mn-lt"/>
              </a:rPr>
              <a:t>will be sent, </a:t>
            </a:r>
            <a:r>
              <a:rPr lang="en-GB" sz="1600" b="0" dirty="0">
                <a:latin typeface="+mn-lt"/>
                <a:cs typeface="Arial"/>
              </a:rPr>
              <a:t>please check spam folder.</a:t>
            </a:r>
            <a:endParaRPr lang="en-GB" sz="1600" b="0" dirty="0">
              <a:latin typeface="+mn-lt"/>
            </a:endParaRPr>
          </a:p>
        </p:txBody>
      </p:sp>
      <p:sp>
        <p:nvSpPr>
          <p:cNvPr id="4" name="Marcador de número de diapositiva 3">
            <a:extLst>
              <a:ext uri="{FF2B5EF4-FFF2-40B4-BE49-F238E27FC236}">
                <a16:creationId xmlns:a16="http://schemas.microsoft.com/office/drawing/2014/main" id="{23A6F72D-3950-47FF-856C-6479143CC2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a:t>
            </a:fld>
            <a:endParaRPr lang="fr-FR"/>
          </a:p>
        </p:txBody>
      </p:sp>
      <p:pic>
        <p:nvPicPr>
          <p:cNvPr id="5" name="Imagen 4">
            <a:extLst>
              <a:ext uri="{FF2B5EF4-FFF2-40B4-BE49-F238E27FC236}">
                <a16:creationId xmlns:a16="http://schemas.microsoft.com/office/drawing/2014/main" id="{335F9AC4-9DAE-4302-9F98-C13D9708ACB0}"/>
              </a:ext>
            </a:extLst>
          </p:cNvPr>
          <p:cNvPicPr>
            <a:picLocks noChangeAspect="1"/>
          </p:cNvPicPr>
          <p:nvPr/>
        </p:nvPicPr>
        <p:blipFill>
          <a:blip r:embed="rId3"/>
          <a:stretch>
            <a:fillRect/>
          </a:stretch>
        </p:blipFill>
        <p:spPr>
          <a:xfrm>
            <a:off x="5859937" y="1597708"/>
            <a:ext cx="5168514" cy="2735077"/>
          </a:xfrm>
          <a:prstGeom prst="rect">
            <a:avLst/>
          </a:prstGeom>
        </p:spPr>
      </p:pic>
      <p:pic>
        <p:nvPicPr>
          <p:cNvPr id="6" name="Imagen 5">
            <a:extLst>
              <a:ext uri="{FF2B5EF4-FFF2-40B4-BE49-F238E27FC236}">
                <a16:creationId xmlns:a16="http://schemas.microsoft.com/office/drawing/2014/main" id="{DA38877F-19A4-4F4A-9EA5-92FC611B333F}"/>
              </a:ext>
            </a:extLst>
          </p:cNvPr>
          <p:cNvPicPr>
            <a:picLocks noChangeAspect="1"/>
          </p:cNvPicPr>
          <p:nvPr/>
        </p:nvPicPr>
        <p:blipFill>
          <a:blip r:embed="rId4"/>
          <a:stretch>
            <a:fillRect/>
          </a:stretch>
        </p:blipFill>
        <p:spPr>
          <a:xfrm>
            <a:off x="6862846" y="3429000"/>
            <a:ext cx="5047216" cy="2270077"/>
          </a:xfrm>
          <a:prstGeom prst="rect">
            <a:avLst/>
          </a:prstGeom>
        </p:spPr>
      </p:pic>
      <p:sp>
        <p:nvSpPr>
          <p:cNvPr id="7" name="Rectángulo 6">
            <a:extLst>
              <a:ext uri="{FF2B5EF4-FFF2-40B4-BE49-F238E27FC236}">
                <a16:creationId xmlns:a16="http://schemas.microsoft.com/office/drawing/2014/main" id="{4621E936-6C6A-4195-95B6-2B9F5ADF71EC}"/>
              </a:ext>
            </a:extLst>
          </p:cNvPr>
          <p:cNvSpPr/>
          <p:nvPr/>
        </p:nvSpPr>
        <p:spPr>
          <a:xfrm>
            <a:off x="7252681" y="4912377"/>
            <a:ext cx="2383027" cy="207108"/>
          </a:xfrm>
          <a:prstGeom prst="rect">
            <a:avLst/>
          </a:prstGeom>
          <a:solidFill>
            <a:schemeClr val="accent3">
              <a:alpha val="20000"/>
            </a:schemeClr>
          </a:solidFill>
          <a:ln w="19050" cap="flat" cmpd="sng" algn="ctr">
            <a:solidFill>
              <a:schemeClr val="accent3"/>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Verdana"/>
              <a:ea typeface="+mn-ea"/>
              <a:cs typeface="+mn-cs"/>
            </a:endParaRPr>
          </a:p>
        </p:txBody>
      </p:sp>
      <p:sp>
        <p:nvSpPr>
          <p:cNvPr id="8" name="Flecha: a la derecha 7">
            <a:extLst>
              <a:ext uri="{FF2B5EF4-FFF2-40B4-BE49-F238E27FC236}">
                <a16:creationId xmlns:a16="http://schemas.microsoft.com/office/drawing/2014/main" id="{4966FFBF-E9C9-4BE2-8C34-65E64A5A19E2}"/>
              </a:ext>
            </a:extLst>
          </p:cNvPr>
          <p:cNvSpPr/>
          <p:nvPr/>
        </p:nvSpPr>
        <p:spPr>
          <a:xfrm>
            <a:off x="6750702" y="4912377"/>
            <a:ext cx="389835" cy="207108"/>
          </a:xfrm>
          <a:prstGeom prst="rightArrow">
            <a:avLst/>
          </a:prstGeom>
          <a:solidFill>
            <a:schemeClr val="accent3"/>
          </a:solidFill>
          <a:ln w="25400" cap="flat" cmpd="sng" algn="ctr">
            <a:solidFill>
              <a:schemeClr val="accent3"/>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53635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0E5DE-8360-4D27-825A-93D5BA5CC3F8}"/>
              </a:ext>
            </a:extLst>
          </p:cNvPr>
          <p:cNvSpPr>
            <a:spLocks noGrp="1"/>
          </p:cNvSpPr>
          <p:nvPr>
            <p:ph type="title"/>
          </p:nvPr>
        </p:nvSpPr>
        <p:spPr/>
        <p:txBody>
          <a:bodyPr>
            <a:normAutofit/>
          </a:bodyPr>
          <a:lstStyle/>
          <a:p>
            <a:r>
              <a:rPr lang="en" sz="4000" dirty="0"/>
              <a:t>2. Activate new user account</a:t>
            </a:r>
            <a:endParaRPr lang="es-ES" sz="4000" dirty="0"/>
          </a:p>
        </p:txBody>
      </p:sp>
      <p:sp>
        <p:nvSpPr>
          <p:cNvPr id="3" name="Marcador de texto 2">
            <a:extLst>
              <a:ext uri="{FF2B5EF4-FFF2-40B4-BE49-F238E27FC236}">
                <a16:creationId xmlns:a16="http://schemas.microsoft.com/office/drawing/2014/main" id="{152B50F0-86E9-486D-BAB4-F295AE03B247}"/>
              </a:ext>
            </a:extLst>
          </p:cNvPr>
          <p:cNvSpPr>
            <a:spLocks noGrp="1"/>
          </p:cNvSpPr>
          <p:nvPr>
            <p:ph type="body" idx="1"/>
          </p:nvPr>
        </p:nvSpPr>
        <p:spPr>
          <a:xfrm>
            <a:off x="838200" y="1825625"/>
            <a:ext cx="4009008" cy="4351338"/>
          </a:xfrm>
        </p:spPr>
        <p:txBody>
          <a:bodyPr anchor="t"/>
          <a:lstStyle/>
          <a:p>
            <a:pPr>
              <a:buFont typeface="Wingdings" panose="05000000000000000000" pitchFamily="2" charset="2"/>
              <a:buChar char="§"/>
            </a:pPr>
            <a:r>
              <a:rPr lang="en-GB" sz="1600" b="0" dirty="0">
                <a:latin typeface="+mn-lt"/>
              </a:rPr>
              <a:t>Once the account has been verified, t</a:t>
            </a:r>
            <a:r>
              <a:rPr lang="en" sz="1600" b="0" dirty="0">
                <a:latin typeface="+mn-lt"/>
              </a:rPr>
              <a:t>he user receive</a:t>
            </a:r>
            <a:r>
              <a:rPr lang="en-GB" sz="1600" b="0" dirty="0">
                <a:latin typeface="+mn-lt"/>
              </a:rPr>
              <a:t>s</a:t>
            </a:r>
            <a:r>
              <a:rPr lang="en" sz="1600" b="0" dirty="0">
                <a:latin typeface="+mn-lt"/>
              </a:rPr>
              <a:t> an email indicating their new credentials to register on the H2med platform: 		</a:t>
            </a:r>
            <a:r>
              <a:rPr lang="en" sz="1600" b="0" u="sng" dirty="0">
                <a:latin typeface="+mn-lt"/>
                <a:hlinkClick r:id="rId2" tooltip="Protected by Check Point: https://www.h2-digital.com/h2med"/>
              </a:rPr>
              <a:t>www.h2-digital.com/h2med</a:t>
            </a:r>
            <a:endParaRPr lang="en-GB" sz="1600" b="0" u="sng" dirty="0">
              <a:latin typeface="+mn-lt"/>
            </a:endParaRPr>
          </a:p>
          <a:p>
            <a:pPr defTabSz="447675">
              <a:buFont typeface="Wingdings" panose="05000000000000000000" pitchFamily="2" charset="2"/>
              <a:buChar char="§"/>
            </a:pPr>
            <a:r>
              <a:rPr lang="en" sz="1600" b="0" dirty="0">
                <a:latin typeface="+mn-lt"/>
                <a:cs typeface="Arial"/>
              </a:rPr>
              <a:t>Please monitor the spam folder, in case the email does not arrive to the Inbox.</a:t>
            </a:r>
            <a:endParaRPr lang="es-ES" sz="1600" b="0" dirty="0">
              <a:latin typeface="+mn-lt"/>
            </a:endParaRPr>
          </a:p>
          <a:p>
            <a:pPr defTabSz="447675">
              <a:buFont typeface="Wingdings" panose="05000000000000000000" pitchFamily="2" charset="2"/>
              <a:buChar char="§"/>
            </a:pPr>
            <a:r>
              <a:rPr lang="en" sz="1600" b="0" dirty="0">
                <a:latin typeface="+mn-lt"/>
              </a:rPr>
              <a:t>When </a:t>
            </a:r>
            <a:r>
              <a:rPr lang="en-GB" sz="1600" b="0" dirty="0">
                <a:latin typeface="+mn-lt"/>
              </a:rPr>
              <a:t>they</a:t>
            </a:r>
            <a:r>
              <a:rPr lang="en" sz="1600" b="0" dirty="0">
                <a:latin typeface="+mn-lt"/>
              </a:rPr>
              <a:t> activate </a:t>
            </a:r>
            <a:r>
              <a:rPr lang="en-GB" sz="1600" b="0" dirty="0">
                <a:latin typeface="+mn-lt"/>
              </a:rPr>
              <a:t>their</a:t>
            </a:r>
            <a:r>
              <a:rPr lang="en" sz="1600" b="0" dirty="0">
                <a:latin typeface="+mn-lt"/>
              </a:rPr>
              <a:t> account, </a:t>
            </a:r>
            <a:r>
              <a:rPr lang="en-GB" sz="1600" b="0" dirty="0">
                <a:latin typeface="+mn-lt"/>
              </a:rPr>
              <a:t>they</a:t>
            </a:r>
            <a:r>
              <a:rPr lang="en" sz="1600" b="0" dirty="0">
                <a:latin typeface="+mn-lt"/>
              </a:rPr>
              <a:t> will need to change the default password.</a:t>
            </a:r>
            <a:endParaRPr lang="es-ES" sz="1600" b="0">
              <a:latin typeface="+mn-lt"/>
            </a:endParaRPr>
          </a:p>
        </p:txBody>
      </p:sp>
      <p:sp>
        <p:nvSpPr>
          <p:cNvPr id="4" name="Marcador de número de diapositiva 3">
            <a:extLst>
              <a:ext uri="{FF2B5EF4-FFF2-40B4-BE49-F238E27FC236}">
                <a16:creationId xmlns:a16="http://schemas.microsoft.com/office/drawing/2014/main" id="{30C0455D-3074-4C8E-A209-07A364DDE3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a:t>
            </a:fld>
            <a:endParaRPr lang="fr-FR"/>
          </a:p>
        </p:txBody>
      </p:sp>
      <p:pic>
        <p:nvPicPr>
          <p:cNvPr id="5" name="Imagen 4">
            <a:extLst>
              <a:ext uri="{FF2B5EF4-FFF2-40B4-BE49-F238E27FC236}">
                <a16:creationId xmlns:a16="http://schemas.microsoft.com/office/drawing/2014/main" id="{9B3B9595-388A-4190-AC3A-23D0644D3453}"/>
              </a:ext>
            </a:extLst>
          </p:cNvPr>
          <p:cNvPicPr>
            <a:picLocks noChangeAspect="1"/>
          </p:cNvPicPr>
          <p:nvPr/>
        </p:nvPicPr>
        <p:blipFill>
          <a:blip r:embed="rId3"/>
          <a:stretch>
            <a:fillRect/>
          </a:stretch>
        </p:blipFill>
        <p:spPr>
          <a:xfrm>
            <a:off x="5297756" y="1985551"/>
            <a:ext cx="6440773" cy="3145742"/>
          </a:xfrm>
          <a:prstGeom prst="rect">
            <a:avLst/>
          </a:prstGeom>
        </p:spPr>
      </p:pic>
    </p:spTree>
    <p:extLst>
      <p:ext uri="{BB962C8B-B14F-4D97-AF65-F5344CB8AC3E}">
        <p14:creationId xmlns:p14="http://schemas.microsoft.com/office/powerpoint/2010/main" val="2443885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0E5DE-8360-4D27-825A-93D5BA5CC3F8}"/>
              </a:ext>
            </a:extLst>
          </p:cNvPr>
          <p:cNvSpPr>
            <a:spLocks noGrp="1"/>
          </p:cNvSpPr>
          <p:nvPr>
            <p:ph type="title"/>
          </p:nvPr>
        </p:nvSpPr>
        <p:spPr/>
        <p:txBody>
          <a:bodyPr>
            <a:normAutofit/>
          </a:bodyPr>
          <a:lstStyle/>
          <a:p>
            <a:r>
              <a:rPr lang="en" sz="4000" dirty="0"/>
              <a:t>3. </a:t>
            </a:r>
            <a:r>
              <a:rPr lang="en-GB" sz="4000" dirty="0"/>
              <a:t>Access &amp; Edit project data</a:t>
            </a:r>
            <a:endParaRPr lang="es-ES" sz="4000" dirty="0"/>
          </a:p>
        </p:txBody>
      </p:sp>
      <p:sp>
        <p:nvSpPr>
          <p:cNvPr id="3" name="Marcador de texto 2">
            <a:extLst>
              <a:ext uri="{FF2B5EF4-FFF2-40B4-BE49-F238E27FC236}">
                <a16:creationId xmlns:a16="http://schemas.microsoft.com/office/drawing/2014/main" id="{152B50F0-86E9-486D-BAB4-F295AE03B247}"/>
              </a:ext>
            </a:extLst>
          </p:cNvPr>
          <p:cNvSpPr>
            <a:spLocks noGrp="1"/>
          </p:cNvSpPr>
          <p:nvPr>
            <p:ph type="body" idx="1"/>
          </p:nvPr>
        </p:nvSpPr>
        <p:spPr>
          <a:xfrm>
            <a:off x="838200" y="1690688"/>
            <a:ext cx="6894250" cy="4486275"/>
          </a:xfrm>
        </p:spPr>
        <p:txBody>
          <a:bodyPr anchor="t"/>
          <a:lstStyle/>
          <a:p>
            <a:pPr>
              <a:buFont typeface="Wingdings" panose="05000000000000000000" pitchFamily="2" charset="2"/>
              <a:buChar char="§"/>
            </a:pPr>
            <a:r>
              <a:rPr lang="en-GB" sz="1600" b="0" dirty="0">
                <a:latin typeface="+mn-lt"/>
              </a:rPr>
              <a:t>If you selected to participate in the Matchmaking process, you will see all registered projects in the platform, your project(s) will appear marked with a star.</a:t>
            </a:r>
          </a:p>
          <a:p>
            <a:pPr>
              <a:buFont typeface="Wingdings" panose="05000000000000000000" pitchFamily="2" charset="2"/>
              <a:buChar char="§"/>
            </a:pPr>
            <a:r>
              <a:rPr lang="en-GB" sz="1600" b="0" dirty="0">
                <a:latin typeface="+mn-lt"/>
              </a:rPr>
              <a:t>Otherwise, only your project(s) will be visible to you.</a:t>
            </a:r>
          </a:p>
        </p:txBody>
      </p:sp>
      <p:sp>
        <p:nvSpPr>
          <p:cNvPr id="4" name="Marcador de número de diapositiva 3">
            <a:extLst>
              <a:ext uri="{FF2B5EF4-FFF2-40B4-BE49-F238E27FC236}">
                <a16:creationId xmlns:a16="http://schemas.microsoft.com/office/drawing/2014/main" id="{30C0455D-3074-4C8E-A209-07A364DDE32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fr-FR" sz="1000" b="0" i="0" u="none" strike="noStrike" kern="1200" cap="none" spc="0" normalizeH="0" baseline="0" noProof="0" smtClean="0">
                <a:ln>
                  <a:noFill/>
                </a:ln>
                <a:solidFill>
                  <a:srgbClr val="12216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00" b="0" i="0" u="none" strike="noStrike" kern="1200" cap="none" spc="0" normalizeH="0" baseline="0" noProof="0">
              <a:ln>
                <a:noFill/>
              </a:ln>
              <a:solidFill>
                <a:srgbClr val="122169"/>
              </a:solidFill>
              <a:effectLst/>
              <a:uLnTx/>
              <a:uFillTx/>
              <a:latin typeface="Arial"/>
              <a:cs typeface="Arial"/>
              <a:sym typeface="Arial"/>
            </a:endParaRPr>
          </a:p>
        </p:txBody>
      </p:sp>
      <p:pic>
        <p:nvPicPr>
          <p:cNvPr id="6" name="Imagen 5">
            <a:extLst>
              <a:ext uri="{FF2B5EF4-FFF2-40B4-BE49-F238E27FC236}">
                <a16:creationId xmlns:a16="http://schemas.microsoft.com/office/drawing/2014/main" id="{88570309-0344-4F81-BF34-57227C3B858C}"/>
              </a:ext>
            </a:extLst>
          </p:cNvPr>
          <p:cNvPicPr>
            <a:picLocks noChangeAspect="1"/>
          </p:cNvPicPr>
          <p:nvPr/>
        </p:nvPicPr>
        <p:blipFill>
          <a:blip r:embed="rId2"/>
          <a:stretch>
            <a:fillRect/>
          </a:stretch>
        </p:blipFill>
        <p:spPr>
          <a:xfrm>
            <a:off x="8263157" y="2509382"/>
            <a:ext cx="2715040" cy="3006843"/>
          </a:xfrm>
          <a:prstGeom prst="rect">
            <a:avLst/>
          </a:prstGeom>
        </p:spPr>
      </p:pic>
      <p:sp>
        <p:nvSpPr>
          <p:cNvPr id="8" name="Elipse 7">
            <a:extLst>
              <a:ext uri="{FF2B5EF4-FFF2-40B4-BE49-F238E27FC236}">
                <a16:creationId xmlns:a16="http://schemas.microsoft.com/office/drawing/2014/main" id="{409100BF-3E07-4A44-9EC7-2A657EE04F8F}"/>
              </a:ext>
            </a:extLst>
          </p:cNvPr>
          <p:cNvSpPr/>
          <p:nvPr/>
        </p:nvSpPr>
        <p:spPr>
          <a:xfrm>
            <a:off x="8386221" y="4171013"/>
            <a:ext cx="338329" cy="311970"/>
          </a:xfrm>
          <a:prstGeom prst="ellipse">
            <a:avLst/>
          </a:prstGeom>
          <a:solidFill>
            <a:srgbClr val="00B5E2">
              <a:lumMod val="20000"/>
              <a:lumOff val="80000"/>
              <a:alpha val="20000"/>
            </a:srgbClr>
          </a:solidFill>
          <a:ln w="19050" cap="flat" cmpd="sng" algn="ctr">
            <a:solidFill>
              <a:srgbClr val="00B5E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Verdana"/>
              <a:ea typeface="+mn-ea"/>
              <a:cs typeface="+mn-cs"/>
            </a:endParaRPr>
          </a:p>
        </p:txBody>
      </p:sp>
      <p:pic>
        <p:nvPicPr>
          <p:cNvPr id="9" name="Imagen 8">
            <a:extLst>
              <a:ext uri="{FF2B5EF4-FFF2-40B4-BE49-F238E27FC236}">
                <a16:creationId xmlns:a16="http://schemas.microsoft.com/office/drawing/2014/main" id="{BEAE6090-2B18-4DC8-9B9B-16AFA31321EC}"/>
              </a:ext>
            </a:extLst>
          </p:cNvPr>
          <p:cNvPicPr>
            <a:picLocks noChangeAspect="1"/>
          </p:cNvPicPr>
          <p:nvPr/>
        </p:nvPicPr>
        <p:blipFill>
          <a:blip r:embed="rId3"/>
          <a:stretch>
            <a:fillRect/>
          </a:stretch>
        </p:blipFill>
        <p:spPr>
          <a:xfrm>
            <a:off x="3243743" y="3074029"/>
            <a:ext cx="4294427" cy="2295780"/>
          </a:xfrm>
          <a:prstGeom prst="rect">
            <a:avLst/>
          </a:prstGeom>
        </p:spPr>
      </p:pic>
      <p:sp>
        <p:nvSpPr>
          <p:cNvPr id="10" name="Marcador de texto 11">
            <a:extLst>
              <a:ext uri="{FF2B5EF4-FFF2-40B4-BE49-F238E27FC236}">
                <a16:creationId xmlns:a16="http://schemas.microsoft.com/office/drawing/2014/main" id="{390F3E14-F0BB-4305-8311-3D15395CC7CE}"/>
              </a:ext>
            </a:extLst>
          </p:cNvPr>
          <p:cNvSpPr txBox="1">
            <a:spLocks/>
          </p:cNvSpPr>
          <p:nvPr/>
        </p:nvSpPr>
        <p:spPr>
          <a:xfrm>
            <a:off x="4058400" y="5406106"/>
            <a:ext cx="2768270" cy="2015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 b="1" dirty="0">
                <a:solidFill>
                  <a:schemeClr val="accent1"/>
                </a:solidFill>
              </a:rPr>
              <a:t>List View</a:t>
            </a:r>
            <a:endParaRPr lang="es-ES_tradnl" b="1" dirty="0">
              <a:solidFill>
                <a:schemeClr val="accent1"/>
              </a:solidFill>
            </a:endParaRPr>
          </a:p>
        </p:txBody>
      </p:sp>
      <p:sp>
        <p:nvSpPr>
          <p:cNvPr id="11" name="Rectángulo 10">
            <a:extLst>
              <a:ext uri="{FF2B5EF4-FFF2-40B4-BE49-F238E27FC236}">
                <a16:creationId xmlns:a16="http://schemas.microsoft.com/office/drawing/2014/main" id="{1CD3B8F0-8D40-4A1C-A2E9-8C057E871B87}"/>
              </a:ext>
            </a:extLst>
          </p:cNvPr>
          <p:cNvSpPr/>
          <p:nvPr/>
        </p:nvSpPr>
        <p:spPr>
          <a:xfrm>
            <a:off x="3266475" y="3750311"/>
            <a:ext cx="221282" cy="250913"/>
          </a:xfrm>
          <a:prstGeom prst="rect">
            <a:avLst/>
          </a:prstGeom>
          <a:solidFill>
            <a:schemeClr val="accent1">
              <a:alpha val="1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5E582443-46C9-4222-A362-E06C897F5B29}"/>
              </a:ext>
            </a:extLst>
          </p:cNvPr>
          <p:cNvSpPr/>
          <p:nvPr/>
        </p:nvSpPr>
        <p:spPr>
          <a:xfrm>
            <a:off x="2927758" y="3842728"/>
            <a:ext cx="297744" cy="15849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41AB000D-B9D1-429E-81FE-0548150A7D46}"/>
              </a:ext>
            </a:extLst>
          </p:cNvPr>
          <p:cNvSpPr/>
          <p:nvPr/>
        </p:nvSpPr>
        <p:spPr>
          <a:xfrm>
            <a:off x="8008966" y="4249526"/>
            <a:ext cx="315723" cy="15494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9949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0E5DE-8360-4D27-825A-93D5BA5CC3F8}"/>
              </a:ext>
            </a:extLst>
          </p:cNvPr>
          <p:cNvSpPr>
            <a:spLocks noGrp="1"/>
          </p:cNvSpPr>
          <p:nvPr>
            <p:ph type="title"/>
          </p:nvPr>
        </p:nvSpPr>
        <p:spPr/>
        <p:txBody>
          <a:bodyPr>
            <a:normAutofit/>
          </a:bodyPr>
          <a:lstStyle/>
          <a:p>
            <a:r>
              <a:rPr lang="en" sz="4000" dirty="0"/>
              <a:t>3. </a:t>
            </a:r>
            <a:r>
              <a:rPr lang="en-GB" sz="4000" dirty="0"/>
              <a:t>Access &amp; Edit project data</a:t>
            </a:r>
            <a:endParaRPr lang="en" sz="4000" dirty="0"/>
          </a:p>
        </p:txBody>
      </p:sp>
      <p:sp>
        <p:nvSpPr>
          <p:cNvPr id="3" name="Marcador de texto 2">
            <a:extLst>
              <a:ext uri="{FF2B5EF4-FFF2-40B4-BE49-F238E27FC236}">
                <a16:creationId xmlns:a16="http://schemas.microsoft.com/office/drawing/2014/main" id="{152B50F0-86E9-486D-BAB4-F295AE03B247}"/>
              </a:ext>
            </a:extLst>
          </p:cNvPr>
          <p:cNvSpPr>
            <a:spLocks noGrp="1"/>
          </p:cNvSpPr>
          <p:nvPr>
            <p:ph type="body" idx="1"/>
          </p:nvPr>
        </p:nvSpPr>
        <p:spPr>
          <a:xfrm>
            <a:off x="838200" y="1509204"/>
            <a:ext cx="10515600" cy="4667759"/>
          </a:xfrm>
        </p:spPr>
        <p:txBody>
          <a:bodyPr anchor="t"/>
          <a:lstStyle/>
          <a:p>
            <a:pPr>
              <a:buFont typeface="Wingdings" panose="05000000000000000000" pitchFamily="2" charset="2"/>
              <a:buChar char="§"/>
            </a:pPr>
            <a:r>
              <a:rPr lang="en-GB" sz="1600" b="0" dirty="0">
                <a:latin typeface="+mn-lt"/>
              </a:rPr>
              <a:t>From the platform, you can select your project(s) and edit the data associated with it by selecting “Edit Project”. This will take you to the page with all of your project data</a:t>
            </a:r>
          </a:p>
          <a:p>
            <a:pPr>
              <a:buFont typeface="Wingdings" panose="05000000000000000000" pitchFamily="2" charset="2"/>
              <a:buChar char="§"/>
            </a:pPr>
            <a:r>
              <a:rPr lang="en-GB" sz="1600" b="0" dirty="0">
                <a:latin typeface="+mn-lt"/>
              </a:rPr>
              <a:t>Once the changes have been introduced, they will be approved by the TSO administrator before being reflected for other users. (Note changes won’t be reflected immediately).</a:t>
            </a:r>
          </a:p>
          <a:p>
            <a:pPr marL="114300" indent="0">
              <a:buNone/>
            </a:pPr>
            <a:endParaRPr lang="es-ES" dirty="0"/>
          </a:p>
        </p:txBody>
      </p:sp>
      <p:sp>
        <p:nvSpPr>
          <p:cNvPr id="4" name="Marcador de número de diapositiva 3">
            <a:extLst>
              <a:ext uri="{FF2B5EF4-FFF2-40B4-BE49-F238E27FC236}">
                <a16:creationId xmlns:a16="http://schemas.microsoft.com/office/drawing/2014/main" id="{30C0455D-3074-4C8E-A209-07A364DDE3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6</a:t>
            </a:fld>
            <a:endParaRPr lang="fr-FR"/>
          </a:p>
        </p:txBody>
      </p:sp>
      <p:pic>
        <p:nvPicPr>
          <p:cNvPr id="11" name="Imagen 10">
            <a:extLst>
              <a:ext uri="{FF2B5EF4-FFF2-40B4-BE49-F238E27FC236}">
                <a16:creationId xmlns:a16="http://schemas.microsoft.com/office/drawing/2014/main" id="{639E7E01-0EAA-4D99-8CBB-41C3064C3392}"/>
              </a:ext>
            </a:extLst>
          </p:cNvPr>
          <p:cNvPicPr>
            <a:picLocks noChangeAspect="1"/>
          </p:cNvPicPr>
          <p:nvPr/>
        </p:nvPicPr>
        <p:blipFill>
          <a:blip r:embed="rId2"/>
          <a:stretch>
            <a:fillRect/>
          </a:stretch>
        </p:blipFill>
        <p:spPr>
          <a:xfrm>
            <a:off x="4163143" y="2907559"/>
            <a:ext cx="6614349" cy="3170171"/>
          </a:xfrm>
          <a:prstGeom prst="rect">
            <a:avLst/>
          </a:prstGeom>
        </p:spPr>
      </p:pic>
      <p:pic>
        <p:nvPicPr>
          <p:cNvPr id="12" name="Imagen 11">
            <a:extLst>
              <a:ext uri="{FF2B5EF4-FFF2-40B4-BE49-F238E27FC236}">
                <a16:creationId xmlns:a16="http://schemas.microsoft.com/office/drawing/2014/main" id="{EC21AFBD-2FC9-49B1-9A10-00BF80656C23}"/>
              </a:ext>
            </a:extLst>
          </p:cNvPr>
          <p:cNvPicPr>
            <a:picLocks noChangeAspect="1"/>
          </p:cNvPicPr>
          <p:nvPr/>
        </p:nvPicPr>
        <p:blipFill>
          <a:blip r:embed="rId3"/>
          <a:stretch>
            <a:fillRect/>
          </a:stretch>
        </p:blipFill>
        <p:spPr>
          <a:xfrm>
            <a:off x="1882066" y="2867487"/>
            <a:ext cx="1873595" cy="3187084"/>
          </a:xfrm>
          <a:prstGeom prst="rect">
            <a:avLst/>
          </a:prstGeom>
        </p:spPr>
      </p:pic>
      <p:sp>
        <p:nvSpPr>
          <p:cNvPr id="13" name="Rectángulo 12">
            <a:extLst>
              <a:ext uri="{FF2B5EF4-FFF2-40B4-BE49-F238E27FC236}">
                <a16:creationId xmlns:a16="http://schemas.microsoft.com/office/drawing/2014/main" id="{3F02ED47-3FF2-4682-8447-9BEBE9C33F28}"/>
              </a:ext>
            </a:extLst>
          </p:cNvPr>
          <p:cNvSpPr/>
          <p:nvPr/>
        </p:nvSpPr>
        <p:spPr>
          <a:xfrm>
            <a:off x="1879481" y="5797120"/>
            <a:ext cx="1873595" cy="275208"/>
          </a:xfrm>
          <a:prstGeom prst="rect">
            <a:avLst/>
          </a:prstGeom>
          <a:solidFill>
            <a:schemeClr val="accent5">
              <a:alpha val="5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D7808D23-2E41-4F62-9088-360D70E1C37A}"/>
              </a:ext>
            </a:extLst>
          </p:cNvPr>
          <p:cNvSpPr/>
          <p:nvPr/>
        </p:nvSpPr>
        <p:spPr>
          <a:xfrm>
            <a:off x="3800051" y="4232412"/>
            <a:ext cx="354214" cy="24193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4555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54BB310-1C6F-4F8E-9DA6-0F2A830AF0FC}"/>
              </a:ext>
            </a:extLst>
          </p:cNvPr>
          <p:cNvPicPr>
            <a:picLocks noChangeAspect="1"/>
          </p:cNvPicPr>
          <p:nvPr/>
        </p:nvPicPr>
        <p:blipFill>
          <a:blip r:embed="rId2"/>
          <a:stretch>
            <a:fillRect/>
          </a:stretch>
        </p:blipFill>
        <p:spPr>
          <a:xfrm>
            <a:off x="1681088" y="1459959"/>
            <a:ext cx="9467963" cy="4696667"/>
          </a:xfrm>
          <a:prstGeom prst="rect">
            <a:avLst/>
          </a:prstGeom>
        </p:spPr>
      </p:pic>
      <p:sp>
        <p:nvSpPr>
          <p:cNvPr id="2" name="Título 1">
            <a:extLst>
              <a:ext uri="{FF2B5EF4-FFF2-40B4-BE49-F238E27FC236}">
                <a16:creationId xmlns:a16="http://schemas.microsoft.com/office/drawing/2014/main" id="{CD80E5DE-8360-4D27-825A-93D5BA5CC3F8}"/>
              </a:ext>
            </a:extLst>
          </p:cNvPr>
          <p:cNvSpPr>
            <a:spLocks noGrp="1"/>
          </p:cNvSpPr>
          <p:nvPr>
            <p:ph type="title"/>
          </p:nvPr>
        </p:nvSpPr>
        <p:spPr/>
        <p:txBody>
          <a:bodyPr>
            <a:normAutofit/>
          </a:bodyPr>
          <a:lstStyle/>
          <a:p>
            <a:r>
              <a:rPr lang="en" sz="4000" dirty="0"/>
              <a:t>3. </a:t>
            </a:r>
            <a:r>
              <a:rPr lang="en-GB" sz="4000" dirty="0"/>
              <a:t>Edit Matchmaking project data</a:t>
            </a:r>
            <a:endParaRPr lang="en" sz="4000" dirty="0"/>
          </a:p>
        </p:txBody>
      </p:sp>
      <p:sp>
        <p:nvSpPr>
          <p:cNvPr id="4" name="Marcador de número de diapositiva 3">
            <a:extLst>
              <a:ext uri="{FF2B5EF4-FFF2-40B4-BE49-F238E27FC236}">
                <a16:creationId xmlns:a16="http://schemas.microsoft.com/office/drawing/2014/main" id="{30C0455D-3074-4C8E-A209-07A364DDE3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7</a:t>
            </a:fld>
            <a:endParaRPr lang="fr-FR"/>
          </a:p>
        </p:txBody>
      </p:sp>
      <p:sp>
        <p:nvSpPr>
          <p:cNvPr id="16" name="Marcador de texto 11">
            <a:extLst>
              <a:ext uri="{FF2B5EF4-FFF2-40B4-BE49-F238E27FC236}">
                <a16:creationId xmlns:a16="http://schemas.microsoft.com/office/drawing/2014/main" id="{69DEE399-393C-405F-A17D-C426889BEDB6}"/>
              </a:ext>
            </a:extLst>
          </p:cNvPr>
          <p:cNvSpPr txBox="1">
            <a:spLocks/>
          </p:cNvSpPr>
          <p:nvPr/>
        </p:nvSpPr>
        <p:spPr>
          <a:xfrm>
            <a:off x="2963722" y="3078833"/>
            <a:ext cx="1444227" cy="282374"/>
          </a:xfrm>
          <a:prstGeom prst="rect">
            <a:avLst/>
          </a:prstGeom>
          <a:solidFill>
            <a:schemeClr val="accent2">
              <a:lumMod val="20000"/>
              <a:lumOff val="80000"/>
            </a:schemeClr>
          </a:solidFill>
          <a:ln>
            <a:noFill/>
          </a:ln>
        </p:spPr>
        <p:txBody>
          <a:bodyPr rIns="3600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kern="0" dirty="0">
                <a:solidFill>
                  <a:schemeClr val="bg2"/>
                </a:solidFill>
                <a:latin typeface="+mn-lt"/>
              </a:rPr>
              <a:t>General project data</a:t>
            </a:r>
          </a:p>
        </p:txBody>
      </p:sp>
      <p:sp>
        <p:nvSpPr>
          <p:cNvPr id="17" name="Rectángulo 16">
            <a:extLst>
              <a:ext uri="{FF2B5EF4-FFF2-40B4-BE49-F238E27FC236}">
                <a16:creationId xmlns:a16="http://schemas.microsoft.com/office/drawing/2014/main" id="{BF7F945D-29D2-47E2-AA46-7950BF73D6F1}"/>
              </a:ext>
            </a:extLst>
          </p:cNvPr>
          <p:cNvSpPr/>
          <p:nvPr/>
        </p:nvSpPr>
        <p:spPr>
          <a:xfrm>
            <a:off x="1825064" y="1945466"/>
            <a:ext cx="3721545" cy="262840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2"/>
              </a:solidFill>
            </a:endParaRPr>
          </a:p>
        </p:txBody>
      </p:sp>
      <p:sp>
        <p:nvSpPr>
          <p:cNvPr id="19" name="Rectángulo 18">
            <a:extLst>
              <a:ext uri="{FF2B5EF4-FFF2-40B4-BE49-F238E27FC236}">
                <a16:creationId xmlns:a16="http://schemas.microsoft.com/office/drawing/2014/main" id="{AAF501D2-5B8C-4599-95E9-3DE3A2252D37}"/>
              </a:ext>
            </a:extLst>
          </p:cNvPr>
          <p:cNvSpPr/>
          <p:nvPr/>
        </p:nvSpPr>
        <p:spPr>
          <a:xfrm>
            <a:off x="5690585" y="2917996"/>
            <a:ext cx="1382750" cy="177467"/>
          </a:xfrm>
          <a:prstGeom prst="rect">
            <a:avLst/>
          </a:prstGeom>
          <a:solidFill>
            <a:schemeClr val="accent3">
              <a:alpha val="1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2"/>
              </a:solidFill>
            </a:endParaRPr>
          </a:p>
        </p:txBody>
      </p:sp>
      <p:cxnSp>
        <p:nvCxnSpPr>
          <p:cNvPr id="21" name="Conector recto de flecha 20">
            <a:extLst>
              <a:ext uri="{FF2B5EF4-FFF2-40B4-BE49-F238E27FC236}">
                <a16:creationId xmlns:a16="http://schemas.microsoft.com/office/drawing/2014/main" id="{2569B0BC-A9A2-40CD-90FD-9669398F65EB}"/>
              </a:ext>
            </a:extLst>
          </p:cNvPr>
          <p:cNvCxnSpPr>
            <a:cxnSpLocks/>
            <a:stCxn id="19" idx="2"/>
            <a:endCxn id="20" idx="0"/>
          </p:cNvCxnSpPr>
          <p:nvPr/>
        </p:nvCxnSpPr>
        <p:spPr>
          <a:xfrm>
            <a:off x="6381960" y="3095463"/>
            <a:ext cx="822855" cy="340169"/>
          </a:xfrm>
          <a:prstGeom prst="straightConnector1">
            <a:avLst/>
          </a:prstGeom>
          <a:ln>
            <a:solidFill>
              <a:schemeClr val="accent2"/>
            </a:solidFill>
            <a:tailEnd type="triangle"/>
          </a:ln>
        </p:spPr>
        <p:style>
          <a:lnRef idx="1">
            <a:schemeClr val="accent5"/>
          </a:lnRef>
          <a:fillRef idx="0">
            <a:schemeClr val="accent5"/>
          </a:fillRef>
          <a:effectRef idx="0">
            <a:schemeClr val="accent5"/>
          </a:effectRef>
          <a:fontRef idx="minor">
            <a:schemeClr val="tx1"/>
          </a:fontRef>
        </p:style>
      </p:cxnSp>
      <p:sp>
        <p:nvSpPr>
          <p:cNvPr id="22" name="Rectángulo 21">
            <a:extLst>
              <a:ext uri="{FF2B5EF4-FFF2-40B4-BE49-F238E27FC236}">
                <a16:creationId xmlns:a16="http://schemas.microsoft.com/office/drawing/2014/main" id="{4286D48E-3FEC-4BA6-BD64-D24620834055}"/>
              </a:ext>
            </a:extLst>
          </p:cNvPr>
          <p:cNvSpPr/>
          <p:nvPr/>
        </p:nvSpPr>
        <p:spPr>
          <a:xfrm>
            <a:off x="1825064" y="4597957"/>
            <a:ext cx="3721545" cy="98284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2"/>
              </a:solidFill>
            </a:endParaRPr>
          </a:p>
        </p:txBody>
      </p:sp>
      <p:sp>
        <p:nvSpPr>
          <p:cNvPr id="23" name="Marcador de texto 11">
            <a:extLst>
              <a:ext uri="{FF2B5EF4-FFF2-40B4-BE49-F238E27FC236}">
                <a16:creationId xmlns:a16="http://schemas.microsoft.com/office/drawing/2014/main" id="{A5E77BEF-1B46-4887-A99F-9FAD75A38950}"/>
              </a:ext>
            </a:extLst>
          </p:cNvPr>
          <p:cNvSpPr txBox="1">
            <a:spLocks/>
          </p:cNvSpPr>
          <p:nvPr/>
        </p:nvSpPr>
        <p:spPr>
          <a:xfrm>
            <a:off x="3117497" y="5281776"/>
            <a:ext cx="2219577" cy="420097"/>
          </a:xfrm>
          <a:prstGeom prst="rect">
            <a:avLst/>
          </a:prstGeom>
          <a:solidFill>
            <a:schemeClr val="accent2">
              <a:lumMod val="20000"/>
              <a:lumOff val="80000"/>
            </a:schemeClr>
          </a:solidFill>
          <a:ln>
            <a:noFill/>
          </a:ln>
        </p:spPr>
        <p:txBody>
          <a:bodyPr/>
          <a:lstStyle>
            <a:lvl1pPr marL="342900" indent="-3429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 sz="1100" dirty="0">
                <a:solidFill>
                  <a:schemeClr val="bg2"/>
                </a:solidFill>
              </a:rPr>
              <a:t>Tags associated with the project, assigned at registration</a:t>
            </a:r>
            <a:endParaRPr lang="es-ES_tradnl" sz="1100" dirty="0">
              <a:solidFill>
                <a:schemeClr val="bg2"/>
              </a:solidFill>
            </a:endParaRPr>
          </a:p>
        </p:txBody>
      </p:sp>
      <p:sp>
        <p:nvSpPr>
          <p:cNvPr id="25" name="Rectángulo 24">
            <a:extLst>
              <a:ext uri="{FF2B5EF4-FFF2-40B4-BE49-F238E27FC236}">
                <a16:creationId xmlns:a16="http://schemas.microsoft.com/office/drawing/2014/main" id="{152134CC-7960-42B8-AABB-884A37E6DB6F}"/>
              </a:ext>
            </a:extLst>
          </p:cNvPr>
          <p:cNvSpPr/>
          <p:nvPr/>
        </p:nvSpPr>
        <p:spPr>
          <a:xfrm>
            <a:off x="5690586" y="1945466"/>
            <a:ext cx="5406500" cy="50380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2"/>
              </a:solidFill>
            </a:endParaRPr>
          </a:p>
        </p:txBody>
      </p:sp>
      <p:sp>
        <p:nvSpPr>
          <p:cNvPr id="26" name="Marcador de texto 11">
            <a:extLst>
              <a:ext uri="{FF2B5EF4-FFF2-40B4-BE49-F238E27FC236}">
                <a16:creationId xmlns:a16="http://schemas.microsoft.com/office/drawing/2014/main" id="{3E857542-9865-4BEA-BC65-EFA056289010}"/>
              </a:ext>
            </a:extLst>
          </p:cNvPr>
          <p:cNvSpPr txBox="1">
            <a:spLocks/>
          </p:cNvSpPr>
          <p:nvPr/>
        </p:nvSpPr>
        <p:spPr>
          <a:xfrm>
            <a:off x="7358283" y="1374386"/>
            <a:ext cx="2356348" cy="420097"/>
          </a:xfrm>
          <a:prstGeom prst="rect">
            <a:avLst/>
          </a:prstGeom>
          <a:solidFill>
            <a:schemeClr val="accent2">
              <a:lumMod val="20000"/>
              <a:lumOff val="80000"/>
            </a:schemeClr>
          </a:solidFill>
          <a:ln>
            <a:noFill/>
          </a:ln>
        </p:spPr>
        <p:txBody>
          <a:bodyPr/>
          <a:lstStyle>
            <a:lvl1pPr marL="342900" indent="-3429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 sz="1100" dirty="0">
                <a:solidFill>
                  <a:schemeClr val="bg2"/>
                </a:solidFill>
              </a:rPr>
              <a:t>Project location selected in the registration application</a:t>
            </a:r>
            <a:endParaRPr lang="es-ES_tradnl" sz="1100" dirty="0">
              <a:solidFill>
                <a:schemeClr val="bg2"/>
              </a:solidFill>
            </a:endParaRPr>
          </a:p>
        </p:txBody>
      </p:sp>
      <p:cxnSp>
        <p:nvCxnSpPr>
          <p:cNvPr id="27" name="Conector recto de flecha 26">
            <a:extLst>
              <a:ext uri="{FF2B5EF4-FFF2-40B4-BE49-F238E27FC236}">
                <a16:creationId xmlns:a16="http://schemas.microsoft.com/office/drawing/2014/main" id="{D2B6CEC1-975D-4D15-8661-3DF69E21B4DE}"/>
              </a:ext>
            </a:extLst>
          </p:cNvPr>
          <p:cNvCxnSpPr>
            <a:cxnSpLocks/>
            <a:stCxn id="25" idx="0"/>
            <a:endCxn id="26" idx="2"/>
          </p:cNvCxnSpPr>
          <p:nvPr/>
        </p:nvCxnSpPr>
        <p:spPr>
          <a:xfrm flipV="1">
            <a:off x="8393836" y="1794483"/>
            <a:ext cx="142621" cy="150983"/>
          </a:xfrm>
          <a:prstGeom prst="straightConnector1">
            <a:avLst/>
          </a:prstGeom>
          <a:ln>
            <a:solidFill>
              <a:schemeClr val="accent2"/>
            </a:solidFill>
            <a:tailEnd type="triangle"/>
          </a:ln>
        </p:spPr>
        <p:style>
          <a:lnRef idx="1">
            <a:schemeClr val="accent5"/>
          </a:lnRef>
          <a:fillRef idx="0">
            <a:schemeClr val="accent5"/>
          </a:fillRef>
          <a:effectRef idx="0">
            <a:schemeClr val="accent5"/>
          </a:effectRef>
          <a:fontRef idx="minor">
            <a:schemeClr val="tx1"/>
          </a:fontRef>
        </p:style>
      </p:cxnSp>
      <p:sp>
        <p:nvSpPr>
          <p:cNvPr id="28" name="Rectángulo 27">
            <a:extLst>
              <a:ext uri="{FF2B5EF4-FFF2-40B4-BE49-F238E27FC236}">
                <a16:creationId xmlns:a16="http://schemas.microsoft.com/office/drawing/2014/main" id="{FCE6F8A7-5136-4766-97CD-674C56313F28}"/>
              </a:ext>
            </a:extLst>
          </p:cNvPr>
          <p:cNvSpPr/>
          <p:nvPr/>
        </p:nvSpPr>
        <p:spPr>
          <a:xfrm>
            <a:off x="5690586" y="2545066"/>
            <a:ext cx="5406500" cy="121728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2"/>
              </a:solidFill>
            </a:endParaRPr>
          </a:p>
        </p:txBody>
      </p:sp>
      <p:sp>
        <p:nvSpPr>
          <p:cNvPr id="29" name="Marcador de texto 11">
            <a:extLst>
              <a:ext uri="{FF2B5EF4-FFF2-40B4-BE49-F238E27FC236}">
                <a16:creationId xmlns:a16="http://schemas.microsoft.com/office/drawing/2014/main" id="{466CDBC7-8524-489F-BECB-994B9A47FF84}"/>
              </a:ext>
            </a:extLst>
          </p:cNvPr>
          <p:cNvSpPr txBox="1">
            <a:spLocks/>
          </p:cNvSpPr>
          <p:nvPr/>
        </p:nvSpPr>
        <p:spPr>
          <a:xfrm>
            <a:off x="9136665" y="2842499"/>
            <a:ext cx="2632708" cy="768871"/>
          </a:xfrm>
          <a:prstGeom prst="rect">
            <a:avLst/>
          </a:prstGeom>
          <a:solidFill>
            <a:schemeClr val="accent2">
              <a:lumMod val="20000"/>
              <a:lumOff val="80000"/>
            </a:schemeClr>
          </a:solidFill>
          <a:ln>
            <a:noFill/>
          </a:ln>
        </p:spPr>
        <p:txBody>
          <a:bodyPr/>
          <a:lstStyle>
            <a:lvl1pPr marL="342900" indent="-3429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 sz="1100" dirty="0">
                <a:solidFill>
                  <a:schemeClr val="bg2"/>
                </a:solidFill>
              </a:rPr>
              <a:t>Add project phases and dimensions – </a:t>
            </a:r>
            <a:r>
              <a:rPr lang="en-GB" sz="1100" dirty="0">
                <a:solidFill>
                  <a:schemeClr val="bg2"/>
                </a:solidFill>
              </a:rPr>
              <a:t>the default “Other” phase can be deleted and the relevant Producer / Consumer / Trader / Storage / CCUS</a:t>
            </a:r>
            <a:endParaRPr lang="es-ES_tradnl" sz="1100" dirty="0">
              <a:solidFill>
                <a:schemeClr val="bg2"/>
              </a:solidFill>
            </a:endParaRPr>
          </a:p>
        </p:txBody>
      </p:sp>
      <p:sp>
        <p:nvSpPr>
          <p:cNvPr id="30" name="Rectángulo 29">
            <a:extLst>
              <a:ext uri="{FF2B5EF4-FFF2-40B4-BE49-F238E27FC236}">
                <a16:creationId xmlns:a16="http://schemas.microsoft.com/office/drawing/2014/main" id="{69D6B43C-C77E-45D6-A097-FB17CA5BA2D5}"/>
              </a:ext>
            </a:extLst>
          </p:cNvPr>
          <p:cNvSpPr/>
          <p:nvPr/>
        </p:nvSpPr>
        <p:spPr>
          <a:xfrm>
            <a:off x="5690586" y="4005635"/>
            <a:ext cx="5406500" cy="72604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2"/>
              </a:solidFill>
            </a:endParaRPr>
          </a:p>
        </p:txBody>
      </p:sp>
      <p:sp>
        <p:nvSpPr>
          <p:cNvPr id="31" name="Marcador de texto 11">
            <a:extLst>
              <a:ext uri="{FF2B5EF4-FFF2-40B4-BE49-F238E27FC236}">
                <a16:creationId xmlns:a16="http://schemas.microsoft.com/office/drawing/2014/main" id="{66AA2634-9191-44DA-A020-A547DCDFF102}"/>
              </a:ext>
            </a:extLst>
          </p:cNvPr>
          <p:cNvSpPr txBox="1">
            <a:spLocks/>
          </p:cNvSpPr>
          <p:nvPr/>
        </p:nvSpPr>
        <p:spPr>
          <a:xfrm>
            <a:off x="9759854" y="4175015"/>
            <a:ext cx="1941029" cy="420097"/>
          </a:xfrm>
          <a:prstGeom prst="rect">
            <a:avLst/>
          </a:prstGeom>
          <a:solidFill>
            <a:schemeClr val="accent2">
              <a:lumMod val="20000"/>
              <a:lumOff val="80000"/>
            </a:schemeClr>
          </a:solidFill>
          <a:ln>
            <a:noFill/>
          </a:ln>
        </p:spPr>
        <p:txBody>
          <a:bodyPr/>
          <a:lstStyle>
            <a:lvl1pPr marL="342900" indent="-3429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 sz="1100" dirty="0">
                <a:solidFill>
                  <a:schemeClr val="bg2"/>
                </a:solidFill>
              </a:rPr>
              <a:t>Project contact details, </a:t>
            </a:r>
            <a:r>
              <a:rPr lang="en-GB" sz="1100" dirty="0">
                <a:solidFill>
                  <a:schemeClr val="bg2"/>
                </a:solidFill>
              </a:rPr>
              <a:t>for Matchmaking display</a:t>
            </a:r>
            <a:endParaRPr lang="es-ES_tradnl" sz="1100" dirty="0">
              <a:solidFill>
                <a:schemeClr val="bg2"/>
              </a:solidFill>
            </a:endParaRPr>
          </a:p>
        </p:txBody>
      </p:sp>
      <p:sp>
        <p:nvSpPr>
          <p:cNvPr id="33" name="Rectángulo 32">
            <a:extLst>
              <a:ext uri="{FF2B5EF4-FFF2-40B4-BE49-F238E27FC236}">
                <a16:creationId xmlns:a16="http://schemas.microsoft.com/office/drawing/2014/main" id="{7CA33A95-4E08-46BE-89C1-E557C94E49DC}"/>
              </a:ext>
            </a:extLst>
          </p:cNvPr>
          <p:cNvSpPr/>
          <p:nvPr/>
        </p:nvSpPr>
        <p:spPr>
          <a:xfrm>
            <a:off x="10168220" y="5825437"/>
            <a:ext cx="707754" cy="327377"/>
          </a:xfrm>
          <a:prstGeom prst="rect">
            <a:avLst/>
          </a:prstGeom>
          <a:solidFill>
            <a:schemeClr val="accent2">
              <a:alpha val="1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2"/>
              </a:solidFill>
            </a:endParaRPr>
          </a:p>
        </p:txBody>
      </p:sp>
      <p:sp>
        <p:nvSpPr>
          <p:cNvPr id="34" name="Marcador de texto 11">
            <a:extLst>
              <a:ext uri="{FF2B5EF4-FFF2-40B4-BE49-F238E27FC236}">
                <a16:creationId xmlns:a16="http://schemas.microsoft.com/office/drawing/2014/main" id="{4715B2F7-EB66-4E9E-AB79-EFCDD26084EA}"/>
              </a:ext>
            </a:extLst>
          </p:cNvPr>
          <p:cNvSpPr txBox="1">
            <a:spLocks/>
          </p:cNvSpPr>
          <p:nvPr/>
        </p:nvSpPr>
        <p:spPr>
          <a:xfrm>
            <a:off x="9978155" y="6204908"/>
            <a:ext cx="1118931" cy="266640"/>
          </a:xfrm>
          <a:prstGeom prst="rect">
            <a:avLst/>
          </a:prstGeom>
          <a:solidFill>
            <a:schemeClr val="accent2">
              <a:lumMod val="20000"/>
              <a:lumOff val="80000"/>
            </a:schemeClr>
          </a:solidFill>
          <a:ln>
            <a:noFill/>
          </a:ln>
        </p:spPr>
        <p:txBody>
          <a:bodyPr/>
          <a:lstStyle>
            <a:lvl1pPr marL="342900" indent="-3429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 sz="1100" dirty="0">
                <a:solidFill>
                  <a:schemeClr val="bg2"/>
                </a:solidFill>
              </a:rPr>
              <a:t>Save changes</a:t>
            </a:r>
          </a:p>
        </p:txBody>
      </p:sp>
      <p:sp>
        <p:nvSpPr>
          <p:cNvPr id="47" name="Rectángulo 46">
            <a:extLst>
              <a:ext uri="{FF2B5EF4-FFF2-40B4-BE49-F238E27FC236}">
                <a16:creationId xmlns:a16="http://schemas.microsoft.com/office/drawing/2014/main" id="{AF87255D-761E-4413-8321-B1BDB4095051}"/>
              </a:ext>
            </a:extLst>
          </p:cNvPr>
          <p:cNvSpPr/>
          <p:nvPr/>
        </p:nvSpPr>
        <p:spPr>
          <a:xfrm>
            <a:off x="5690586" y="4777814"/>
            <a:ext cx="5406500" cy="94679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2"/>
              </a:solidFill>
            </a:endParaRPr>
          </a:p>
        </p:txBody>
      </p:sp>
      <p:sp>
        <p:nvSpPr>
          <p:cNvPr id="50" name="Marcador de texto 11">
            <a:extLst>
              <a:ext uri="{FF2B5EF4-FFF2-40B4-BE49-F238E27FC236}">
                <a16:creationId xmlns:a16="http://schemas.microsoft.com/office/drawing/2014/main" id="{30F8F9D3-5494-4EB6-9526-7F8E3069E652}"/>
              </a:ext>
            </a:extLst>
          </p:cNvPr>
          <p:cNvSpPr txBox="1">
            <a:spLocks/>
          </p:cNvSpPr>
          <p:nvPr/>
        </p:nvSpPr>
        <p:spPr>
          <a:xfrm>
            <a:off x="9759855" y="4832507"/>
            <a:ext cx="1941029" cy="420097"/>
          </a:xfrm>
          <a:prstGeom prst="rect">
            <a:avLst/>
          </a:prstGeom>
          <a:solidFill>
            <a:schemeClr val="accent2">
              <a:lumMod val="20000"/>
              <a:lumOff val="80000"/>
            </a:schemeClr>
          </a:solidFill>
          <a:ln>
            <a:noFill/>
          </a:ln>
        </p:spPr>
        <p:txBody>
          <a:bodyPr/>
          <a:lstStyle>
            <a:lvl1pPr marL="342900" indent="-3429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100" dirty="0">
                <a:solidFill>
                  <a:schemeClr val="bg2"/>
                </a:solidFill>
              </a:rPr>
              <a:t>L</a:t>
            </a:r>
            <a:r>
              <a:rPr lang="en" sz="1100" dirty="0">
                <a:solidFill>
                  <a:schemeClr val="bg2"/>
                </a:solidFill>
              </a:rPr>
              <a:t>ead user contact details, </a:t>
            </a:r>
            <a:r>
              <a:rPr lang="en-GB" sz="1100" dirty="0">
                <a:solidFill>
                  <a:schemeClr val="bg2"/>
                </a:solidFill>
              </a:rPr>
              <a:t>for TSO contact</a:t>
            </a:r>
            <a:endParaRPr lang="es-ES_tradnl" sz="1100" dirty="0">
              <a:solidFill>
                <a:schemeClr val="bg2"/>
              </a:solidFill>
            </a:endParaRPr>
          </a:p>
        </p:txBody>
      </p:sp>
      <p:sp>
        <p:nvSpPr>
          <p:cNvPr id="20" name="Marcador de texto 11">
            <a:extLst>
              <a:ext uri="{FF2B5EF4-FFF2-40B4-BE49-F238E27FC236}">
                <a16:creationId xmlns:a16="http://schemas.microsoft.com/office/drawing/2014/main" id="{A6BABC84-1B83-4802-946A-4A578FC89647}"/>
              </a:ext>
            </a:extLst>
          </p:cNvPr>
          <p:cNvSpPr txBox="1">
            <a:spLocks/>
          </p:cNvSpPr>
          <p:nvPr/>
        </p:nvSpPr>
        <p:spPr>
          <a:xfrm>
            <a:off x="6234300" y="3435632"/>
            <a:ext cx="1941029" cy="580799"/>
          </a:xfrm>
          <a:prstGeom prst="rect">
            <a:avLst/>
          </a:prstGeom>
          <a:solidFill>
            <a:schemeClr val="accent2">
              <a:lumMod val="20000"/>
              <a:lumOff val="80000"/>
            </a:schemeClr>
          </a:solidFill>
          <a:ln>
            <a:noFill/>
          </a:ln>
        </p:spPr>
        <p:txBody>
          <a:bodyPr/>
          <a:lstStyle>
            <a:lvl1pPr marL="342900" indent="-3429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 sz="1100" dirty="0">
                <a:solidFill>
                  <a:schemeClr val="bg2"/>
                </a:solidFill>
              </a:rPr>
              <a:t>Enable other users to view the project by participating in “Match-Making”</a:t>
            </a:r>
          </a:p>
        </p:txBody>
      </p:sp>
    </p:spTree>
    <p:extLst>
      <p:ext uri="{BB962C8B-B14F-4D97-AF65-F5344CB8AC3E}">
        <p14:creationId xmlns:p14="http://schemas.microsoft.com/office/powerpoint/2010/main" val="355996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52B50F0-86E9-486D-BAB4-F295AE03B247}"/>
              </a:ext>
            </a:extLst>
          </p:cNvPr>
          <p:cNvSpPr>
            <a:spLocks noGrp="1"/>
          </p:cNvSpPr>
          <p:nvPr>
            <p:ph type="body" idx="1"/>
          </p:nvPr>
        </p:nvSpPr>
        <p:spPr>
          <a:xfrm>
            <a:off x="838200" y="1690688"/>
            <a:ext cx="4570562" cy="4504031"/>
          </a:xfrm>
        </p:spPr>
        <p:txBody>
          <a:bodyPr anchor="t">
            <a:normAutofit/>
          </a:bodyPr>
          <a:lstStyle/>
          <a:p>
            <a:pPr>
              <a:buFont typeface="Wingdings" panose="05000000000000000000" pitchFamily="2" charset="2"/>
              <a:buChar char="§"/>
            </a:pPr>
            <a:r>
              <a:rPr lang="en-GB" sz="1600" b="0" dirty="0">
                <a:latin typeface="+mn-lt"/>
              </a:rPr>
              <a:t>To access the “Call for Interest”, navigate to the bottom of the project page. </a:t>
            </a:r>
          </a:p>
          <a:p>
            <a:pPr>
              <a:buFont typeface="Wingdings" panose="05000000000000000000" pitchFamily="2" charset="2"/>
              <a:buChar char="§"/>
            </a:pPr>
            <a:r>
              <a:rPr lang="en-GB" sz="1600" dirty="0">
                <a:latin typeface="+mn-lt"/>
              </a:rPr>
              <a:t>The Call for Interest has two stages:</a:t>
            </a:r>
            <a:endParaRPr lang="en-GB" sz="200" dirty="0">
              <a:latin typeface="+mn-lt"/>
            </a:endParaRPr>
          </a:p>
          <a:p>
            <a:pPr lvl="1">
              <a:buSzPct val="90000"/>
              <a:buAutoNum type="arabicPeriod"/>
            </a:pPr>
            <a:r>
              <a:rPr lang="en-GB" sz="1600" b="1" dirty="0">
                <a:latin typeface="+mn-lt"/>
              </a:rPr>
              <a:t>Network booking intention</a:t>
            </a:r>
          </a:p>
          <a:p>
            <a:pPr marL="685800" lvl="1" indent="0">
              <a:buSzPct val="90000"/>
            </a:pPr>
            <a:r>
              <a:rPr lang="es-ES" sz="1600" b="1" dirty="0">
                <a:latin typeface="+mn-lt"/>
              </a:rPr>
              <a:t>	</a:t>
            </a:r>
            <a:r>
              <a:rPr lang="en-GB" sz="1600" dirty="0">
                <a:latin typeface="+mn-lt"/>
              </a:rPr>
              <a:t>Indicate the required interconnection 	capacity along the H2med corridor 	and national exit capacities.</a:t>
            </a:r>
            <a:endParaRPr lang="en-GB" sz="1600" b="1" dirty="0">
              <a:latin typeface="+mn-lt"/>
            </a:endParaRPr>
          </a:p>
          <a:p>
            <a:pPr marL="896938" lvl="1" indent="-211138">
              <a:buSzPct val="90000"/>
              <a:buFont typeface="+mj-lt"/>
              <a:buAutoNum type="arabicPeriod" startAt="2"/>
            </a:pPr>
            <a:r>
              <a:rPr lang="es-ES" sz="1600" b="1" dirty="0">
                <a:latin typeface="+mn-lt"/>
              </a:rPr>
              <a:t>Questionnaires</a:t>
            </a:r>
            <a:r>
              <a:rPr lang="es-ES" sz="1600" b="0" dirty="0">
                <a:latin typeface="+mn-lt"/>
              </a:rPr>
              <a:t> </a:t>
            </a:r>
            <a:endParaRPr lang="en-GB" sz="1600" dirty="0">
              <a:latin typeface="+mn-lt"/>
            </a:endParaRPr>
          </a:p>
          <a:p>
            <a:pPr marL="685800" lvl="1" indent="0">
              <a:buSzPct val="90000"/>
            </a:pPr>
            <a:r>
              <a:rPr lang="en-GB" sz="1600" b="0" dirty="0">
                <a:latin typeface="+mn-lt"/>
              </a:rPr>
              <a:t>	Select the one relevant to your project 	and complete accordingly 	(Producer/Consumer/Shipper).</a:t>
            </a:r>
          </a:p>
          <a:p>
            <a:pPr lvl="0">
              <a:buClr>
                <a:srgbClr val="122169"/>
              </a:buClr>
              <a:buFont typeface="Wingdings" panose="05000000000000000000" pitchFamily="2" charset="2"/>
              <a:buChar char="§"/>
            </a:pPr>
            <a:r>
              <a:rPr lang="en-GB" sz="1600" b="0" dirty="0">
                <a:solidFill>
                  <a:srgbClr val="122169"/>
                </a:solidFill>
                <a:latin typeface="Arial"/>
              </a:rPr>
              <a:t>Once you submit the questionnaire, you will receive a PDF copy with all your answers to the Call for Interest (Part 1 and Part 2 ).</a:t>
            </a:r>
          </a:p>
          <a:p>
            <a:pPr marL="685800" lvl="1" indent="0">
              <a:buSzPct val="90000"/>
            </a:pPr>
            <a:endParaRPr lang="es-ES" sz="1600" dirty="0">
              <a:latin typeface="+mn-lt"/>
            </a:endParaRPr>
          </a:p>
        </p:txBody>
      </p:sp>
      <p:pic>
        <p:nvPicPr>
          <p:cNvPr id="5" name="Imagen 4">
            <a:extLst>
              <a:ext uri="{FF2B5EF4-FFF2-40B4-BE49-F238E27FC236}">
                <a16:creationId xmlns:a16="http://schemas.microsoft.com/office/drawing/2014/main" id="{9A4C7406-3D58-4739-9492-CD9D1AAE75C8}"/>
              </a:ext>
            </a:extLst>
          </p:cNvPr>
          <p:cNvPicPr>
            <a:picLocks noChangeAspect="1"/>
          </p:cNvPicPr>
          <p:nvPr/>
        </p:nvPicPr>
        <p:blipFill>
          <a:blip r:embed="rId2"/>
          <a:stretch>
            <a:fillRect/>
          </a:stretch>
        </p:blipFill>
        <p:spPr>
          <a:xfrm>
            <a:off x="5673305" y="2031697"/>
            <a:ext cx="5851585" cy="2794605"/>
          </a:xfrm>
          <a:prstGeom prst="rect">
            <a:avLst/>
          </a:prstGeom>
        </p:spPr>
      </p:pic>
      <p:sp>
        <p:nvSpPr>
          <p:cNvPr id="2" name="Título 1">
            <a:extLst>
              <a:ext uri="{FF2B5EF4-FFF2-40B4-BE49-F238E27FC236}">
                <a16:creationId xmlns:a16="http://schemas.microsoft.com/office/drawing/2014/main" id="{CD80E5DE-8360-4D27-825A-93D5BA5CC3F8}"/>
              </a:ext>
            </a:extLst>
          </p:cNvPr>
          <p:cNvSpPr>
            <a:spLocks noGrp="1"/>
          </p:cNvSpPr>
          <p:nvPr>
            <p:ph type="title"/>
          </p:nvPr>
        </p:nvSpPr>
        <p:spPr>
          <a:xfrm>
            <a:off x="838200" y="365125"/>
            <a:ext cx="11353800" cy="1325563"/>
          </a:xfrm>
        </p:spPr>
        <p:txBody>
          <a:bodyPr>
            <a:normAutofit/>
          </a:bodyPr>
          <a:lstStyle/>
          <a:p>
            <a:r>
              <a:rPr lang="en" sz="4000" dirty="0"/>
              <a:t>4. </a:t>
            </a:r>
            <a:r>
              <a:rPr lang="en-GB" sz="4000" dirty="0"/>
              <a:t>Completing the </a:t>
            </a:r>
            <a:r>
              <a:rPr lang="en" sz="4000" dirty="0"/>
              <a:t>“Call for Interest”</a:t>
            </a:r>
          </a:p>
        </p:txBody>
      </p:sp>
      <p:sp>
        <p:nvSpPr>
          <p:cNvPr id="4" name="Marcador de número de diapositiva 3">
            <a:extLst>
              <a:ext uri="{FF2B5EF4-FFF2-40B4-BE49-F238E27FC236}">
                <a16:creationId xmlns:a16="http://schemas.microsoft.com/office/drawing/2014/main" id="{30C0455D-3074-4C8E-A209-07A364DDE3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8</a:t>
            </a:fld>
            <a:endParaRPr lang="fr-FR"/>
          </a:p>
        </p:txBody>
      </p:sp>
      <p:sp>
        <p:nvSpPr>
          <p:cNvPr id="10" name="Rectángulo 9">
            <a:extLst>
              <a:ext uri="{FF2B5EF4-FFF2-40B4-BE49-F238E27FC236}">
                <a16:creationId xmlns:a16="http://schemas.microsoft.com/office/drawing/2014/main" id="{F3A8438A-8AA0-4BEF-97E0-FB71B757D638}"/>
              </a:ext>
            </a:extLst>
          </p:cNvPr>
          <p:cNvSpPr/>
          <p:nvPr/>
        </p:nvSpPr>
        <p:spPr>
          <a:xfrm>
            <a:off x="5666360" y="3879603"/>
            <a:ext cx="5858529" cy="1003142"/>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004624FF-A6EE-4ABB-A07A-46869E137840}"/>
              </a:ext>
            </a:extLst>
          </p:cNvPr>
          <p:cNvSpPr/>
          <p:nvPr/>
        </p:nvSpPr>
        <p:spPr>
          <a:xfrm rot="5400000">
            <a:off x="8385880" y="3487945"/>
            <a:ext cx="363712" cy="208212"/>
          </a:xfrm>
          <a:prstGeom prst="rightArrow">
            <a:avLst/>
          </a:prstGeom>
          <a:solidFill>
            <a:schemeClr val="accent3"/>
          </a:solidFill>
          <a:ln w="25400" cap="flat" cmpd="sng" algn="ctr">
            <a:solidFill>
              <a:schemeClr val="accent3"/>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34488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3" descr="Une image contenant texte, carte, atlas, diagramme&#10;&#10;Description générée automatiquement">
            <a:extLst>
              <a:ext uri="{FF2B5EF4-FFF2-40B4-BE49-F238E27FC236}">
                <a16:creationId xmlns:a16="http://schemas.microsoft.com/office/drawing/2014/main" id="{42B9CDF4-3BD7-472C-960D-DECA9C4E0505}"/>
              </a:ext>
            </a:extLst>
          </p:cNvPr>
          <p:cNvPicPr>
            <a:picLocks noChangeAspect="1"/>
          </p:cNvPicPr>
          <p:nvPr/>
        </p:nvPicPr>
        <p:blipFill rotWithShape="1">
          <a:blip r:embed="rId3"/>
          <a:srcRect l="3594" t="2775" r="5115" b="5794"/>
          <a:stretch/>
        </p:blipFill>
        <p:spPr>
          <a:xfrm>
            <a:off x="6339857" y="1571339"/>
            <a:ext cx="5363347" cy="4494362"/>
          </a:xfrm>
          <a:prstGeom prst="rect">
            <a:avLst/>
          </a:prstGeom>
        </p:spPr>
      </p:pic>
      <p:sp>
        <p:nvSpPr>
          <p:cNvPr id="2" name="Título 1">
            <a:extLst>
              <a:ext uri="{FF2B5EF4-FFF2-40B4-BE49-F238E27FC236}">
                <a16:creationId xmlns:a16="http://schemas.microsoft.com/office/drawing/2014/main" id="{33953065-E2F4-4CB0-B1D1-A1FD0B7933C1}"/>
              </a:ext>
            </a:extLst>
          </p:cNvPr>
          <p:cNvSpPr>
            <a:spLocks noGrp="1"/>
          </p:cNvSpPr>
          <p:nvPr>
            <p:ph type="title"/>
          </p:nvPr>
        </p:nvSpPr>
        <p:spPr/>
        <p:txBody>
          <a:bodyPr>
            <a:normAutofit/>
          </a:bodyPr>
          <a:lstStyle/>
          <a:p>
            <a:r>
              <a:rPr lang="en" sz="4000" dirty="0"/>
              <a:t>4. “Call for Interest” – </a:t>
            </a:r>
            <a:r>
              <a:rPr lang="en-GB" sz="4000" dirty="0"/>
              <a:t>Part 1: </a:t>
            </a:r>
            <a:r>
              <a:rPr lang="en-GB" sz="4000" b="1" dirty="0"/>
              <a:t>Network booking intention</a:t>
            </a:r>
            <a:endParaRPr lang="es-ES" sz="4000" dirty="0"/>
          </a:p>
        </p:txBody>
      </p:sp>
      <p:sp>
        <p:nvSpPr>
          <p:cNvPr id="4" name="Marcador de número de diapositiva 3">
            <a:extLst>
              <a:ext uri="{FF2B5EF4-FFF2-40B4-BE49-F238E27FC236}">
                <a16:creationId xmlns:a16="http://schemas.microsoft.com/office/drawing/2014/main" id="{6212BF21-6DA9-499F-9E31-B70CCDB785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9</a:t>
            </a:fld>
            <a:endParaRPr lang="fr-FR"/>
          </a:p>
        </p:txBody>
      </p:sp>
      <p:sp>
        <p:nvSpPr>
          <p:cNvPr id="6" name="Rectángulo 5">
            <a:extLst>
              <a:ext uri="{FF2B5EF4-FFF2-40B4-BE49-F238E27FC236}">
                <a16:creationId xmlns:a16="http://schemas.microsoft.com/office/drawing/2014/main" id="{B2DB7E42-7D43-4308-9096-EE1CA18BA5D0}"/>
              </a:ext>
            </a:extLst>
          </p:cNvPr>
          <p:cNvSpPr/>
          <p:nvPr/>
        </p:nvSpPr>
        <p:spPr>
          <a:xfrm>
            <a:off x="6467643" y="4470456"/>
            <a:ext cx="226827" cy="1913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900" dirty="0">
                <a:cs typeface="Arial"/>
              </a:rPr>
              <a:t>1</a:t>
            </a:r>
          </a:p>
        </p:txBody>
      </p:sp>
      <p:sp>
        <p:nvSpPr>
          <p:cNvPr id="7" name="Rectángulo 6">
            <a:extLst>
              <a:ext uri="{FF2B5EF4-FFF2-40B4-BE49-F238E27FC236}">
                <a16:creationId xmlns:a16="http://schemas.microsoft.com/office/drawing/2014/main" id="{B1A755A4-DC3C-441A-86DD-D3459E988471}"/>
              </a:ext>
            </a:extLst>
          </p:cNvPr>
          <p:cNvSpPr/>
          <p:nvPr/>
        </p:nvSpPr>
        <p:spPr>
          <a:xfrm>
            <a:off x="8454906" y="4659789"/>
            <a:ext cx="226827" cy="1913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2</a:t>
            </a:r>
            <a:endParaRPr lang="es-ES" dirty="0"/>
          </a:p>
        </p:txBody>
      </p:sp>
      <p:sp>
        <p:nvSpPr>
          <p:cNvPr id="8" name="Rectángulo 7">
            <a:extLst>
              <a:ext uri="{FF2B5EF4-FFF2-40B4-BE49-F238E27FC236}">
                <a16:creationId xmlns:a16="http://schemas.microsoft.com/office/drawing/2014/main" id="{DD13BEF7-F3B2-487E-ADB8-BD77C6820F37}"/>
              </a:ext>
            </a:extLst>
          </p:cNvPr>
          <p:cNvSpPr/>
          <p:nvPr/>
        </p:nvSpPr>
        <p:spPr>
          <a:xfrm>
            <a:off x="9428815" y="4868877"/>
            <a:ext cx="226827" cy="1913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3</a:t>
            </a:r>
            <a:endParaRPr lang="es-ES" dirty="0"/>
          </a:p>
        </p:txBody>
      </p:sp>
      <p:sp>
        <p:nvSpPr>
          <p:cNvPr id="9" name="Rectángulo 8">
            <a:extLst>
              <a:ext uri="{FF2B5EF4-FFF2-40B4-BE49-F238E27FC236}">
                <a16:creationId xmlns:a16="http://schemas.microsoft.com/office/drawing/2014/main" id="{BA9E4BEC-1882-4FD0-A184-1165E96EFF49}"/>
              </a:ext>
            </a:extLst>
          </p:cNvPr>
          <p:cNvSpPr/>
          <p:nvPr/>
        </p:nvSpPr>
        <p:spPr>
          <a:xfrm>
            <a:off x="9428814" y="3577281"/>
            <a:ext cx="226827" cy="1913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4</a:t>
            </a:r>
            <a:endParaRPr lang="es-ES" dirty="0"/>
          </a:p>
        </p:txBody>
      </p:sp>
      <p:sp>
        <p:nvSpPr>
          <p:cNvPr id="10" name="Rectángulo 9">
            <a:extLst>
              <a:ext uri="{FF2B5EF4-FFF2-40B4-BE49-F238E27FC236}">
                <a16:creationId xmlns:a16="http://schemas.microsoft.com/office/drawing/2014/main" id="{1BCF2504-D286-469F-B6AF-B3EEABC552EC}"/>
              </a:ext>
            </a:extLst>
          </p:cNvPr>
          <p:cNvSpPr/>
          <p:nvPr/>
        </p:nvSpPr>
        <p:spPr>
          <a:xfrm>
            <a:off x="10211820" y="2989243"/>
            <a:ext cx="226827" cy="1913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5</a:t>
            </a:r>
            <a:endParaRPr lang="es-ES" dirty="0"/>
          </a:p>
        </p:txBody>
      </p:sp>
      <p:sp>
        <p:nvSpPr>
          <p:cNvPr id="11" name="CuadroTexto 10">
            <a:extLst>
              <a:ext uri="{FF2B5EF4-FFF2-40B4-BE49-F238E27FC236}">
                <a16:creationId xmlns:a16="http://schemas.microsoft.com/office/drawing/2014/main" id="{8840B7F0-34A2-4B03-864B-A47146D99D4F}"/>
              </a:ext>
            </a:extLst>
          </p:cNvPr>
          <p:cNvSpPr txBox="1"/>
          <p:nvPr/>
        </p:nvSpPr>
        <p:spPr>
          <a:xfrm>
            <a:off x="5742202" y="3762930"/>
            <a:ext cx="2442760" cy="507831"/>
          </a:xfrm>
          <a:prstGeom prst="rect">
            <a:avLst/>
          </a:prstGeom>
          <a:solidFill>
            <a:schemeClr val="accent2">
              <a:lumMod val="20000"/>
              <a:lumOff val="80000"/>
            </a:schemeClr>
          </a:solidFill>
        </p:spPr>
        <p:txBody>
          <a:bodyPr wrap="square" lIns="91440" tIns="45720" rIns="91440" bIns="45720" rtlCol="0" anchor="t">
            <a:spAutoFit/>
          </a:bodyPr>
          <a:lstStyle/>
          <a:p>
            <a:pPr marL="228600" indent="-228600">
              <a:buAutoNum type="arabicPeriod"/>
            </a:pPr>
            <a:r>
              <a:rPr lang="en-GB" sz="900" b="1" dirty="0">
                <a:solidFill>
                  <a:schemeClr val="bg2"/>
                </a:solidFill>
              </a:rPr>
              <a:t>CELZA capacity  </a:t>
            </a:r>
            <a:endParaRPr lang="en-GB" sz="900" b="1" dirty="0">
              <a:solidFill>
                <a:schemeClr val="bg2"/>
              </a:solidFill>
              <a:cs typeface="Arial"/>
            </a:endParaRPr>
          </a:p>
          <a:p>
            <a:r>
              <a:rPr lang="en-GB" sz="900" dirty="0">
                <a:solidFill>
                  <a:schemeClr val="bg2"/>
                </a:solidFill>
              </a:rPr>
              <a:t>H2 producers in Portugal and shippers exporting H2 through CELZA.</a:t>
            </a:r>
            <a:endParaRPr lang="en-GB" sz="900" dirty="0">
              <a:solidFill>
                <a:schemeClr val="bg2"/>
              </a:solidFill>
              <a:cs typeface="Arial"/>
            </a:endParaRPr>
          </a:p>
        </p:txBody>
      </p:sp>
      <p:sp>
        <p:nvSpPr>
          <p:cNvPr id="13" name="CuadroTexto 12">
            <a:extLst>
              <a:ext uri="{FF2B5EF4-FFF2-40B4-BE49-F238E27FC236}">
                <a16:creationId xmlns:a16="http://schemas.microsoft.com/office/drawing/2014/main" id="{8FCF871B-3790-44A6-90C9-BA041C5F78C1}"/>
              </a:ext>
            </a:extLst>
          </p:cNvPr>
          <p:cNvSpPr txBox="1"/>
          <p:nvPr/>
        </p:nvSpPr>
        <p:spPr>
          <a:xfrm>
            <a:off x="9171910" y="5267608"/>
            <a:ext cx="2832085" cy="507831"/>
          </a:xfrm>
          <a:prstGeom prst="rect">
            <a:avLst/>
          </a:prstGeom>
          <a:solidFill>
            <a:schemeClr val="accent2">
              <a:lumMod val="20000"/>
              <a:lumOff val="80000"/>
            </a:schemeClr>
          </a:solidFill>
        </p:spPr>
        <p:txBody>
          <a:bodyPr wrap="square" lIns="91440" tIns="45720" rIns="91440" bIns="45720" rtlCol="0" anchor="t">
            <a:spAutoFit/>
          </a:bodyPr>
          <a:lstStyle/>
          <a:p>
            <a:r>
              <a:rPr lang="en-GB" sz="900" b="1" dirty="0">
                <a:solidFill>
                  <a:schemeClr val="bg2"/>
                </a:solidFill>
              </a:rPr>
              <a:t>3. BARMAR capacity </a:t>
            </a:r>
          </a:p>
          <a:p>
            <a:r>
              <a:rPr lang="en-GB" sz="900" dirty="0">
                <a:solidFill>
                  <a:schemeClr val="bg2"/>
                </a:solidFill>
              </a:rPr>
              <a:t>H2 producers in Portugal and Spain and shippers intending to export through BARMAR.</a:t>
            </a:r>
            <a:endParaRPr lang="en-GB" sz="900" dirty="0">
              <a:solidFill>
                <a:schemeClr val="bg2"/>
              </a:solidFill>
              <a:cs typeface="Arial"/>
            </a:endParaRPr>
          </a:p>
        </p:txBody>
      </p:sp>
      <p:sp>
        <p:nvSpPr>
          <p:cNvPr id="14" name="CuadroTexto 13">
            <a:extLst>
              <a:ext uri="{FF2B5EF4-FFF2-40B4-BE49-F238E27FC236}">
                <a16:creationId xmlns:a16="http://schemas.microsoft.com/office/drawing/2014/main" id="{2F561A73-AF1F-4191-9F53-F81C70EA2C6A}"/>
              </a:ext>
            </a:extLst>
          </p:cNvPr>
          <p:cNvSpPr txBox="1"/>
          <p:nvPr/>
        </p:nvSpPr>
        <p:spPr>
          <a:xfrm>
            <a:off x="9991649" y="3581146"/>
            <a:ext cx="1902697" cy="1061829"/>
          </a:xfrm>
          <a:prstGeom prst="rect">
            <a:avLst/>
          </a:prstGeom>
          <a:solidFill>
            <a:schemeClr val="accent2">
              <a:lumMod val="20000"/>
              <a:lumOff val="80000"/>
            </a:schemeClr>
          </a:solidFill>
        </p:spPr>
        <p:txBody>
          <a:bodyPr wrap="square" lIns="91440" tIns="45720" rIns="91440" bIns="45720" rtlCol="0" anchor="t">
            <a:spAutoFit/>
          </a:bodyPr>
          <a:lstStyle/>
          <a:p>
            <a:r>
              <a:rPr lang="en-GB" sz="900" b="1" dirty="0">
                <a:solidFill>
                  <a:schemeClr val="bg2"/>
                </a:solidFill>
              </a:rPr>
              <a:t>4. Exit capacity at French backbone to supply domestic users</a:t>
            </a:r>
            <a:endParaRPr lang="en-GB" sz="900" b="1">
              <a:solidFill>
                <a:schemeClr val="bg2"/>
              </a:solidFill>
              <a:cs typeface="Arial"/>
            </a:endParaRPr>
          </a:p>
          <a:p>
            <a:r>
              <a:rPr lang="en-GB" sz="900" dirty="0">
                <a:solidFill>
                  <a:schemeClr val="bg2"/>
                </a:solidFill>
              </a:rPr>
              <a:t>H2 producers in Portugal, Spain and France, consumers in France and shippers intending to book exit capacity for H2 within France.</a:t>
            </a:r>
            <a:endParaRPr lang="en-GB" sz="900" dirty="0">
              <a:solidFill>
                <a:schemeClr val="bg2"/>
              </a:solidFill>
              <a:cs typeface="Arial"/>
            </a:endParaRPr>
          </a:p>
        </p:txBody>
      </p:sp>
      <p:sp>
        <p:nvSpPr>
          <p:cNvPr id="15" name="CuadroTexto 14">
            <a:extLst>
              <a:ext uri="{FF2B5EF4-FFF2-40B4-BE49-F238E27FC236}">
                <a16:creationId xmlns:a16="http://schemas.microsoft.com/office/drawing/2014/main" id="{6092DDE8-A520-4CF1-9D0B-0196EB2635D1}"/>
              </a:ext>
            </a:extLst>
          </p:cNvPr>
          <p:cNvSpPr txBox="1"/>
          <p:nvPr/>
        </p:nvSpPr>
        <p:spPr>
          <a:xfrm>
            <a:off x="8457041" y="1667420"/>
            <a:ext cx="3063114" cy="784830"/>
          </a:xfrm>
          <a:prstGeom prst="rect">
            <a:avLst/>
          </a:prstGeom>
          <a:solidFill>
            <a:schemeClr val="accent2">
              <a:lumMod val="20000"/>
              <a:lumOff val="80000"/>
            </a:schemeClr>
          </a:solidFill>
        </p:spPr>
        <p:txBody>
          <a:bodyPr wrap="square" lIns="91440" tIns="45720" rIns="91440" bIns="45720" rtlCol="0" anchor="t">
            <a:spAutoFit/>
          </a:bodyPr>
          <a:lstStyle/>
          <a:p>
            <a:r>
              <a:rPr lang="en-GB" sz="900" b="1" dirty="0">
                <a:solidFill>
                  <a:schemeClr val="bg2"/>
                </a:solidFill>
              </a:rPr>
              <a:t>5. Interconnection capacity at </a:t>
            </a:r>
            <a:r>
              <a:rPr lang="en-GB" sz="900" b="1" dirty="0" err="1">
                <a:solidFill>
                  <a:schemeClr val="bg2"/>
                </a:solidFill>
              </a:rPr>
              <a:t>Medelsheim</a:t>
            </a:r>
            <a:r>
              <a:rPr lang="en-GB" sz="900" b="1" dirty="0">
                <a:solidFill>
                  <a:schemeClr val="bg2"/>
                </a:solidFill>
              </a:rPr>
              <a:t> (France-Germany) </a:t>
            </a:r>
          </a:p>
          <a:p>
            <a:r>
              <a:rPr lang="en-GB" sz="900" dirty="0">
                <a:solidFill>
                  <a:schemeClr val="bg2"/>
                </a:solidFill>
              </a:rPr>
              <a:t>H2 producers in Portugal, Spain and France, consumers in Germany and shippers, intending to export through the </a:t>
            </a:r>
            <a:r>
              <a:rPr lang="en-GB" sz="900" dirty="0" err="1">
                <a:solidFill>
                  <a:schemeClr val="bg2"/>
                </a:solidFill>
              </a:rPr>
              <a:t>Medelsheim</a:t>
            </a:r>
            <a:r>
              <a:rPr lang="en-GB" sz="900" dirty="0">
                <a:solidFill>
                  <a:schemeClr val="bg2"/>
                </a:solidFill>
              </a:rPr>
              <a:t> interconnection point.</a:t>
            </a:r>
            <a:endParaRPr lang="en-GB" sz="900" dirty="0">
              <a:solidFill>
                <a:schemeClr val="bg2"/>
              </a:solidFill>
              <a:cs typeface="Arial"/>
            </a:endParaRPr>
          </a:p>
        </p:txBody>
      </p:sp>
      <p:sp>
        <p:nvSpPr>
          <p:cNvPr id="17" name="Marcador de texto 2">
            <a:extLst>
              <a:ext uri="{FF2B5EF4-FFF2-40B4-BE49-F238E27FC236}">
                <a16:creationId xmlns:a16="http://schemas.microsoft.com/office/drawing/2014/main" id="{28CC4BFC-20A5-455B-ABC5-463C15E1AE22}"/>
              </a:ext>
            </a:extLst>
          </p:cNvPr>
          <p:cNvSpPr>
            <a:spLocks noGrp="1"/>
          </p:cNvSpPr>
          <p:nvPr>
            <p:ph type="body" idx="1"/>
          </p:nvPr>
        </p:nvSpPr>
        <p:spPr>
          <a:xfrm>
            <a:off x="430001" y="3513970"/>
            <a:ext cx="5135784" cy="2887783"/>
          </a:xfrm>
        </p:spPr>
        <p:txBody>
          <a:bodyPr anchor="t">
            <a:normAutofit/>
          </a:bodyPr>
          <a:lstStyle/>
          <a:p>
            <a:pPr marL="114300" indent="0">
              <a:buNone/>
            </a:pPr>
            <a:r>
              <a:rPr lang="en-GB" sz="1600" b="0" dirty="0">
                <a:latin typeface="+mn-lt"/>
              </a:rPr>
              <a:t>To submit the network booking requirements, add the </a:t>
            </a:r>
            <a:r>
              <a:rPr lang="en-GB" sz="1600" dirty="0">
                <a:latin typeface="+mn-lt"/>
              </a:rPr>
              <a:t>capacity volumes (tonnes) and start date required </a:t>
            </a:r>
            <a:r>
              <a:rPr lang="en-GB" sz="1600" b="0" dirty="0">
                <a:latin typeface="+mn-lt"/>
              </a:rPr>
              <a:t>through each interconnection point and national exit capacity that will be required for the project.</a:t>
            </a:r>
            <a:endParaRPr lang="es-ES" sz="1600" b="0" dirty="0">
              <a:latin typeface="+mn-lt"/>
            </a:endParaRPr>
          </a:p>
        </p:txBody>
      </p:sp>
      <p:pic>
        <p:nvPicPr>
          <p:cNvPr id="18" name="Imagen 17">
            <a:extLst>
              <a:ext uri="{FF2B5EF4-FFF2-40B4-BE49-F238E27FC236}">
                <a16:creationId xmlns:a16="http://schemas.microsoft.com/office/drawing/2014/main" id="{6B0CB811-4ABD-4EA1-B45F-1DE571BF3884}"/>
              </a:ext>
            </a:extLst>
          </p:cNvPr>
          <p:cNvPicPr>
            <a:picLocks noChangeAspect="1"/>
          </p:cNvPicPr>
          <p:nvPr/>
        </p:nvPicPr>
        <p:blipFill rotWithShape="1">
          <a:blip r:embed="rId4"/>
          <a:srcRect r="1427"/>
          <a:stretch/>
        </p:blipFill>
        <p:spPr>
          <a:xfrm>
            <a:off x="654932" y="1690688"/>
            <a:ext cx="4778332" cy="1710452"/>
          </a:xfrm>
          <a:prstGeom prst="rect">
            <a:avLst/>
          </a:prstGeom>
          <a:ln>
            <a:solidFill>
              <a:schemeClr val="bg2"/>
            </a:solidFill>
          </a:ln>
        </p:spPr>
      </p:pic>
      <p:sp>
        <p:nvSpPr>
          <p:cNvPr id="12" name="CuadroTexto 11">
            <a:extLst>
              <a:ext uri="{FF2B5EF4-FFF2-40B4-BE49-F238E27FC236}">
                <a16:creationId xmlns:a16="http://schemas.microsoft.com/office/drawing/2014/main" id="{BABB2CF6-E80A-4E7E-8CCD-8C7B81A9997D}"/>
              </a:ext>
            </a:extLst>
          </p:cNvPr>
          <p:cNvSpPr txBox="1"/>
          <p:nvPr/>
        </p:nvSpPr>
        <p:spPr>
          <a:xfrm>
            <a:off x="6100148" y="2876655"/>
            <a:ext cx="2764489" cy="784830"/>
          </a:xfrm>
          <a:prstGeom prst="rect">
            <a:avLst/>
          </a:prstGeom>
          <a:solidFill>
            <a:schemeClr val="accent2">
              <a:lumMod val="20000"/>
              <a:lumOff val="80000"/>
            </a:schemeClr>
          </a:solidFill>
        </p:spPr>
        <p:txBody>
          <a:bodyPr wrap="square" lIns="91440" tIns="45720" rIns="91440" bIns="45720" rtlCol="0" anchor="t">
            <a:spAutoFit/>
          </a:bodyPr>
          <a:lstStyle/>
          <a:p>
            <a:r>
              <a:rPr lang="en-GB" sz="900" b="1" dirty="0">
                <a:solidFill>
                  <a:schemeClr val="bg2"/>
                </a:solidFill>
              </a:rPr>
              <a:t>2. Exit capacity at Spanish backbone to supply domestic users</a:t>
            </a:r>
          </a:p>
          <a:p>
            <a:r>
              <a:rPr lang="en-GB" sz="900" dirty="0">
                <a:solidFill>
                  <a:schemeClr val="bg2"/>
                </a:solidFill>
              </a:rPr>
              <a:t>H2 producers in Portugal and Spain, consumers in Spain and shippers intending to book exit capacity for H2 within Spain. </a:t>
            </a:r>
            <a:endParaRPr lang="en-GB" sz="900" dirty="0">
              <a:solidFill>
                <a:schemeClr val="bg2"/>
              </a:solidFill>
              <a:cs typeface="Arial"/>
            </a:endParaRPr>
          </a:p>
        </p:txBody>
      </p:sp>
      <p:sp>
        <p:nvSpPr>
          <p:cNvPr id="3" name="CuadroTexto 2">
            <a:extLst>
              <a:ext uri="{FF2B5EF4-FFF2-40B4-BE49-F238E27FC236}">
                <a16:creationId xmlns:a16="http://schemas.microsoft.com/office/drawing/2014/main" id="{C55CEB22-5620-B0BC-6DE4-9701814FA53D}"/>
              </a:ext>
            </a:extLst>
          </p:cNvPr>
          <p:cNvSpPr txBox="1"/>
          <p:nvPr/>
        </p:nvSpPr>
        <p:spPr>
          <a:xfrm>
            <a:off x="573456" y="4598376"/>
            <a:ext cx="4930733" cy="1177245"/>
          </a:xfrm>
          <a:prstGeom prst="rect">
            <a:avLst/>
          </a:prstGeom>
          <a:solidFill>
            <a:schemeClr val="accent1">
              <a:lumMod val="20000"/>
              <a:lumOff val="80000"/>
            </a:schemeClr>
          </a:solidFill>
        </p:spPr>
        <p:txBody>
          <a:bodyPr wrap="square" lIns="91440" tIns="45720" rIns="91440" bIns="45720" rtlCol="0" anchor="t">
            <a:spAutoFit/>
          </a:bodyPr>
          <a:lstStyle/>
          <a:p>
            <a:r>
              <a:rPr lang="en-GB" sz="1050" b="1" dirty="0">
                <a:solidFill>
                  <a:schemeClr val="bg2"/>
                </a:solidFill>
                <a:cs typeface="Arial"/>
              </a:rPr>
              <a:t>Examples: What capacity needs booking? </a:t>
            </a:r>
            <a:endParaRPr lang="es-ES" sz="1050" b="1" dirty="0">
              <a:solidFill>
                <a:schemeClr val="bg2"/>
              </a:solidFill>
              <a:cs typeface="Arial"/>
            </a:endParaRPr>
          </a:p>
          <a:p>
            <a:endParaRPr lang="en-GB" sz="900" b="1" dirty="0">
              <a:solidFill>
                <a:schemeClr val="bg2"/>
              </a:solidFill>
              <a:cs typeface="Arial"/>
            </a:endParaRPr>
          </a:p>
          <a:p>
            <a:r>
              <a:rPr lang="en-GB" sz="1000" b="1" dirty="0">
                <a:solidFill>
                  <a:schemeClr val="bg2"/>
                </a:solidFill>
                <a:cs typeface="Arial"/>
              </a:rPr>
              <a:t>A) Portuguese H2 producer, exporting H2 to Germany</a:t>
            </a:r>
            <a:endParaRPr lang="en-GB" sz="2000" dirty="0">
              <a:solidFill>
                <a:schemeClr val="bg2"/>
              </a:solidFill>
            </a:endParaRPr>
          </a:p>
          <a:p>
            <a:r>
              <a:rPr lang="en-GB" sz="1000" dirty="0">
                <a:solidFill>
                  <a:schemeClr val="bg2"/>
                </a:solidFill>
              </a:rPr>
              <a:t>Booking interconnection points CELZA (1) + BARMAR (3) + France-Germany IP (5)</a:t>
            </a:r>
          </a:p>
          <a:p>
            <a:endParaRPr lang="en-GB" sz="900" dirty="0">
              <a:solidFill>
                <a:schemeClr val="bg2"/>
              </a:solidFill>
              <a:cs typeface="Arial"/>
            </a:endParaRPr>
          </a:p>
          <a:p>
            <a:r>
              <a:rPr lang="en-GB" sz="1000" b="1" dirty="0">
                <a:solidFill>
                  <a:schemeClr val="bg2"/>
                </a:solidFill>
                <a:cs typeface="Arial"/>
              </a:rPr>
              <a:t>B) Spanish H2 producer, exporting H2 to France</a:t>
            </a:r>
            <a:endParaRPr lang="en-GB" sz="1000" dirty="0">
              <a:solidFill>
                <a:schemeClr val="bg2"/>
              </a:solidFill>
              <a:cs typeface="Arial"/>
            </a:endParaRPr>
          </a:p>
          <a:p>
            <a:r>
              <a:rPr lang="en-GB" sz="1000" dirty="0">
                <a:solidFill>
                  <a:schemeClr val="bg2"/>
                </a:solidFill>
                <a:cs typeface="Arial"/>
              </a:rPr>
              <a:t>Booking interconnection point BARMAR (3) + France national exit point (4)</a:t>
            </a:r>
            <a:endParaRPr lang="en-GB" sz="2000" dirty="0">
              <a:solidFill>
                <a:schemeClr val="bg2"/>
              </a:solidFill>
            </a:endParaRPr>
          </a:p>
        </p:txBody>
      </p:sp>
      <p:sp>
        <p:nvSpPr>
          <p:cNvPr id="21" name="Marcador de texto 11">
            <a:extLst>
              <a:ext uri="{FF2B5EF4-FFF2-40B4-BE49-F238E27FC236}">
                <a16:creationId xmlns:a16="http://schemas.microsoft.com/office/drawing/2014/main" id="{C1ABCE08-0539-81A8-BA4D-34D89DBACA16}"/>
              </a:ext>
            </a:extLst>
          </p:cNvPr>
          <p:cNvSpPr txBox="1">
            <a:spLocks/>
          </p:cNvSpPr>
          <p:nvPr/>
        </p:nvSpPr>
        <p:spPr>
          <a:xfrm>
            <a:off x="5536497" y="1715455"/>
            <a:ext cx="1850198" cy="339274"/>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 sz="1600" b="1" i="1" u="sng" dirty="0">
                <a:solidFill>
                  <a:srgbClr val="122169"/>
                </a:solidFill>
              </a:rPr>
              <a:t>Who books it?</a:t>
            </a:r>
            <a:endParaRPr lang="es-ES" sz="1600" b="1" i="1" u="sng" dirty="0">
              <a:solidFill>
                <a:srgbClr val="122169"/>
              </a:solidFill>
              <a:cs typeface="Arial"/>
            </a:endParaRPr>
          </a:p>
        </p:txBody>
      </p:sp>
    </p:spTree>
    <p:extLst>
      <p:ext uri="{BB962C8B-B14F-4D97-AF65-F5344CB8AC3E}">
        <p14:creationId xmlns:p14="http://schemas.microsoft.com/office/powerpoint/2010/main" val="306489751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H2med 2024">
  <a:themeElements>
    <a:clrScheme name="H2med_V1">
      <a:dk1>
        <a:srgbClr val="000000"/>
      </a:dk1>
      <a:lt1>
        <a:srgbClr val="FFFFFF"/>
      </a:lt1>
      <a:dk2>
        <a:srgbClr val="122169"/>
      </a:dk2>
      <a:lt2>
        <a:srgbClr val="F3F4F8"/>
      </a:lt2>
      <a:accent1>
        <a:srgbClr val="2D683B"/>
      </a:accent1>
      <a:accent2>
        <a:srgbClr val="9E2721"/>
      </a:accent2>
      <a:accent3>
        <a:srgbClr val="F3DB49"/>
      </a:accent3>
      <a:accent4>
        <a:srgbClr val="FFFFFF"/>
      </a:accent4>
      <a:accent5>
        <a:srgbClr val="FFFFFF"/>
      </a:accent5>
      <a:accent6>
        <a:srgbClr val="FFFFFF"/>
      </a:accent6>
      <a:hlink>
        <a:srgbClr val="122169"/>
      </a:hlink>
      <a:folHlink>
        <a:srgbClr val="D3D6E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c27a992-36e8-4564-b099-b0739b5a4ba5" xsi:nil="true"/>
    <lcf76f155ced4ddcb4097134ff3c332f xmlns="4cd70f74-edd2-43c1-9be2-bddd1ff7840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27ADF997CA9E47A683B5E9158B135E" ma:contentTypeVersion="13" ma:contentTypeDescription="Crée un document." ma:contentTypeScope="" ma:versionID="19a0eedda7a4ac2a04bf712126da2f2a">
  <xsd:schema xmlns:xsd="http://www.w3.org/2001/XMLSchema" xmlns:xs="http://www.w3.org/2001/XMLSchema" xmlns:p="http://schemas.microsoft.com/office/2006/metadata/properties" xmlns:ns2="4cd70f74-edd2-43c1-9be2-bddd1ff78407" xmlns:ns3="dc27a992-36e8-4564-b099-b0739b5a4ba5" targetNamespace="http://schemas.microsoft.com/office/2006/metadata/properties" ma:root="true" ma:fieldsID="8225058b4f470053f6ff60c60f0bfa84" ns2:_="" ns3:_="">
    <xsd:import namespace="4cd70f74-edd2-43c1-9be2-bddd1ff78407"/>
    <xsd:import namespace="dc27a992-36e8-4564-b099-b0739b5a4b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d70f74-edd2-43c1-9be2-bddd1ff78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d2592133-d5c7-4c43-81df-3ea25cf356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27a992-36e8-4564-b099-b0739b5a4ba5"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5d3af9fc-9da5-4e25-9c9e-eda7abc4dd39}" ma:internalName="TaxCatchAll" ma:showField="CatchAllData" ma:web="dc27a992-36e8-4564-b099-b0739b5a4b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5B0358-A3AF-4E91-B0AD-1CE4A5CA4AE3}">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purl.org/dc/dcmitype/"/>
    <ds:schemaRef ds:uri="dc27a992-36e8-4564-b099-b0739b5a4ba5"/>
    <ds:schemaRef ds:uri="4cd70f74-edd2-43c1-9be2-bddd1ff78407"/>
    <ds:schemaRef ds:uri="http://purl.org/dc/terms/"/>
  </ds:schemaRefs>
</ds:datastoreItem>
</file>

<file path=customXml/itemProps2.xml><?xml version="1.0" encoding="utf-8"?>
<ds:datastoreItem xmlns:ds="http://schemas.openxmlformats.org/officeDocument/2006/customXml" ds:itemID="{D9D9538C-DAEA-4E1D-A8BC-FA21982907BA}">
  <ds:schemaRefs>
    <ds:schemaRef ds:uri="http://schemas.microsoft.com/sharepoint/v3/contenttype/forms"/>
  </ds:schemaRefs>
</ds:datastoreItem>
</file>

<file path=customXml/itemProps3.xml><?xml version="1.0" encoding="utf-8"?>
<ds:datastoreItem xmlns:ds="http://schemas.openxmlformats.org/officeDocument/2006/customXml" ds:itemID="{068B77F2-BBBF-49CB-BD9F-E9197E4C8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d70f74-edd2-43c1-9be2-bddd1ff78407"/>
    <ds:schemaRef ds:uri="dc27a992-36e8-4564-b099-b0739b5a4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fc55952-1fc0-4bcb-977a-64773f1984fe}" enabled="1" method="Standard" siteId="{081c4a9c-ea86-468c-9b4c-30d99d63df76}" removed="0"/>
</clbl:labelList>
</file>

<file path=docProps/app.xml><?xml version="1.0" encoding="utf-8"?>
<Properties xmlns="http://schemas.openxmlformats.org/officeDocument/2006/extended-properties" xmlns:vt="http://schemas.openxmlformats.org/officeDocument/2006/docPropsVTypes">
  <TotalTime>2328</TotalTime>
  <Words>1164</Words>
  <Application>Microsoft Office PowerPoint</Application>
  <PresentationFormat>Panorámica</PresentationFormat>
  <Paragraphs>113</Paragraphs>
  <Slides>14</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Arial Black</vt:lpstr>
      <vt:lpstr>Calibri</vt:lpstr>
      <vt:lpstr>Noto Sans Symbols</vt:lpstr>
      <vt:lpstr>Verdana</vt:lpstr>
      <vt:lpstr>Wingdings</vt:lpstr>
      <vt:lpstr>H2med 2024</vt:lpstr>
      <vt:lpstr>Matchmaking &amp; Call For Interest User Manual</vt:lpstr>
      <vt:lpstr>Content: User Manual</vt:lpstr>
      <vt:lpstr>1. Registration Request - New user</vt:lpstr>
      <vt:lpstr>2. Activate new user account</vt:lpstr>
      <vt:lpstr>3. Access &amp; Edit project data</vt:lpstr>
      <vt:lpstr>3. Access &amp; Edit project data</vt:lpstr>
      <vt:lpstr>3. Edit Matchmaking project data</vt:lpstr>
      <vt:lpstr>4. Completing the “Call for Interest”</vt:lpstr>
      <vt:lpstr>4. “Call for Interest” – Part 1: Network booking intention</vt:lpstr>
      <vt:lpstr>4. “Call for Interest” – Part 2: Questionnaires</vt:lpstr>
      <vt:lpstr>5. “Match-Making” Platform Navigation</vt:lpstr>
      <vt:lpstr>5. “Match-Making”  Platform Navigation</vt:lpstr>
      <vt:lpstr>6. Adding new projects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KAVICKA Jana</dc:creator>
  <cp:lastModifiedBy>Martinez Hipolito, Nerea</cp:lastModifiedBy>
  <cp:revision>160</cp:revision>
  <dcterms:created xsi:type="dcterms:W3CDTF">2024-09-02T17:23:56Z</dcterms:created>
  <dcterms:modified xsi:type="dcterms:W3CDTF">2024-11-05T11:16:26Z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Thème Office:8\H2med 2024:3</vt:lpwstr>
  </property>
  <property fmtid="{D5CDD505-2E9C-101B-9397-08002B2CF9AE}" pid="3" name="ClassificationContentMarkingFooterText">
    <vt:lpwstr>Classification GRTgaz : Public [ ] Interne [X] Diffusion limitée [ ] Confidentiel entreprise [ ]</vt:lpwstr>
  </property>
  <property fmtid="{D5CDD505-2E9C-101B-9397-08002B2CF9AE}" pid="4" name="ContentTypeId">
    <vt:lpwstr>0x010100EA27ADF997CA9E47A683B5E9158B135E</vt:lpwstr>
  </property>
  <property fmtid="{D5CDD505-2E9C-101B-9397-08002B2CF9AE}" pid="5" name="MediaServiceImageTags">
    <vt:lpwstr/>
  </property>
</Properties>
</file>