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3052" r:id="rId13"/>
    <p:sldId id="264" r:id="rId14"/>
    <p:sldId id="265" r:id="rId15"/>
    <p:sldId id="266" r:id="rId16"/>
    <p:sldId id="267" r:id="rId17"/>
    <p:sldId id="268" r:id="rId18"/>
    <p:sldId id="3051" r:id="rId19"/>
  </p:sldIdLst>
  <p:sldSz cx="9144000" cy="5143500" type="screen16x9"/>
  <p:notesSz cx="9144000" cy="51435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90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mez Yerga, Silvia" userId="635d9f11-05b5-4d41-9739-6ca9f320c46f" providerId="ADAL" clId="{C99D1871-DB92-4044-91FC-BBB668DF9EA7}"/>
    <pc:docChg chg="undo custSel modSld">
      <pc:chgData name="Gomez Yerga, Silvia" userId="635d9f11-05b5-4d41-9739-6ca9f320c46f" providerId="ADAL" clId="{C99D1871-DB92-4044-91FC-BBB668DF9EA7}" dt="2026-06-26T11:08:53.798" v="275" actId="20577"/>
      <pc:docMkLst>
        <pc:docMk/>
      </pc:docMkLst>
      <pc:sldChg chg="modSp mod">
        <pc:chgData name="Gomez Yerga, Silvia" userId="635d9f11-05b5-4d41-9739-6ca9f320c46f" providerId="ADAL" clId="{C99D1871-DB92-4044-91FC-BBB668DF9EA7}" dt="2026-06-25T07:42:44.467" v="5" actId="20577"/>
        <pc:sldMkLst>
          <pc:docMk/>
          <pc:sldMk cId="0" sldId="256"/>
        </pc:sldMkLst>
        <pc:spChg chg="mod">
          <ac:chgData name="Gomez Yerga, Silvia" userId="635d9f11-05b5-4d41-9739-6ca9f320c46f" providerId="ADAL" clId="{C99D1871-DB92-4044-91FC-BBB668DF9EA7}" dt="2026-06-25T07:42:44.467" v="5" actId="20577"/>
          <ac:spMkLst>
            <pc:docMk/>
            <pc:sldMk cId="0" sldId="256"/>
            <ac:spMk id="18" creationId="{7A1BF21F-BAAE-49D8-9706-569569CC7861}"/>
          </ac:spMkLst>
        </pc:spChg>
      </pc:sldChg>
      <pc:sldChg chg="addSp modSp mod">
        <pc:chgData name="Gomez Yerga, Silvia" userId="635d9f11-05b5-4d41-9739-6ca9f320c46f" providerId="ADAL" clId="{C99D1871-DB92-4044-91FC-BBB668DF9EA7}" dt="2026-06-25T07:47:24.605" v="226" actId="20577"/>
        <pc:sldMkLst>
          <pc:docMk/>
          <pc:sldMk cId="0" sldId="263"/>
        </pc:sldMkLst>
        <pc:spChg chg="mod">
          <ac:chgData name="Gomez Yerga, Silvia" userId="635d9f11-05b5-4d41-9739-6ca9f320c46f" providerId="ADAL" clId="{C99D1871-DB92-4044-91FC-BBB668DF9EA7}" dt="2026-06-25T07:44:04.491" v="41" actId="1035"/>
          <ac:spMkLst>
            <pc:docMk/>
            <pc:sldMk cId="0" sldId="263"/>
            <ac:spMk id="3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5T07:44:04.491" v="41" actId="1035"/>
          <ac:spMkLst>
            <pc:docMk/>
            <pc:sldMk cId="0" sldId="263"/>
            <ac:spMk id="4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5T07:46:56.951" v="150" actId="1035"/>
          <ac:spMkLst>
            <pc:docMk/>
            <pc:sldMk cId="0" sldId="263"/>
            <ac:spMk id="5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5T07:46:51.148" v="147" actId="1035"/>
          <ac:spMkLst>
            <pc:docMk/>
            <pc:sldMk cId="0" sldId="263"/>
            <ac:spMk id="11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5T07:44:04.491" v="41" actId="1035"/>
          <ac:spMkLst>
            <pc:docMk/>
            <pc:sldMk cId="0" sldId="263"/>
            <ac:spMk id="24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5T07:46:51.148" v="147" actId="1035"/>
          <ac:spMkLst>
            <pc:docMk/>
            <pc:sldMk cId="0" sldId="263"/>
            <ac:spMk id="25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5T07:46:56.951" v="150" actId="1035"/>
          <ac:spMkLst>
            <pc:docMk/>
            <pc:sldMk cId="0" sldId="263"/>
            <ac:spMk id="30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5T07:44:04.491" v="41" actId="1035"/>
          <ac:spMkLst>
            <pc:docMk/>
            <pc:sldMk cId="0" sldId="263"/>
            <ac:spMk id="36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5T07:44:04.491" v="41" actId="1035"/>
          <ac:spMkLst>
            <pc:docMk/>
            <pc:sldMk cId="0" sldId="263"/>
            <ac:spMk id="37" creationId="{00000000-0000-0000-0000-000000000000}"/>
          </ac:spMkLst>
        </pc:spChg>
        <pc:spChg chg="add mod">
          <ac:chgData name="Gomez Yerga, Silvia" userId="635d9f11-05b5-4d41-9739-6ca9f320c46f" providerId="ADAL" clId="{C99D1871-DB92-4044-91FC-BBB668DF9EA7}" dt="2026-06-25T07:47:24.605" v="226" actId="20577"/>
          <ac:spMkLst>
            <pc:docMk/>
            <pc:sldMk cId="0" sldId="263"/>
            <ac:spMk id="39" creationId="{FC0C5803-7460-F0C2-2CCD-BB8BCF45BFC0}"/>
          </ac:spMkLst>
        </pc:spChg>
        <pc:grpChg chg="mod">
          <ac:chgData name="Gomez Yerga, Silvia" userId="635d9f11-05b5-4d41-9739-6ca9f320c46f" providerId="ADAL" clId="{C99D1871-DB92-4044-91FC-BBB668DF9EA7}" dt="2026-06-25T07:46:56.951" v="150" actId="1035"/>
          <ac:grpSpMkLst>
            <pc:docMk/>
            <pc:sldMk cId="0" sldId="263"/>
            <ac:grpSpMk id="6" creationId="{00000000-0000-0000-0000-000000000000}"/>
          </ac:grpSpMkLst>
        </pc:grpChg>
        <pc:grpChg chg="mod">
          <ac:chgData name="Gomez Yerga, Silvia" userId="635d9f11-05b5-4d41-9739-6ca9f320c46f" providerId="ADAL" clId="{C99D1871-DB92-4044-91FC-BBB668DF9EA7}" dt="2026-06-25T07:46:51.148" v="147" actId="1035"/>
          <ac:grpSpMkLst>
            <pc:docMk/>
            <pc:sldMk cId="0" sldId="263"/>
            <ac:grpSpMk id="12" creationId="{00000000-0000-0000-0000-000000000000}"/>
          </ac:grpSpMkLst>
        </pc:grpChg>
        <pc:grpChg chg="mod">
          <ac:chgData name="Gomez Yerga, Silvia" userId="635d9f11-05b5-4d41-9739-6ca9f320c46f" providerId="ADAL" clId="{C99D1871-DB92-4044-91FC-BBB668DF9EA7}" dt="2026-06-25T07:46:51.148" v="147" actId="1035"/>
          <ac:grpSpMkLst>
            <pc:docMk/>
            <pc:sldMk cId="0" sldId="263"/>
            <ac:grpSpMk id="16" creationId="{00000000-0000-0000-0000-000000000000}"/>
          </ac:grpSpMkLst>
        </pc:grpChg>
        <pc:grpChg chg="mod">
          <ac:chgData name="Gomez Yerga, Silvia" userId="635d9f11-05b5-4d41-9739-6ca9f320c46f" providerId="ADAL" clId="{C99D1871-DB92-4044-91FC-BBB668DF9EA7}" dt="2026-06-25T07:46:56.951" v="150" actId="1035"/>
          <ac:grpSpMkLst>
            <pc:docMk/>
            <pc:sldMk cId="0" sldId="263"/>
            <ac:grpSpMk id="26" creationId="{00000000-0000-0000-0000-000000000000}"/>
          </ac:grpSpMkLst>
        </pc:grpChg>
      </pc:sldChg>
      <pc:sldChg chg="addSp delSp modSp mod">
        <pc:chgData name="Gomez Yerga, Silvia" userId="635d9f11-05b5-4d41-9739-6ca9f320c46f" providerId="ADAL" clId="{C99D1871-DB92-4044-91FC-BBB668DF9EA7}" dt="2026-06-26T11:08:53.798" v="275" actId="20577"/>
        <pc:sldMkLst>
          <pc:docMk/>
          <pc:sldMk cId="1804190215" sldId="3052"/>
        </pc:sldMkLst>
        <pc:spChg chg="mod">
          <ac:chgData name="Gomez Yerga, Silvia" userId="635d9f11-05b5-4d41-9739-6ca9f320c46f" providerId="ADAL" clId="{C99D1871-DB92-4044-91FC-BBB668DF9EA7}" dt="2026-06-25T07:48:48.006" v="253" actId="1036"/>
          <ac:spMkLst>
            <pc:docMk/>
            <pc:sldMk cId="1804190215" sldId="3052"/>
            <ac:spMk id="2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5T07:48:48.006" v="253" actId="1036"/>
          <ac:spMkLst>
            <pc:docMk/>
            <pc:sldMk cId="1804190215" sldId="3052"/>
            <ac:spMk id="3" creationId="{00000000-0000-0000-0000-000000000000}"/>
          </ac:spMkLst>
        </pc:spChg>
        <pc:spChg chg="mod">
          <ac:chgData name="Gomez Yerga, Silvia" userId="635d9f11-05b5-4d41-9739-6ca9f320c46f" providerId="ADAL" clId="{C99D1871-DB92-4044-91FC-BBB668DF9EA7}" dt="2026-06-26T11:08:53.798" v="275" actId="20577"/>
          <ac:spMkLst>
            <pc:docMk/>
            <pc:sldMk cId="1804190215" sldId="3052"/>
            <ac:spMk id="5" creationId="{144190B2-54A8-48F7-BD51-E5AA5E61CB58}"/>
          </ac:spMkLst>
        </pc:spChg>
        <pc:spChg chg="add del mod">
          <ac:chgData name="Gomez Yerga, Silvia" userId="635d9f11-05b5-4d41-9739-6ca9f320c46f" providerId="ADAL" clId="{C99D1871-DB92-4044-91FC-BBB668DF9EA7}" dt="2026-06-25T07:48:26.745" v="235" actId="478"/>
          <ac:spMkLst>
            <pc:docMk/>
            <pc:sldMk cId="1804190215" sldId="3052"/>
            <ac:spMk id="8" creationId="{5104D5F9-F1EB-90E2-9B60-C7EECC953969}"/>
          </ac:spMkLst>
        </pc:spChg>
        <pc:spChg chg="mod">
          <ac:chgData name="Gomez Yerga, Silvia" userId="635d9f11-05b5-4d41-9739-6ca9f320c46f" providerId="ADAL" clId="{C99D1871-DB92-4044-91FC-BBB668DF9EA7}" dt="2026-06-25T07:48:48.006" v="253" actId="1036"/>
          <ac:spMkLst>
            <pc:docMk/>
            <pc:sldMk cId="1804190215" sldId="3052"/>
            <ac:spMk id="14" creationId="{2C050395-625D-4A58-9E70-91FBEB1591A2}"/>
          </ac:spMkLst>
        </pc:spChg>
        <pc:picChg chg="add del">
          <ac:chgData name="Gomez Yerga, Silvia" userId="635d9f11-05b5-4d41-9739-6ca9f320c46f" providerId="ADAL" clId="{C99D1871-DB92-4044-91FC-BBB668DF9EA7}" dt="2026-06-25T07:48:19.098" v="233" actId="22"/>
          <ac:picMkLst>
            <pc:docMk/>
            <pc:sldMk cId="1804190215" sldId="3052"/>
            <ac:picMk id="7" creationId="{1AE60B9F-423A-CAE2-6A58-DEEA12AB419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6">
            <a:extLst>
              <a:ext uri="{FF2B5EF4-FFF2-40B4-BE49-F238E27FC236}">
                <a16:creationId xmlns:a16="http://schemas.microsoft.com/office/drawing/2014/main" id="{4EE3FF46-9D72-DE44-A8FC-C84C9F8A5F81}"/>
              </a:ext>
            </a:extLst>
          </p:cNvPr>
          <p:cNvSpPr/>
          <p:nvPr userDrawn="1"/>
        </p:nvSpPr>
        <p:spPr>
          <a:xfrm>
            <a:off x="6817921" y="169070"/>
            <a:ext cx="2146691" cy="2976434"/>
          </a:xfrm>
          <a:custGeom>
            <a:avLst/>
            <a:gdLst/>
            <a:ahLst/>
            <a:cxnLst/>
            <a:rect l="l" t="t" r="r" b="b"/>
            <a:pathLst>
              <a:path w="5088890" h="2262504">
                <a:moveTo>
                  <a:pt x="5088850" y="0"/>
                </a:moveTo>
                <a:lnTo>
                  <a:pt x="0" y="0"/>
                </a:lnTo>
                <a:lnTo>
                  <a:pt x="0" y="2262318"/>
                </a:lnTo>
                <a:lnTo>
                  <a:pt x="5088850" y="2262318"/>
                </a:lnTo>
                <a:lnTo>
                  <a:pt x="5088850" y="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/>
          <a:lstStyle/>
          <a:p>
            <a:endParaRPr sz="819" b="0" i="0" dirty="0">
              <a:latin typeface="Enagás PT Serif" panose="020A0603040505020204" pitchFamily="18" charset="77"/>
            </a:endParaRPr>
          </a:p>
        </p:txBody>
      </p:sp>
      <p:pic>
        <p:nvPicPr>
          <p:cNvPr id="17" name="Imagen 16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35F061E7-09A0-8E43-9C0D-6C95FC13D3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388" y="169070"/>
            <a:ext cx="6638532" cy="4053516"/>
          </a:xfrm>
          <a:prstGeom prst="rect">
            <a:avLst/>
          </a:prstGeom>
        </p:spPr>
      </p:pic>
      <p:sp>
        <p:nvSpPr>
          <p:cNvPr id="8" name="object 2">
            <a:extLst>
              <a:ext uri="{FF2B5EF4-FFF2-40B4-BE49-F238E27FC236}">
                <a16:creationId xmlns:a16="http://schemas.microsoft.com/office/drawing/2014/main" id="{76C855EF-017A-3340-80AB-25DAF8898FAA}"/>
              </a:ext>
            </a:extLst>
          </p:cNvPr>
          <p:cNvSpPr/>
          <p:nvPr userDrawn="1"/>
        </p:nvSpPr>
        <p:spPr>
          <a:xfrm>
            <a:off x="321" y="4222588"/>
            <a:ext cx="6817599" cy="920913"/>
          </a:xfrm>
          <a:custGeom>
            <a:avLst/>
            <a:gdLst/>
            <a:ahLst/>
            <a:cxnLst/>
            <a:rect l="l" t="t" r="r" b="b"/>
            <a:pathLst>
              <a:path w="15015844" h="2262504">
                <a:moveTo>
                  <a:pt x="0" y="2262318"/>
                </a:moveTo>
                <a:lnTo>
                  <a:pt x="15015249" y="2262318"/>
                </a:lnTo>
                <a:lnTo>
                  <a:pt x="15015249" y="0"/>
                </a:lnTo>
                <a:lnTo>
                  <a:pt x="0" y="0"/>
                </a:lnTo>
                <a:lnTo>
                  <a:pt x="0" y="226231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lang="en-GB" sz="819" dirty="0">
              <a:latin typeface="Enagás PT Serif" panose="020A0603040505020204" pitchFamily="18" charset="77"/>
            </a:endParaRP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8FCD48D0-2B98-A642-AEF9-400F269DB3C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1813" y="4553300"/>
            <a:ext cx="1362819" cy="222953"/>
          </a:xfrm>
          <a:prstGeom prst="rect">
            <a:avLst/>
          </a:prstGeom>
          <a:solidFill>
            <a:srgbClr val="FFC000"/>
          </a:solidFill>
        </p:spPr>
        <p:txBody>
          <a:bodyPr wrap="none"/>
          <a:lstStyle>
            <a:lvl1pPr marL="0" indent="0" algn="ctr">
              <a:buNone/>
              <a:defRPr sz="900" b="1" i="0" spc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_tradnl" noProof="0" dirty="0"/>
              <a:t>Fecha/evento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777712D5-0146-B841-919C-D494ADD33B5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1813" y="1474128"/>
            <a:ext cx="3738086" cy="1443399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 lIns="216000" tIns="288000" rIns="216000" bIns="288000" anchor="ctr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10000"/>
              <a:buNone/>
              <a:defRPr sz="2800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Enagás PT Serif" panose="020A0603040505020204" pitchFamily="18" charset="77"/>
                <a:ea typeface="Enagás PT Serif" panose="020A0603040505020204" pitchFamily="18" charset="77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_tradnl" noProof="0" dirty="0"/>
              <a:t>Escribe aquí el título de la presentación</a:t>
            </a:r>
          </a:p>
        </p:txBody>
      </p:sp>
    </p:spTree>
    <p:extLst>
      <p:ext uri="{BB962C8B-B14F-4D97-AF65-F5344CB8AC3E}">
        <p14:creationId xmlns:p14="http://schemas.microsoft.com/office/powerpoint/2010/main" val="3882395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3">
          <p15:clr>
            <a:srgbClr val="FBAE40"/>
          </p15:clr>
        </p15:guide>
        <p15:guide id="2" pos="5647">
          <p15:clr>
            <a:srgbClr val="FBAE40"/>
          </p15:clr>
        </p15:guide>
        <p15:guide id="3" orient="horz" pos="100">
          <p15:clr>
            <a:srgbClr val="FBAE40"/>
          </p15:clr>
        </p15:guide>
        <p15:guide id="4" orient="horz" pos="31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2">
            <a:extLst>
              <a:ext uri="{FF2B5EF4-FFF2-40B4-BE49-F238E27FC236}">
                <a16:creationId xmlns:a16="http://schemas.microsoft.com/office/drawing/2014/main" id="{1999AA8B-AC5E-423C-8456-B99F345EA2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79A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7845D6E4-2F8E-4F93-8F42-C59475A4A1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79A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79A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6" name="Marcador de número de diapositiva 2">
            <a:extLst>
              <a:ext uri="{FF2B5EF4-FFF2-40B4-BE49-F238E27FC236}">
                <a16:creationId xmlns:a16="http://schemas.microsoft.com/office/drawing/2014/main" id="{BF51DF64-6E0A-430E-A25F-2EBA5EA84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2">
            <a:extLst>
              <a:ext uri="{FF2B5EF4-FFF2-40B4-BE49-F238E27FC236}">
                <a16:creationId xmlns:a16="http://schemas.microsoft.com/office/drawing/2014/main" id="{EBE4595A-B360-4882-84B7-4B04C0065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IERR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643699B8-E881-A244-B164-636AD58C4C28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387" y="158606"/>
            <a:ext cx="8784000" cy="482400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1C5C93DC-B6FA-468B-89A0-8F5409C2BB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5800" y="12545"/>
            <a:ext cx="2541279" cy="5143500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4C2E4436-37FE-A64E-AA66-33E1B667B2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60706" y="2892491"/>
            <a:ext cx="1213743" cy="1019544"/>
          </a:xfrm>
          <a:prstGeom prst="rect">
            <a:avLst/>
          </a:prstGeom>
        </p:spPr>
      </p:pic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C8A01CEB-9609-CB40-A774-43E008B18F2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87200" y="1292950"/>
            <a:ext cx="1960754" cy="800219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10000"/>
              <a:buNone/>
              <a:defRPr sz="2600" b="0" i="0">
                <a:solidFill>
                  <a:schemeClr val="accent3"/>
                </a:solidFill>
                <a:latin typeface="Enagás PT Serif" panose="020A0603040505020204" pitchFamily="18" charset="77"/>
                <a:ea typeface="Enagás PT Serif" panose="020A0603040505020204" pitchFamily="18" charset="77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_tradnl" noProof="0"/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935002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6367" y="142112"/>
            <a:ext cx="8551265" cy="269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0079A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5337" y="1006602"/>
            <a:ext cx="7653324" cy="132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8" name="Marcador de número de diapositiva 2">
            <a:extLst>
              <a:ext uri="{FF2B5EF4-FFF2-40B4-BE49-F238E27FC236}">
                <a16:creationId xmlns:a16="http://schemas.microsoft.com/office/drawing/2014/main" id="{38701B87-E99F-4B77-A539-BBC6910B49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9.png"/><Relationship Id="rId5" Type="http://schemas.openxmlformats.org/officeDocument/2006/relationships/image" Target="../media/image68.jpg"/><Relationship Id="rId4" Type="http://schemas.openxmlformats.org/officeDocument/2006/relationships/image" Target="../media/image6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jpg"/><Relationship Id="rId2" Type="http://schemas.openxmlformats.org/officeDocument/2006/relationships/hyperlink" Target="http://www.atrgas.com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1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GTS.HABILITACIONYACCESO@enagas.es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jpg"/><Relationship Id="rId13" Type="http://schemas.openxmlformats.org/officeDocument/2006/relationships/image" Target="../media/image78.png"/><Relationship Id="rId3" Type="http://schemas.openxmlformats.org/officeDocument/2006/relationships/image" Target="../media/image72.png"/><Relationship Id="rId7" Type="http://schemas.openxmlformats.org/officeDocument/2006/relationships/image" Target="../media/image27.jpg"/><Relationship Id="rId12" Type="http://schemas.openxmlformats.org/officeDocument/2006/relationships/image" Target="../media/image63.jp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2.png"/><Relationship Id="rId11" Type="http://schemas.openxmlformats.org/officeDocument/2006/relationships/image" Target="../media/image77.png"/><Relationship Id="rId5" Type="http://schemas.openxmlformats.org/officeDocument/2006/relationships/image" Target="../media/image73.png"/><Relationship Id="rId10" Type="http://schemas.openxmlformats.org/officeDocument/2006/relationships/image" Target="../media/image76.png"/><Relationship Id="rId4" Type="http://schemas.openxmlformats.org/officeDocument/2006/relationships/image" Target="../media/image49.png"/><Relationship Id="rId9" Type="http://schemas.openxmlformats.org/officeDocument/2006/relationships/image" Target="../media/image75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GTS.HABILITACIONYACCESO@enagas.es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doblefactor.atrgas.com/" TargetMode="External"/><Relationship Id="rId13" Type="http://schemas.openxmlformats.org/officeDocument/2006/relationships/image" Target="../media/image18.jp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7.png"/><Relationship Id="rId2" Type="http://schemas.openxmlformats.org/officeDocument/2006/relationships/image" Target="../media/image8.jp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11" Type="http://schemas.openxmlformats.org/officeDocument/2006/relationships/image" Target="../media/image16.jpg"/><Relationship Id="rId5" Type="http://schemas.openxmlformats.org/officeDocument/2006/relationships/image" Target="../media/image11.jpg"/><Relationship Id="rId15" Type="http://schemas.openxmlformats.org/officeDocument/2006/relationships/image" Target="../media/image20.jp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Relationship Id="rId14" Type="http://schemas.openxmlformats.org/officeDocument/2006/relationships/image" Target="../media/image19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g"/><Relationship Id="rId3" Type="http://schemas.openxmlformats.org/officeDocument/2006/relationships/image" Target="../media/image23.png"/><Relationship Id="rId7" Type="http://schemas.openxmlformats.org/officeDocument/2006/relationships/image" Target="../media/image27.jpg"/><Relationship Id="rId12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11" Type="http://schemas.openxmlformats.org/officeDocument/2006/relationships/image" Target="../media/image31.jpg"/><Relationship Id="rId5" Type="http://schemas.openxmlformats.org/officeDocument/2006/relationships/image" Target="../media/image25.jpg"/><Relationship Id="rId10" Type="http://schemas.openxmlformats.org/officeDocument/2006/relationships/image" Target="../media/image30.jp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jpg"/><Relationship Id="rId3" Type="http://schemas.openxmlformats.org/officeDocument/2006/relationships/image" Target="../media/image33.jpg"/><Relationship Id="rId7" Type="http://schemas.openxmlformats.org/officeDocument/2006/relationships/image" Target="../media/image37.jpg"/><Relationship Id="rId12" Type="http://schemas.openxmlformats.org/officeDocument/2006/relationships/image" Target="../media/image42.png"/><Relationship Id="rId2" Type="http://schemas.openxmlformats.org/officeDocument/2006/relationships/image" Target="../media/image32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.jpg"/><Relationship Id="rId11" Type="http://schemas.openxmlformats.org/officeDocument/2006/relationships/image" Target="../media/image41.png"/><Relationship Id="rId5" Type="http://schemas.openxmlformats.org/officeDocument/2006/relationships/image" Target="../media/image35.jpg"/><Relationship Id="rId15" Type="http://schemas.openxmlformats.org/officeDocument/2006/relationships/image" Target="../media/image13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Relationship Id="rId14" Type="http://schemas.openxmlformats.org/officeDocument/2006/relationships/image" Target="../media/image4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9.png"/><Relationship Id="rId11" Type="http://schemas.openxmlformats.org/officeDocument/2006/relationships/image" Target="../media/image51.png"/><Relationship Id="rId5" Type="http://schemas.openxmlformats.org/officeDocument/2006/relationships/image" Target="../media/image48.jpg"/><Relationship Id="rId10" Type="http://schemas.openxmlformats.org/officeDocument/2006/relationships/image" Target="../media/image21.png"/><Relationship Id="rId4" Type="http://schemas.openxmlformats.org/officeDocument/2006/relationships/image" Target="../media/image47.png"/><Relationship Id="rId9" Type="http://schemas.openxmlformats.org/officeDocument/2006/relationships/image" Target="../media/image27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52.png"/><Relationship Id="rId7" Type="http://schemas.openxmlformats.org/officeDocument/2006/relationships/image" Target="../media/image55.png"/><Relationship Id="rId2" Type="http://schemas.openxmlformats.org/officeDocument/2006/relationships/hyperlink" Target="http://www.atrgas.com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27.jpg"/><Relationship Id="rId9" Type="http://schemas.openxmlformats.org/officeDocument/2006/relationships/image" Target="../media/image5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43.jpg"/><Relationship Id="rId3" Type="http://schemas.openxmlformats.org/officeDocument/2006/relationships/image" Target="../media/image58.jpg"/><Relationship Id="rId7" Type="http://schemas.openxmlformats.org/officeDocument/2006/relationships/image" Target="../media/image61.png"/><Relationship Id="rId12" Type="http://schemas.openxmlformats.org/officeDocument/2006/relationships/image" Target="../media/image4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0.jpg"/><Relationship Id="rId11" Type="http://schemas.openxmlformats.org/officeDocument/2006/relationships/image" Target="../media/image63.jpg"/><Relationship Id="rId5" Type="http://schemas.openxmlformats.org/officeDocument/2006/relationships/image" Target="../media/image59.png"/><Relationship Id="rId15" Type="http://schemas.openxmlformats.org/officeDocument/2006/relationships/image" Target="../media/image64.png"/><Relationship Id="rId10" Type="http://schemas.openxmlformats.org/officeDocument/2006/relationships/image" Target="../media/image62.png"/><Relationship Id="rId4" Type="http://schemas.openxmlformats.org/officeDocument/2006/relationships/image" Target="../media/image49.png"/><Relationship Id="rId9" Type="http://schemas.openxmlformats.org/officeDocument/2006/relationships/image" Target="../media/image27.jpg"/><Relationship Id="rId14" Type="http://schemas.openxmlformats.org/officeDocument/2006/relationships/image" Target="../media/image5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GTS.HABILITACIONYACCESO@enagas.es" TargetMode="External"/><Relationship Id="rId2" Type="http://schemas.openxmlformats.org/officeDocument/2006/relationships/hyperlink" Target="https://www.enagas.es/content/dam/enagas/es/ficheros/gestion-tecnica-sistema/atencion-y-soporte-a-usuarios/acceso-y-conexion/Manual%20de%20Configuraci%C3%B3n%20SL-ATR.pdf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6">
            <a:extLst>
              <a:ext uri="{FF2B5EF4-FFF2-40B4-BE49-F238E27FC236}">
                <a16:creationId xmlns:a16="http://schemas.microsoft.com/office/drawing/2014/main" id="{3F792177-9F76-4C38-B547-0D2D2A1D8E14}"/>
              </a:ext>
            </a:extLst>
          </p:cNvPr>
          <p:cNvSpPr/>
          <p:nvPr/>
        </p:nvSpPr>
        <p:spPr>
          <a:xfrm>
            <a:off x="6829007" y="165154"/>
            <a:ext cx="2146691" cy="2976434"/>
          </a:xfrm>
          <a:custGeom>
            <a:avLst/>
            <a:gdLst/>
            <a:ahLst/>
            <a:cxnLst/>
            <a:rect l="l" t="t" r="r" b="b"/>
            <a:pathLst>
              <a:path w="5088890" h="2262504">
                <a:moveTo>
                  <a:pt x="5088850" y="0"/>
                </a:moveTo>
                <a:lnTo>
                  <a:pt x="0" y="0"/>
                </a:lnTo>
                <a:lnTo>
                  <a:pt x="0" y="2262318"/>
                </a:lnTo>
                <a:lnTo>
                  <a:pt x="5088850" y="2262318"/>
                </a:lnTo>
                <a:lnTo>
                  <a:pt x="5088850" y="0"/>
                </a:lnTo>
                <a:close/>
              </a:path>
            </a:pathLst>
          </a:custGeom>
          <a:solidFill>
            <a:srgbClr val="9CB700"/>
          </a:solidFill>
        </p:spPr>
        <p:txBody>
          <a:bodyPr wrap="square" lIns="0" tIns="0" rIns="0" bIns="0" rtlCol="0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19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nagás PT Serif" panose="020A0603040505020204" pitchFamily="18" charset="77"/>
            </a:endParaRPr>
          </a:p>
        </p:txBody>
      </p:sp>
      <p:pic>
        <p:nvPicPr>
          <p:cNvPr id="16" name="Imagen 15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EDA745EF-107E-46AB-A494-BACD1DB018C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0474" y="165154"/>
            <a:ext cx="6638532" cy="4053516"/>
          </a:xfrm>
          <a:prstGeom prst="rect">
            <a:avLst/>
          </a:prstGeom>
        </p:spPr>
      </p:pic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834EE82E-CB07-48C8-82D3-7770321384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0499" y="4585104"/>
            <a:ext cx="1362819" cy="222953"/>
          </a:xfrm>
        </p:spPr>
        <p:txBody>
          <a:bodyPr/>
          <a:lstStyle/>
          <a:p>
            <a:endParaRPr lang="es-ES_tradnl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86D06BEB-40AC-4D2B-B251-EEB2E08A818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0499" y="1467459"/>
            <a:ext cx="3738086" cy="1520344"/>
          </a:xfrm>
        </p:spPr>
        <p:txBody>
          <a:bodyPr/>
          <a:lstStyle/>
          <a:p>
            <a:r>
              <a:rPr lang="es-ES_tradnl" dirty="0">
                <a:solidFill>
                  <a:schemeClr val="accent2">
                    <a:lumMod val="75000"/>
                  </a:schemeClr>
                </a:solidFill>
              </a:rPr>
              <a:t>Acceso SL-ATR</a:t>
            </a:r>
          </a:p>
          <a:p>
            <a:r>
              <a:rPr lang="es-ES_tradnl" dirty="0"/>
              <a:t>Guía de uso</a:t>
            </a:r>
          </a:p>
        </p:txBody>
      </p:sp>
      <p:sp>
        <p:nvSpPr>
          <p:cNvPr id="17" name="object 2">
            <a:extLst>
              <a:ext uri="{FF2B5EF4-FFF2-40B4-BE49-F238E27FC236}">
                <a16:creationId xmlns:a16="http://schemas.microsoft.com/office/drawing/2014/main" id="{75A81CD2-6971-469B-A1AA-AF4E7AB24B71}"/>
              </a:ext>
            </a:extLst>
          </p:cNvPr>
          <p:cNvSpPr/>
          <p:nvPr/>
        </p:nvSpPr>
        <p:spPr>
          <a:xfrm>
            <a:off x="11407" y="4218672"/>
            <a:ext cx="6817599" cy="920913"/>
          </a:xfrm>
          <a:custGeom>
            <a:avLst/>
            <a:gdLst/>
            <a:ahLst/>
            <a:cxnLst/>
            <a:rect l="l" t="t" r="r" b="b"/>
            <a:pathLst>
              <a:path w="15015844" h="2262504">
                <a:moveTo>
                  <a:pt x="0" y="2262318"/>
                </a:moveTo>
                <a:lnTo>
                  <a:pt x="15015249" y="2262318"/>
                </a:lnTo>
                <a:lnTo>
                  <a:pt x="15015249" y="0"/>
                </a:lnTo>
                <a:lnTo>
                  <a:pt x="0" y="0"/>
                </a:lnTo>
                <a:lnTo>
                  <a:pt x="0" y="2262318"/>
                </a:lnTo>
                <a:close/>
              </a:path>
            </a:pathLst>
          </a:custGeom>
          <a:solidFill>
            <a:srgbClr val="FFFFFF">
              <a:lumMod val="95000"/>
            </a:srgbClr>
          </a:solidFill>
        </p:spPr>
        <p:txBody>
          <a:bodyPr wrap="square" lIns="0" tIns="0" rIns="0" bIns="0" rtlCol="0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19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nagás PT Serif" panose="020A0603040505020204" pitchFamily="18" charset="77"/>
            </a:endParaRP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A1BF21F-BAAE-49D8-9706-569569CC7861}"/>
              </a:ext>
            </a:extLst>
          </p:cNvPr>
          <p:cNvSpPr txBox="1">
            <a:spLocks/>
          </p:cNvSpPr>
          <p:nvPr/>
        </p:nvSpPr>
        <p:spPr>
          <a:xfrm>
            <a:off x="652899" y="4549384"/>
            <a:ext cx="1362819" cy="222953"/>
          </a:xfrm>
          <a:prstGeom prst="rect">
            <a:avLst/>
          </a:prstGeom>
          <a:solidFill>
            <a:srgbClr val="FFB81C"/>
          </a:solidFill>
        </p:spPr>
        <p:txBody>
          <a:bodyPr wrap="none"/>
          <a:lstStyle>
            <a:lvl1pPr marL="0" indent="0" algn="ctr">
              <a:buNone/>
              <a:defRPr sz="900" b="1" i="0" spc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Junio 2026</a:t>
            </a:r>
          </a:p>
        </p:txBody>
      </p:sp>
      <p:pic>
        <p:nvPicPr>
          <p:cNvPr id="20" name="Gráfico 19">
            <a:extLst>
              <a:ext uri="{FF2B5EF4-FFF2-40B4-BE49-F238E27FC236}">
                <a16:creationId xmlns:a16="http://schemas.microsoft.com/office/drawing/2014/main" id="{4B43CF61-0B57-4F94-88BB-67398D002E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227865" y="3662410"/>
            <a:ext cx="1223563" cy="102779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595" y="595883"/>
            <a:ext cx="8566785" cy="277495"/>
          </a:xfrm>
          <a:custGeom>
            <a:avLst/>
            <a:gdLst/>
            <a:ahLst/>
            <a:cxnLst/>
            <a:rect l="l" t="t" r="r" b="b"/>
            <a:pathLst>
              <a:path w="8566785" h="277494">
                <a:moveTo>
                  <a:pt x="8566404" y="0"/>
                </a:moveTo>
                <a:lnTo>
                  <a:pt x="0" y="0"/>
                </a:lnTo>
                <a:lnTo>
                  <a:pt x="0" y="277367"/>
                </a:lnTo>
                <a:lnTo>
                  <a:pt x="8566404" y="277367"/>
                </a:lnTo>
                <a:lnTo>
                  <a:pt x="856640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5726" y="628269"/>
            <a:ext cx="33140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Error HTTP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500 </a:t>
            </a: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en el acceso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al</a:t>
            </a:r>
            <a:r>
              <a:rPr sz="1200" b="1" spc="-3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SL-ATR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6367" y="142112"/>
            <a:ext cx="24739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Preguntas</a:t>
            </a:r>
            <a:r>
              <a:rPr dirty="0"/>
              <a:t> </a:t>
            </a:r>
            <a:r>
              <a:rPr spc="-10" dirty="0"/>
              <a:t>frecuentes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0681" y="974801"/>
            <a:ext cx="63226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Al acceder al SL-ATR (</a:t>
            </a:r>
            <a:r>
              <a:rPr sz="1000" spc="-5" dirty="0">
                <a:solidFill>
                  <a:srgbClr val="9CB700"/>
                </a:solidFill>
                <a:latin typeface="Verdana"/>
                <a:cs typeface="Verdana"/>
              </a:rPr>
              <a:t>https://www.atrgas.com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),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es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posible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que se muestre un “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Error HTTP</a:t>
            </a:r>
            <a:r>
              <a:rPr sz="1000" b="1" spc="29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500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”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2212" y="557783"/>
            <a:ext cx="302260" cy="307777"/>
          </a:xfrm>
          <a:prstGeom prst="rect">
            <a:avLst/>
          </a:prstGeom>
          <a:solidFill>
            <a:schemeClr val="accent6"/>
          </a:solidFill>
          <a:ln w="9143">
            <a:solidFill>
              <a:schemeClr val="accent6">
                <a:lumMod val="75000"/>
              </a:schemeClr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lang="es-ES" sz="1800" dirty="0">
                <a:solidFill>
                  <a:srgbClr val="FFFFFF"/>
                </a:solidFill>
                <a:latin typeface="Carlito"/>
                <a:cs typeface="Carlito"/>
              </a:rPr>
              <a:t>2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35558" y="1437893"/>
            <a:ext cx="27031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error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HTTP 500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se produce cuando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el  registro no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se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ha realizado de forma  satisfactoria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,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por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que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será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necesario  repetir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proceso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 registro</a:t>
            </a:r>
            <a:r>
              <a:rPr sz="1000" spc="114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completo.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5558" y="2428747"/>
            <a:ext cx="29356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Cabe destacar que completar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último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paso  del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proceso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de registro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(pulsar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“Aceptar” 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navegador tras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escanear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código QR) 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es</a:t>
            </a:r>
            <a:r>
              <a:rPr sz="1000" b="1" spc="-2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necesario.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256532" y="1709927"/>
            <a:ext cx="4121150" cy="1373505"/>
            <a:chOff x="4256532" y="1709927"/>
            <a:chExt cx="4121150" cy="1373505"/>
          </a:xfrm>
        </p:grpSpPr>
        <p:sp>
          <p:nvSpPr>
            <p:cNvPr id="14" name="object 14"/>
            <p:cNvSpPr/>
            <p:nvPr/>
          </p:nvSpPr>
          <p:spPr>
            <a:xfrm>
              <a:off x="4265676" y="1719071"/>
              <a:ext cx="3671316" cy="135483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261104" y="1714499"/>
              <a:ext cx="3680460" cy="1363980"/>
            </a:xfrm>
            <a:custGeom>
              <a:avLst/>
              <a:gdLst/>
              <a:ahLst/>
              <a:cxnLst/>
              <a:rect l="l" t="t" r="r" b="b"/>
              <a:pathLst>
                <a:path w="3680459" h="1363980">
                  <a:moveTo>
                    <a:pt x="0" y="1363980"/>
                  </a:moveTo>
                  <a:lnTo>
                    <a:pt x="3680459" y="1363980"/>
                  </a:lnTo>
                  <a:lnTo>
                    <a:pt x="3680459" y="0"/>
                  </a:lnTo>
                  <a:lnTo>
                    <a:pt x="0" y="0"/>
                  </a:lnTo>
                  <a:lnTo>
                    <a:pt x="0" y="136398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078553" y="1779622"/>
              <a:ext cx="298934" cy="36948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103108" y="1772411"/>
              <a:ext cx="245745" cy="334010"/>
            </a:xfrm>
            <a:custGeom>
              <a:avLst/>
              <a:gdLst/>
              <a:ahLst/>
              <a:cxnLst/>
              <a:rect l="l" t="t" r="r" b="b"/>
              <a:pathLst>
                <a:path w="245745" h="334010">
                  <a:moveTo>
                    <a:pt x="122682" y="0"/>
                  </a:moveTo>
                  <a:lnTo>
                    <a:pt x="0" y="166877"/>
                  </a:lnTo>
                  <a:lnTo>
                    <a:pt x="122682" y="333756"/>
                  </a:lnTo>
                  <a:lnTo>
                    <a:pt x="122682" y="250317"/>
                  </a:lnTo>
                  <a:lnTo>
                    <a:pt x="245364" y="250317"/>
                  </a:lnTo>
                  <a:lnTo>
                    <a:pt x="245364" y="83438"/>
                  </a:lnTo>
                  <a:lnTo>
                    <a:pt x="122682" y="83438"/>
                  </a:lnTo>
                  <a:lnTo>
                    <a:pt x="122682" y="0"/>
                  </a:lnTo>
                  <a:close/>
                </a:path>
              </a:pathLst>
            </a:custGeom>
            <a:solidFill>
              <a:srgbClr val="9CB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493508" y="1758695"/>
              <a:ext cx="545579" cy="39776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550658" y="1792985"/>
              <a:ext cx="436245" cy="288290"/>
            </a:xfrm>
            <a:custGeom>
              <a:avLst/>
              <a:gdLst/>
              <a:ahLst/>
              <a:cxnLst/>
              <a:rect l="l" t="t" r="r" b="b"/>
              <a:pathLst>
                <a:path w="436245" h="288289">
                  <a:moveTo>
                    <a:pt x="0" y="144018"/>
                  </a:moveTo>
                  <a:lnTo>
                    <a:pt x="7782" y="105745"/>
                  </a:lnTo>
                  <a:lnTo>
                    <a:pt x="29746" y="71345"/>
                  </a:lnTo>
                  <a:lnTo>
                    <a:pt x="63817" y="42195"/>
                  </a:lnTo>
                  <a:lnTo>
                    <a:pt x="107921" y="19670"/>
                  </a:lnTo>
                  <a:lnTo>
                    <a:pt x="159984" y="5147"/>
                  </a:lnTo>
                  <a:lnTo>
                    <a:pt x="217932" y="0"/>
                  </a:lnTo>
                  <a:lnTo>
                    <a:pt x="275879" y="5147"/>
                  </a:lnTo>
                  <a:lnTo>
                    <a:pt x="327942" y="19670"/>
                  </a:lnTo>
                  <a:lnTo>
                    <a:pt x="372046" y="42195"/>
                  </a:lnTo>
                  <a:lnTo>
                    <a:pt x="406117" y="71345"/>
                  </a:lnTo>
                  <a:lnTo>
                    <a:pt x="428081" y="105745"/>
                  </a:lnTo>
                  <a:lnTo>
                    <a:pt x="435864" y="144018"/>
                  </a:lnTo>
                  <a:lnTo>
                    <a:pt x="428081" y="182290"/>
                  </a:lnTo>
                  <a:lnTo>
                    <a:pt x="406117" y="216690"/>
                  </a:lnTo>
                  <a:lnTo>
                    <a:pt x="372046" y="245840"/>
                  </a:lnTo>
                  <a:lnTo>
                    <a:pt x="327942" y="268365"/>
                  </a:lnTo>
                  <a:lnTo>
                    <a:pt x="275879" y="282888"/>
                  </a:lnTo>
                  <a:lnTo>
                    <a:pt x="217932" y="288036"/>
                  </a:lnTo>
                  <a:lnTo>
                    <a:pt x="159984" y="282888"/>
                  </a:lnTo>
                  <a:lnTo>
                    <a:pt x="107921" y="268365"/>
                  </a:lnTo>
                  <a:lnTo>
                    <a:pt x="63817" y="245840"/>
                  </a:lnTo>
                  <a:lnTo>
                    <a:pt x="29746" y="216690"/>
                  </a:lnTo>
                  <a:lnTo>
                    <a:pt x="7782" y="182290"/>
                  </a:lnTo>
                  <a:lnTo>
                    <a:pt x="0" y="144018"/>
                  </a:lnTo>
                  <a:close/>
                </a:path>
              </a:pathLst>
            </a:custGeom>
            <a:ln w="28956">
              <a:solidFill>
                <a:srgbClr val="95B3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272534" y="1428115"/>
            <a:ext cx="3964304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solidFill>
                  <a:srgbClr val="0079AD"/>
                </a:solidFill>
                <a:latin typeface="Verdana"/>
                <a:cs typeface="Verdana"/>
              </a:rPr>
              <a:t>Formas de visualizar el error 500, </a:t>
            </a:r>
            <a:r>
              <a:rPr sz="900" b="1" spc="-10" dirty="0">
                <a:solidFill>
                  <a:srgbClr val="0079AD"/>
                </a:solidFill>
                <a:latin typeface="Verdana"/>
                <a:cs typeface="Verdana"/>
              </a:rPr>
              <a:t>según </a:t>
            </a:r>
            <a:r>
              <a:rPr sz="900" b="1" spc="-5" dirty="0">
                <a:solidFill>
                  <a:srgbClr val="0079AD"/>
                </a:solidFill>
                <a:latin typeface="Verdana"/>
                <a:cs typeface="Verdana"/>
              </a:rPr>
              <a:t>el navegador</a:t>
            </a:r>
            <a:r>
              <a:rPr sz="900" b="1" spc="130" dirty="0">
                <a:solidFill>
                  <a:srgbClr val="0079AD"/>
                </a:solidFill>
                <a:latin typeface="Verdana"/>
                <a:cs typeface="Verdana"/>
              </a:rPr>
              <a:t> </a:t>
            </a:r>
            <a:r>
              <a:rPr sz="900" b="1" spc="-10" dirty="0">
                <a:solidFill>
                  <a:srgbClr val="0079AD"/>
                </a:solidFill>
                <a:latin typeface="Verdana"/>
                <a:cs typeface="Verdana"/>
              </a:rPr>
              <a:t>usado:</a:t>
            </a:r>
            <a:endParaRPr sz="900">
              <a:latin typeface="Verdana"/>
              <a:cs typeface="Verdan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256532" y="3278123"/>
            <a:ext cx="3689985" cy="795655"/>
            <a:chOff x="4256532" y="3278123"/>
            <a:chExt cx="3689985" cy="795655"/>
          </a:xfrm>
        </p:grpSpPr>
        <p:sp>
          <p:nvSpPr>
            <p:cNvPr id="22" name="object 22"/>
            <p:cNvSpPr/>
            <p:nvPr/>
          </p:nvSpPr>
          <p:spPr>
            <a:xfrm>
              <a:off x="4265676" y="3287267"/>
              <a:ext cx="3671316" cy="57864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261104" y="3282695"/>
              <a:ext cx="3680460" cy="635635"/>
            </a:xfrm>
            <a:custGeom>
              <a:avLst/>
              <a:gdLst/>
              <a:ahLst/>
              <a:cxnLst/>
              <a:rect l="l" t="t" r="r" b="b"/>
              <a:pathLst>
                <a:path w="3680459" h="635635">
                  <a:moveTo>
                    <a:pt x="0" y="635507"/>
                  </a:moveTo>
                  <a:lnTo>
                    <a:pt x="3680459" y="635507"/>
                  </a:lnTo>
                  <a:lnTo>
                    <a:pt x="3680459" y="0"/>
                  </a:lnTo>
                  <a:lnTo>
                    <a:pt x="0" y="0"/>
                  </a:lnTo>
                  <a:lnTo>
                    <a:pt x="0" y="635507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652772" y="3425951"/>
              <a:ext cx="926604" cy="647674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709922" y="3460241"/>
              <a:ext cx="817244" cy="538480"/>
            </a:xfrm>
            <a:custGeom>
              <a:avLst/>
              <a:gdLst/>
              <a:ahLst/>
              <a:cxnLst/>
              <a:rect l="l" t="t" r="r" b="b"/>
              <a:pathLst>
                <a:path w="817245" h="538479">
                  <a:moveTo>
                    <a:pt x="0" y="268985"/>
                  </a:moveTo>
                  <a:lnTo>
                    <a:pt x="14590" y="197467"/>
                  </a:lnTo>
                  <a:lnTo>
                    <a:pt x="55767" y="133208"/>
                  </a:lnTo>
                  <a:lnTo>
                    <a:pt x="85107" y="104602"/>
                  </a:lnTo>
                  <a:lnTo>
                    <a:pt x="119633" y="78771"/>
                  </a:lnTo>
                  <a:lnTo>
                    <a:pt x="158859" y="56036"/>
                  </a:lnTo>
                  <a:lnTo>
                    <a:pt x="202296" y="36717"/>
                  </a:lnTo>
                  <a:lnTo>
                    <a:pt x="249459" y="21133"/>
                  </a:lnTo>
                  <a:lnTo>
                    <a:pt x="299861" y="9606"/>
                  </a:lnTo>
                  <a:lnTo>
                    <a:pt x="353014" y="2454"/>
                  </a:lnTo>
                  <a:lnTo>
                    <a:pt x="408431" y="0"/>
                  </a:lnTo>
                  <a:lnTo>
                    <a:pt x="463849" y="2454"/>
                  </a:lnTo>
                  <a:lnTo>
                    <a:pt x="517002" y="9606"/>
                  </a:lnTo>
                  <a:lnTo>
                    <a:pt x="567404" y="21133"/>
                  </a:lnTo>
                  <a:lnTo>
                    <a:pt x="614567" y="36717"/>
                  </a:lnTo>
                  <a:lnTo>
                    <a:pt x="658004" y="56036"/>
                  </a:lnTo>
                  <a:lnTo>
                    <a:pt x="697229" y="78771"/>
                  </a:lnTo>
                  <a:lnTo>
                    <a:pt x="731756" y="104602"/>
                  </a:lnTo>
                  <a:lnTo>
                    <a:pt x="761096" y="133208"/>
                  </a:lnTo>
                  <a:lnTo>
                    <a:pt x="784764" y="164270"/>
                  </a:lnTo>
                  <a:lnTo>
                    <a:pt x="813135" y="232479"/>
                  </a:lnTo>
                  <a:lnTo>
                    <a:pt x="816863" y="268985"/>
                  </a:lnTo>
                  <a:lnTo>
                    <a:pt x="813135" y="305484"/>
                  </a:lnTo>
                  <a:lnTo>
                    <a:pt x="784764" y="373685"/>
                  </a:lnTo>
                  <a:lnTo>
                    <a:pt x="761096" y="404746"/>
                  </a:lnTo>
                  <a:lnTo>
                    <a:pt x="731756" y="433353"/>
                  </a:lnTo>
                  <a:lnTo>
                    <a:pt x="697229" y="459185"/>
                  </a:lnTo>
                  <a:lnTo>
                    <a:pt x="658004" y="481923"/>
                  </a:lnTo>
                  <a:lnTo>
                    <a:pt x="614567" y="501246"/>
                  </a:lnTo>
                  <a:lnTo>
                    <a:pt x="567404" y="516833"/>
                  </a:lnTo>
                  <a:lnTo>
                    <a:pt x="517002" y="528363"/>
                  </a:lnTo>
                  <a:lnTo>
                    <a:pt x="463849" y="535516"/>
                  </a:lnTo>
                  <a:lnTo>
                    <a:pt x="408431" y="537971"/>
                  </a:lnTo>
                  <a:lnTo>
                    <a:pt x="353014" y="535516"/>
                  </a:lnTo>
                  <a:lnTo>
                    <a:pt x="299861" y="528363"/>
                  </a:lnTo>
                  <a:lnTo>
                    <a:pt x="249459" y="516833"/>
                  </a:lnTo>
                  <a:lnTo>
                    <a:pt x="202296" y="501246"/>
                  </a:lnTo>
                  <a:lnTo>
                    <a:pt x="158859" y="481923"/>
                  </a:lnTo>
                  <a:lnTo>
                    <a:pt x="119634" y="459185"/>
                  </a:lnTo>
                  <a:lnTo>
                    <a:pt x="85107" y="433353"/>
                  </a:lnTo>
                  <a:lnTo>
                    <a:pt x="55767" y="404746"/>
                  </a:lnTo>
                  <a:lnTo>
                    <a:pt x="32099" y="373685"/>
                  </a:lnTo>
                  <a:lnTo>
                    <a:pt x="3728" y="305484"/>
                  </a:lnTo>
                  <a:lnTo>
                    <a:pt x="0" y="268985"/>
                  </a:lnTo>
                  <a:close/>
                </a:path>
              </a:pathLst>
            </a:custGeom>
            <a:ln w="28955">
              <a:solidFill>
                <a:srgbClr val="95B3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8078553" y="3459479"/>
            <a:ext cx="299085" cy="377190"/>
            <a:chOff x="8078553" y="3459479"/>
            <a:chExt cx="299085" cy="377190"/>
          </a:xfrm>
        </p:grpSpPr>
        <p:sp>
          <p:nvSpPr>
            <p:cNvPr id="27" name="object 27"/>
            <p:cNvSpPr/>
            <p:nvPr/>
          </p:nvSpPr>
          <p:spPr>
            <a:xfrm>
              <a:off x="8078553" y="3466690"/>
              <a:ext cx="298934" cy="36948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103108" y="3459479"/>
              <a:ext cx="245745" cy="334010"/>
            </a:xfrm>
            <a:custGeom>
              <a:avLst/>
              <a:gdLst/>
              <a:ahLst/>
              <a:cxnLst/>
              <a:rect l="l" t="t" r="r" b="b"/>
              <a:pathLst>
                <a:path w="245745" h="334010">
                  <a:moveTo>
                    <a:pt x="122682" y="0"/>
                  </a:moveTo>
                  <a:lnTo>
                    <a:pt x="0" y="166878"/>
                  </a:lnTo>
                  <a:lnTo>
                    <a:pt x="122682" y="333756"/>
                  </a:lnTo>
                  <a:lnTo>
                    <a:pt x="122682" y="250317"/>
                  </a:lnTo>
                  <a:lnTo>
                    <a:pt x="245364" y="250317"/>
                  </a:lnTo>
                  <a:lnTo>
                    <a:pt x="245364" y="83439"/>
                  </a:lnTo>
                  <a:lnTo>
                    <a:pt x="122682" y="83439"/>
                  </a:lnTo>
                  <a:lnTo>
                    <a:pt x="122682" y="0"/>
                  </a:lnTo>
                  <a:close/>
                </a:path>
              </a:pathLst>
            </a:custGeom>
            <a:solidFill>
              <a:srgbClr val="9CB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792594" y="2188591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i="1" spc="-5" dirty="0">
                <a:solidFill>
                  <a:srgbClr val="95B31F"/>
                </a:solidFill>
                <a:latin typeface="Verdana"/>
                <a:cs typeface="Verdana"/>
              </a:rPr>
              <a:t>Microsoft </a:t>
            </a:r>
            <a:r>
              <a:rPr sz="800" b="1" i="1" dirty="0">
                <a:solidFill>
                  <a:srgbClr val="95B31F"/>
                </a:solidFill>
                <a:latin typeface="Verdana"/>
                <a:cs typeface="Verdana"/>
              </a:rPr>
              <a:t>Internet</a:t>
            </a:r>
            <a:r>
              <a:rPr sz="800" b="1" i="1" spc="-35" dirty="0">
                <a:solidFill>
                  <a:srgbClr val="95B31F"/>
                </a:solidFill>
                <a:latin typeface="Verdana"/>
                <a:cs typeface="Verdana"/>
              </a:rPr>
              <a:t> </a:t>
            </a:r>
            <a:r>
              <a:rPr sz="800" b="1" i="1" dirty="0">
                <a:solidFill>
                  <a:srgbClr val="95B31F"/>
                </a:solidFill>
                <a:latin typeface="Verdana"/>
                <a:cs typeface="Verdana"/>
              </a:rPr>
              <a:t>Explorer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528054" y="3779011"/>
            <a:ext cx="181991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i="1" dirty="0">
                <a:solidFill>
                  <a:srgbClr val="95B31F"/>
                </a:solidFill>
                <a:latin typeface="Verdana"/>
                <a:cs typeface="Verdana"/>
              </a:rPr>
              <a:t>Google Chrome, </a:t>
            </a:r>
            <a:r>
              <a:rPr sz="800" b="1" i="1" spc="-5" dirty="0">
                <a:solidFill>
                  <a:srgbClr val="95B31F"/>
                </a:solidFill>
                <a:latin typeface="Verdana"/>
                <a:cs typeface="Verdana"/>
              </a:rPr>
              <a:t>Microsoft</a:t>
            </a:r>
            <a:r>
              <a:rPr sz="800" b="1" i="1" spc="-25" dirty="0">
                <a:solidFill>
                  <a:srgbClr val="95B31F"/>
                </a:solidFill>
                <a:latin typeface="Verdana"/>
                <a:cs typeface="Verdana"/>
              </a:rPr>
              <a:t> </a:t>
            </a:r>
            <a:r>
              <a:rPr sz="800" b="1" i="1" dirty="0">
                <a:solidFill>
                  <a:srgbClr val="95B31F"/>
                </a:solidFill>
                <a:latin typeface="Verdana"/>
                <a:cs typeface="Verdana"/>
              </a:rPr>
              <a:t>Edge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1" name="Marcador de número de diapositiva 2">
            <a:extLst>
              <a:ext uri="{FF2B5EF4-FFF2-40B4-BE49-F238E27FC236}">
                <a16:creationId xmlns:a16="http://schemas.microsoft.com/office/drawing/2014/main" id="{3F1B3E31-BEA0-4AB5-B10C-F0D886F55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595" y="597408"/>
            <a:ext cx="8566785" cy="277495"/>
          </a:xfrm>
          <a:custGeom>
            <a:avLst/>
            <a:gdLst/>
            <a:ahLst/>
            <a:cxnLst/>
            <a:rect l="l" t="t" r="r" b="b"/>
            <a:pathLst>
              <a:path w="8566785" h="277494">
                <a:moveTo>
                  <a:pt x="8566404" y="0"/>
                </a:moveTo>
                <a:lnTo>
                  <a:pt x="0" y="0"/>
                </a:lnTo>
                <a:lnTo>
                  <a:pt x="0" y="277367"/>
                </a:lnTo>
                <a:lnTo>
                  <a:pt x="8566404" y="277367"/>
                </a:lnTo>
                <a:lnTo>
                  <a:pt x="856640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5726" y="629158"/>
            <a:ext cx="35382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Error de permisos en el acceso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al</a:t>
            </a:r>
            <a:r>
              <a:rPr sz="1200" b="1" spc="2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SL-ATR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6367" y="142112"/>
            <a:ext cx="24739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Preguntas</a:t>
            </a:r>
            <a:r>
              <a:rPr dirty="0"/>
              <a:t> </a:t>
            </a:r>
            <a:r>
              <a:rPr spc="-10" dirty="0"/>
              <a:t>frecuentes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72212" y="557783"/>
            <a:ext cx="302260" cy="307777"/>
          </a:xfrm>
          <a:prstGeom prst="rect">
            <a:avLst/>
          </a:prstGeom>
          <a:solidFill>
            <a:schemeClr val="accent6"/>
          </a:solidFill>
          <a:ln w="9143">
            <a:solidFill>
              <a:schemeClr val="accent6">
                <a:lumMod val="75000"/>
              </a:schemeClr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lang="es-ES" sz="1800" dirty="0">
                <a:solidFill>
                  <a:srgbClr val="FFFFFF"/>
                </a:solidFill>
                <a:latin typeface="Carlito"/>
                <a:cs typeface="Carlito"/>
              </a:rPr>
              <a:t>3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0681" y="974801"/>
            <a:ext cx="7640955" cy="1602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Al acceder al SL-ATR (</a:t>
            </a:r>
            <a:r>
              <a:rPr sz="1000" spc="-5" dirty="0">
                <a:solidFill>
                  <a:srgbClr val="9CB700"/>
                </a:solidFill>
                <a:latin typeface="Verdana"/>
                <a:cs typeface="Verdana"/>
              </a:rPr>
              <a:t>https://www.atrgas.com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),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es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posible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que se muestre un “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error de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permisos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”,</a:t>
            </a:r>
            <a:r>
              <a:rPr sz="1000" spc="6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debido al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acceso</a:t>
            </a:r>
            <a:endParaRPr sz="1000" dirty="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desde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un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favorito/marcador mal</a:t>
            </a:r>
            <a:r>
              <a:rPr sz="1000" spc="7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guardado.</a:t>
            </a:r>
            <a:endParaRPr sz="1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Verdana"/>
              <a:cs typeface="Verdana"/>
            </a:endParaRPr>
          </a:p>
          <a:p>
            <a:pPr marL="12700" marR="78105" algn="just">
              <a:lnSpc>
                <a:spcPct val="100000"/>
              </a:lnSpc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Para almacenar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URL de acceso a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SL-ATR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en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los “Favoritos”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del navegador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, es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importante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NO guardar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URL  que aparece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al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cargar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pantalla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tras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pulsar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enlace.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su lugar, hay que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crear un favorito manualmente 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introduciendo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URL</a:t>
            </a:r>
            <a:r>
              <a:rPr sz="1000" spc="2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original:</a:t>
            </a:r>
            <a:endParaRPr sz="1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000" spc="-5" dirty="0">
                <a:solidFill>
                  <a:srgbClr val="0079AD"/>
                </a:solidFill>
                <a:latin typeface="Verdana"/>
                <a:cs typeface="Verdana"/>
              </a:rPr>
              <a:t>https://</a:t>
            </a:r>
            <a:r>
              <a:rPr sz="1000" spc="-5" dirty="0">
                <a:solidFill>
                  <a:srgbClr val="0079AD"/>
                </a:solidFill>
                <a:latin typeface="Verdana"/>
                <a:cs typeface="Verdana"/>
                <a:hlinkClick r:id="rId2"/>
              </a:rPr>
              <a:t>www.atrgas.com/</a:t>
            </a:r>
            <a:endParaRPr sz="1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900" b="1" spc="-5" dirty="0">
                <a:solidFill>
                  <a:srgbClr val="0079AD"/>
                </a:solidFill>
                <a:latin typeface="Verdana"/>
                <a:cs typeface="Verdana"/>
              </a:rPr>
              <a:t>Formas de visualizar el error de</a:t>
            </a:r>
            <a:r>
              <a:rPr sz="900" b="1" spc="80" dirty="0">
                <a:solidFill>
                  <a:srgbClr val="0079AD"/>
                </a:solidFill>
                <a:latin typeface="Verdana"/>
                <a:cs typeface="Verdana"/>
              </a:rPr>
              <a:t> </a:t>
            </a:r>
            <a:r>
              <a:rPr sz="900" b="1" spc="-10" dirty="0">
                <a:solidFill>
                  <a:srgbClr val="0079AD"/>
                </a:solidFill>
                <a:latin typeface="Verdana"/>
                <a:cs typeface="Verdana"/>
              </a:rPr>
              <a:t>permisos: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21436" y="2828544"/>
            <a:ext cx="2915412" cy="1373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70603" y="2828544"/>
            <a:ext cx="2996183" cy="13731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Marcador de número de diapositiva 2">
            <a:extLst>
              <a:ext uri="{FF2B5EF4-FFF2-40B4-BE49-F238E27FC236}">
                <a16:creationId xmlns:a16="http://schemas.microsoft.com/office/drawing/2014/main" id="{4BBE2526-7C93-4CA4-85C1-D1C63D0DE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6367" y="142112"/>
            <a:ext cx="24739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79AD"/>
                </a:solidFill>
                <a:latin typeface="Verdana"/>
                <a:cs typeface="Verdana"/>
              </a:rPr>
              <a:t>Preguntas</a:t>
            </a:r>
            <a:r>
              <a:rPr sz="1600" b="1" dirty="0">
                <a:solidFill>
                  <a:srgbClr val="0079AD"/>
                </a:solidFill>
                <a:latin typeface="Verdana"/>
                <a:cs typeface="Verdana"/>
              </a:rPr>
              <a:t> </a:t>
            </a:r>
            <a:r>
              <a:rPr sz="1600" b="1" spc="-10" dirty="0">
                <a:solidFill>
                  <a:srgbClr val="0079AD"/>
                </a:solidFill>
                <a:latin typeface="Verdana"/>
                <a:cs typeface="Verdana"/>
              </a:rPr>
              <a:t>frecuentes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77595" y="600455"/>
            <a:ext cx="8568055" cy="277495"/>
          </a:xfrm>
          <a:custGeom>
            <a:avLst/>
            <a:gdLst/>
            <a:ahLst/>
            <a:cxnLst/>
            <a:rect l="l" t="t" r="r" b="b"/>
            <a:pathLst>
              <a:path w="8568055" h="277494">
                <a:moveTo>
                  <a:pt x="8567928" y="0"/>
                </a:moveTo>
                <a:lnTo>
                  <a:pt x="0" y="0"/>
                </a:lnTo>
                <a:lnTo>
                  <a:pt x="0" y="277367"/>
                </a:lnTo>
                <a:lnTo>
                  <a:pt x="8567928" y="277367"/>
                </a:lnTo>
                <a:lnTo>
                  <a:pt x="8567928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6945" y="632586"/>
            <a:ext cx="22205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Cambio de terminal</a:t>
            </a:r>
            <a:r>
              <a:rPr sz="1200" b="1" spc="-3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móvil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5337" y="1006602"/>
            <a:ext cx="7649845" cy="901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3716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cambio de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terminal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móvil implicará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realización del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proceso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de registro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 nuevo, ya que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autenticador  anterior habrá quedado</a:t>
            </a:r>
            <a:r>
              <a:rPr sz="1000" spc="4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invalidado.</a:t>
            </a:r>
            <a:endParaRPr sz="10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900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Esto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es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aplicable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también a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las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desinstalaciones de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app “NetIQ Advanced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Authentication”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o a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las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restauraciones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del 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sistema operativo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del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terminal.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todos los casos,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autenticador inscrito queda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invalidado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y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será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necesario repetir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 proceso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</a:t>
            </a:r>
            <a:r>
              <a:rPr sz="1000" spc="5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registro.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2212" y="557783"/>
            <a:ext cx="302260" cy="307777"/>
          </a:xfrm>
          <a:prstGeom prst="rect">
            <a:avLst/>
          </a:prstGeom>
          <a:solidFill>
            <a:schemeClr val="accent6"/>
          </a:solidFill>
          <a:ln w="9143">
            <a:solidFill>
              <a:schemeClr val="accent6">
                <a:lumMod val="75000"/>
              </a:schemeClr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lang="es-ES" sz="1800" dirty="0">
                <a:solidFill>
                  <a:srgbClr val="FFFFFF"/>
                </a:solidFill>
                <a:latin typeface="Carlito"/>
                <a:cs typeface="Carlito"/>
              </a:rPr>
              <a:t>4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76072" y="2759964"/>
            <a:ext cx="8566785" cy="277495"/>
          </a:xfrm>
          <a:custGeom>
            <a:avLst/>
            <a:gdLst/>
            <a:ahLst/>
            <a:cxnLst/>
            <a:rect l="l" t="t" r="r" b="b"/>
            <a:pathLst>
              <a:path w="8566785" h="277494">
                <a:moveTo>
                  <a:pt x="8566404" y="0"/>
                </a:moveTo>
                <a:lnTo>
                  <a:pt x="0" y="0"/>
                </a:lnTo>
                <a:lnTo>
                  <a:pt x="0" y="277368"/>
                </a:lnTo>
                <a:lnTo>
                  <a:pt x="8566404" y="277368"/>
                </a:lnTo>
                <a:lnTo>
                  <a:pt x="856640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54507" y="2792729"/>
            <a:ext cx="44145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Cambio de correo electrónico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o </a:t>
            </a: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número de teléfono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0687" y="2717292"/>
            <a:ext cx="302260" cy="308418"/>
          </a:xfrm>
          <a:prstGeom prst="rect">
            <a:avLst/>
          </a:prstGeom>
          <a:solidFill>
            <a:schemeClr val="accent6"/>
          </a:solidFill>
          <a:ln w="9143">
            <a:solidFill>
              <a:schemeClr val="accent6">
                <a:lumMod val="75000"/>
              </a:schemeClr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45"/>
              </a:spcBef>
            </a:pPr>
            <a:r>
              <a:rPr lang="es-ES" sz="1800" dirty="0">
                <a:solidFill>
                  <a:srgbClr val="FFFFFF"/>
                </a:solidFill>
                <a:latin typeface="Carlito"/>
                <a:cs typeface="Carlito"/>
              </a:rPr>
              <a:t>5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1070" y="3177666"/>
            <a:ext cx="7501255" cy="901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correo electrónico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y el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número de teléfono son datos de carácter contractual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acceso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mediante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doble  factor, por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que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cualquier actualización de dicha información debe ser </a:t>
            </a:r>
            <a:r>
              <a:rPr lang="es-ES_tradnl" sz="1000" b="1" spc="-10" dirty="0">
                <a:solidFill>
                  <a:srgbClr val="95B31F"/>
                </a:solidFill>
                <a:latin typeface="Verdana"/>
                <a:cs typeface="Verdana"/>
              </a:rPr>
              <a:t>comunicada </a:t>
            </a:r>
            <a:r>
              <a:rPr lang="es-ES_tradnl" sz="1000" b="1" spc="-5" dirty="0">
                <a:solidFill>
                  <a:srgbClr val="95B31F"/>
                </a:solidFill>
                <a:latin typeface="Verdana"/>
                <a:cs typeface="Verdana"/>
              </a:rPr>
              <a:t>al equipo de Habilitación y Acceso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 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(</a:t>
            </a:r>
            <a:r>
              <a:rPr lang="en-GB" sz="10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</a:rPr>
              <a:t>GTS.HABILITACIONYACCESO</a:t>
            </a:r>
            <a:r>
              <a:rPr lang="en-GB" sz="10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@enagas.es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) para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proceder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 su</a:t>
            </a:r>
            <a:r>
              <a:rPr sz="1000" spc="14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gestión.</a:t>
            </a:r>
            <a:endParaRPr sz="1000" dirty="0">
              <a:latin typeface="Verdana"/>
              <a:cs typeface="Verdana"/>
            </a:endParaRPr>
          </a:p>
          <a:p>
            <a:pPr marL="12700" marR="365125">
              <a:lnSpc>
                <a:spcPct val="100000"/>
              </a:lnSpc>
              <a:spcBef>
                <a:spcPts val="900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Hasta que dicha información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no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esté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actualizada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contrato vigente,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no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será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posible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acceso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con el correo 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electrónico y/o número de teléfono</a:t>
            </a:r>
            <a:r>
              <a:rPr sz="1000" spc="12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modificados.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19" name="Marcador de número de diapositiva 2">
            <a:extLst>
              <a:ext uri="{FF2B5EF4-FFF2-40B4-BE49-F238E27FC236}">
                <a16:creationId xmlns:a16="http://schemas.microsoft.com/office/drawing/2014/main" id="{D2C41178-C5F4-4A35-BB5A-4BC49D678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367" y="142112"/>
            <a:ext cx="24739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Preguntas</a:t>
            </a:r>
            <a:r>
              <a:rPr dirty="0"/>
              <a:t> </a:t>
            </a:r>
            <a:r>
              <a:rPr spc="-10" dirty="0"/>
              <a:t>frecuentes</a:t>
            </a:r>
          </a:p>
        </p:txBody>
      </p:sp>
      <p:sp>
        <p:nvSpPr>
          <p:cNvPr id="3" name="object 3"/>
          <p:cNvSpPr/>
          <p:nvPr/>
        </p:nvSpPr>
        <p:spPr>
          <a:xfrm>
            <a:off x="577595" y="600455"/>
            <a:ext cx="8568055" cy="277495"/>
          </a:xfrm>
          <a:custGeom>
            <a:avLst/>
            <a:gdLst/>
            <a:ahLst/>
            <a:cxnLst/>
            <a:rect l="l" t="t" r="r" b="b"/>
            <a:pathLst>
              <a:path w="8568055" h="277494">
                <a:moveTo>
                  <a:pt x="8567928" y="0"/>
                </a:moveTo>
                <a:lnTo>
                  <a:pt x="0" y="0"/>
                </a:lnTo>
                <a:lnTo>
                  <a:pt x="0" y="277367"/>
                </a:lnTo>
                <a:lnTo>
                  <a:pt x="8567928" y="277367"/>
                </a:lnTo>
                <a:lnTo>
                  <a:pt x="8567928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6945" y="632586"/>
            <a:ext cx="2488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Acceso mediante código</a:t>
            </a:r>
            <a:r>
              <a:rPr sz="1200" b="1" spc="-5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OTP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5337" y="1006602"/>
            <a:ext cx="3696335" cy="1358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3025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Es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posible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que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terminal móvil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no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reciba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notificación  push, por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múltiples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razones (problemas de cobertura,  configuración, notificaciones desactivadas, etc.), por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lo 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que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flujo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estándar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no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será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posible</a:t>
            </a:r>
            <a:r>
              <a:rPr sz="1000" spc="8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completarlo.</a:t>
            </a:r>
            <a:endParaRPr sz="10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900"/>
              </a:spcBef>
            </a:pP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Como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medida de contingencia, existe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un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mecanismo  para poder acceder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al SL-ATR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basado en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la 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generación de códigos generados automáticamente 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(OTP)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2212" y="557783"/>
            <a:ext cx="302260" cy="307777"/>
          </a:xfrm>
          <a:prstGeom prst="rect">
            <a:avLst/>
          </a:prstGeom>
          <a:solidFill>
            <a:schemeClr val="accent6"/>
          </a:solidFill>
          <a:ln w="9143">
            <a:solidFill>
              <a:schemeClr val="accent6">
                <a:lumMod val="75000"/>
              </a:schemeClr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lang="es-ES" dirty="0">
                <a:solidFill>
                  <a:srgbClr val="FFFFFF"/>
                </a:solidFill>
                <a:latin typeface="Carlito"/>
                <a:cs typeface="Carlito"/>
              </a:rPr>
              <a:t>6</a:t>
            </a:r>
            <a:endParaRPr sz="1800" dirty="0">
              <a:latin typeface="Carlito"/>
              <a:cs typeface="Carlito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768673" y="1168988"/>
            <a:ext cx="3926204" cy="1697989"/>
            <a:chOff x="4768673" y="1168988"/>
            <a:chExt cx="3926204" cy="1697989"/>
          </a:xfrm>
        </p:grpSpPr>
        <p:sp>
          <p:nvSpPr>
            <p:cNvPr id="12" name="object 12"/>
            <p:cNvSpPr/>
            <p:nvPr/>
          </p:nvSpPr>
          <p:spPr>
            <a:xfrm>
              <a:off x="4768673" y="1168988"/>
              <a:ext cx="3925669" cy="86242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679691" y="1649018"/>
              <a:ext cx="553211" cy="29103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732269" y="1678686"/>
              <a:ext cx="452755" cy="190500"/>
            </a:xfrm>
            <a:custGeom>
              <a:avLst/>
              <a:gdLst/>
              <a:ahLst/>
              <a:cxnLst/>
              <a:rect l="l" t="t" r="r" b="b"/>
              <a:pathLst>
                <a:path w="452754" h="190500">
                  <a:moveTo>
                    <a:pt x="0" y="95250"/>
                  </a:moveTo>
                  <a:lnTo>
                    <a:pt x="30903" y="47187"/>
                  </a:lnTo>
                  <a:lnTo>
                    <a:pt x="66293" y="27908"/>
                  </a:lnTo>
                  <a:lnTo>
                    <a:pt x="112098" y="13010"/>
                  </a:lnTo>
                  <a:lnTo>
                    <a:pt x="166158" y="3404"/>
                  </a:lnTo>
                  <a:lnTo>
                    <a:pt x="226313" y="0"/>
                  </a:lnTo>
                  <a:lnTo>
                    <a:pt x="286469" y="3404"/>
                  </a:lnTo>
                  <a:lnTo>
                    <a:pt x="340529" y="13010"/>
                  </a:lnTo>
                  <a:lnTo>
                    <a:pt x="386333" y="27908"/>
                  </a:lnTo>
                  <a:lnTo>
                    <a:pt x="421724" y="47187"/>
                  </a:lnTo>
                  <a:lnTo>
                    <a:pt x="452627" y="95250"/>
                  </a:lnTo>
                  <a:lnTo>
                    <a:pt x="444542" y="120561"/>
                  </a:lnTo>
                  <a:lnTo>
                    <a:pt x="386334" y="162591"/>
                  </a:lnTo>
                  <a:lnTo>
                    <a:pt x="340529" y="177489"/>
                  </a:lnTo>
                  <a:lnTo>
                    <a:pt x="286469" y="187095"/>
                  </a:lnTo>
                  <a:lnTo>
                    <a:pt x="226313" y="190500"/>
                  </a:lnTo>
                  <a:lnTo>
                    <a:pt x="166158" y="187095"/>
                  </a:lnTo>
                  <a:lnTo>
                    <a:pt x="112098" y="177489"/>
                  </a:lnTo>
                  <a:lnTo>
                    <a:pt x="66293" y="162591"/>
                  </a:lnTo>
                  <a:lnTo>
                    <a:pt x="30903" y="143312"/>
                  </a:lnTo>
                  <a:lnTo>
                    <a:pt x="0" y="95250"/>
                  </a:lnTo>
                  <a:close/>
                </a:path>
              </a:pathLst>
            </a:custGeom>
            <a:ln w="1981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96455" y="1754124"/>
              <a:ext cx="601979" cy="37795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688075" y="2092429"/>
              <a:ext cx="284536" cy="77428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712963" y="2103119"/>
              <a:ext cx="239395" cy="721360"/>
            </a:xfrm>
            <a:custGeom>
              <a:avLst/>
              <a:gdLst/>
              <a:ahLst/>
              <a:cxnLst/>
              <a:rect l="l" t="t" r="r" b="b"/>
              <a:pathLst>
                <a:path w="239395" h="721360">
                  <a:moveTo>
                    <a:pt x="179450" y="0"/>
                  </a:moveTo>
                  <a:lnTo>
                    <a:pt x="59816" y="0"/>
                  </a:lnTo>
                  <a:lnTo>
                    <a:pt x="59816" y="601218"/>
                  </a:lnTo>
                  <a:lnTo>
                    <a:pt x="0" y="601218"/>
                  </a:lnTo>
                  <a:lnTo>
                    <a:pt x="119633" y="720852"/>
                  </a:lnTo>
                  <a:lnTo>
                    <a:pt x="239267" y="601218"/>
                  </a:lnTo>
                  <a:lnTo>
                    <a:pt x="179450" y="601218"/>
                  </a:lnTo>
                  <a:lnTo>
                    <a:pt x="179450" y="0"/>
                  </a:lnTo>
                  <a:close/>
                </a:path>
              </a:pathLst>
            </a:custGeom>
            <a:solidFill>
              <a:srgbClr val="9CB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950707" y="1917204"/>
              <a:ext cx="734428" cy="73442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151876" y="2118360"/>
              <a:ext cx="345948" cy="34594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147303" y="2113788"/>
              <a:ext cx="355600" cy="355600"/>
            </a:xfrm>
            <a:custGeom>
              <a:avLst/>
              <a:gdLst/>
              <a:ahLst/>
              <a:cxnLst/>
              <a:rect l="l" t="t" r="r" b="b"/>
              <a:pathLst>
                <a:path w="355600" h="355600">
                  <a:moveTo>
                    <a:pt x="0" y="355092"/>
                  </a:moveTo>
                  <a:lnTo>
                    <a:pt x="355092" y="355092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5509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769619" y="2645664"/>
            <a:ext cx="2202180" cy="2112645"/>
            <a:chOff x="769619" y="2645664"/>
            <a:chExt cx="2202180" cy="2112645"/>
          </a:xfrm>
        </p:grpSpPr>
        <p:sp>
          <p:nvSpPr>
            <p:cNvPr id="22" name="object 22"/>
            <p:cNvSpPr/>
            <p:nvPr/>
          </p:nvSpPr>
          <p:spPr>
            <a:xfrm>
              <a:off x="769619" y="2645664"/>
              <a:ext cx="1298448" cy="211226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679447" y="2645664"/>
              <a:ext cx="1292352" cy="211226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35735" y="3326892"/>
              <a:ext cx="574548" cy="33832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805939" y="3968496"/>
              <a:ext cx="734428" cy="723950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007108" y="4169664"/>
              <a:ext cx="345948" cy="335280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002536" y="4165092"/>
              <a:ext cx="355600" cy="344805"/>
            </a:xfrm>
            <a:custGeom>
              <a:avLst/>
              <a:gdLst/>
              <a:ahLst/>
              <a:cxnLst/>
              <a:rect l="l" t="t" r="r" b="b"/>
              <a:pathLst>
                <a:path w="355600" h="344804">
                  <a:moveTo>
                    <a:pt x="0" y="344424"/>
                  </a:moveTo>
                  <a:lnTo>
                    <a:pt x="355092" y="344424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44424"/>
                  </a:lnTo>
                  <a:close/>
                </a:path>
              </a:pathLst>
            </a:custGeom>
            <a:ln w="9144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/>
          <p:nvPr/>
        </p:nvSpPr>
        <p:spPr>
          <a:xfrm>
            <a:off x="6731507" y="2924555"/>
            <a:ext cx="1996440" cy="140360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451605" y="2677794"/>
            <a:ext cx="2921635" cy="1206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Para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utilizarlo, pulsar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enlace “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aquí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”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mensaje que aparece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navegador. Se  mostrará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ventana para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introducir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código 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OTP.</a:t>
            </a:r>
            <a:endParaRPr sz="1000">
              <a:latin typeface="Verdana"/>
              <a:cs typeface="Verdana"/>
            </a:endParaRPr>
          </a:p>
          <a:p>
            <a:pPr marL="12700" marR="255270">
              <a:lnSpc>
                <a:spcPct val="100000"/>
              </a:lnSpc>
              <a:spcBef>
                <a:spcPts val="900"/>
              </a:spcBef>
            </a:pP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Este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código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está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disponible en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APP 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NetIQ,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en </a:t>
            </a:r>
            <a:r>
              <a:rPr sz="1000" b="1" spc="-5" dirty="0">
                <a:solidFill>
                  <a:srgbClr val="95B31F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95B31F"/>
                </a:solidFill>
                <a:latin typeface="Verdana"/>
                <a:cs typeface="Verdana"/>
              </a:rPr>
              <a:t>menú “Autenticadores  inscritos”.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51605" y="4238345"/>
            <a:ext cx="292798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7E7E7E"/>
                </a:solidFill>
                <a:latin typeface="Verdana"/>
                <a:cs typeface="Verdana"/>
              </a:rPr>
              <a:t>NOTA: </a:t>
            </a:r>
            <a:r>
              <a:rPr sz="800" spc="-5" dirty="0">
                <a:solidFill>
                  <a:srgbClr val="7E7E7E"/>
                </a:solidFill>
                <a:latin typeface="Verdana"/>
                <a:cs typeface="Verdana"/>
              </a:rPr>
              <a:t>Para </a:t>
            </a:r>
            <a:r>
              <a:rPr sz="800" dirty="0">
                <a:solidFill>
                  <a:srgbClr val="7E7E7E"/>
                </a:solidFill>
                <a:latin typeface="Verdana"/>
                <a:cs typeface="Verdana"/>
              </a:rPr>
              <a:t>que este </a:t>
            </a:r>
            <a:r>
              <a:rPr sz="800" spc="-5" dirty="0">
                <a:solidFill>
                  <a:srgbClr val="7E7E7E"/>
                </a:solidFill>
                <a:latin typeface="Verdana"/>
                <a:cs typeface="Verdana"/>
              </a:rPr>
              <a:t>mecanismo funcione </a:t>
            </a:r>
            <a:r>
              <a:rPr sz="800" dirty="0">
                <a:solidFill>
                  <a:srgbClr val="7E7E7E"/>
                </a:solidFill>
                <a:latin typeface="Verdana"/>
                <a:cs typeface="Verdana"/>
              </a:rPr>
              <a:t>es </a:t>
            </a:r>
            <a:r>
              <a:rPr sz="800" spc="-5" dirty="0">
                <a:solidFill>
                  <a:srgbClr val="7E7E7E"/>
                </a:solidFill>
                <a:latin typeface="Verdana"/>
                <a:cs typeface="Verdana"/>
              </a:rPr>
              <a:t>importante  </a:t>
            </a:r>
            <a:r>
              <a:rPr sz="800" dirty="0">
                <a:solidFill>
                  <a:srgbClr val="7E7E7E"/>
                </a:solidFill>
                <a:latin typeface="Verdana"/>
                <a:cs typeface="Verdana"/>
              </a:rPr>
              <a:t>que </a:t>
            </a:r>
            <a:r>
              <a:rPr sz="800" spc="-5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800" dirty="0">
                <a:solidFill>
                  <a:srgbClr val="7E7E7E"/>
                </a:solidFill>
                <a:latin typeface="Verdana"/>
                <a:cs typeface="Verdana"/>
              </a:rPr>
              <a:t>hora del reloj del </a:t>
            </a:r>
            <a:r>
              <a:rPr sz="800" spc="-5" dirty="0">
                <a:solidFill>
                  <a:srgbClr val="7E7E7E"/>
                </a:solidFill>
                <a:latin typeface="Verdana"/>
                <a:cs typeface="Verdana"/>
              </a:rPr>
              <a:t>terminal </a:t>
            </a:r>
            <a:r>
              <a:rPr sz="800" dirty="0">
                <a:solidFill>
                  <a:srgbClr val="7E7E7E"/>
                </a:solidFill>
                <a:latin typeface="Verdana"/>
                <a:cs typeface="Verdana"/>
              </a:rPr>
              <a:t>móvil esté </a:t>
            </a:r>
            <a:r>
              <a:rPr sz="800" spc="-5" dirty="0">
                <a:solidFill>
                  <a:srgbClr val="7E7E7E"/>
                </a:solidFill>
                <a:latin typeface="Verdana"/>
                <a:cs typeface="Verdana"/>
              </a:rPr>
              <a:t>ajustada  automáticamente.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159877" y="2564130"/>
            <a:ext cx="567055" cy="26543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5"/>
              </a:spcBef>
            </a:pP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Desde  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na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veg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dor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014220" y="4607458"/>
            <a:ext cx="65405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Desde</a:t>
            </a:r>
            <a:r>
              <a:rPr sz="800" i="1" spc="-8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móvil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3" name="Marcador de número de diapositiva 2">
            <a:extLst>
              <a:ext uri="{FF2B5EF4-FFF2-40B4-BE49-F238E27FC236}">
                <a16:creationId xmlns:a16="http://schemas.microsoft.com/office/drawing/2014/main" id="{D5544C97-66C7-4A83-9E48-7F76C26EAB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367" y="142112"/>
            <a:ext cx="24739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Preguntas</a:t>
            </a:r>
            <a:r>
              <a:rPr dirty="0"/>
              <a:t> </a:t>
            </a:r>
            <a:r>
              <a:rPr spc="-10" dirty="0"/>
              <a:t>frecuentes</a:t>
            </a:r>
          </a:p>
        </p:txBody>
      </p:sp>
      <p:sp>
        <p:nvSpPr>
          <p:cNvPr id="3" name="object 3"/>
          <p:cNvSpPr/>
          <p:nvPr/>
        </p:nvSpPr>
        <p:spPr>
          <a:xfrm>
            <a:off x="577595" y="600455"/>
            <a:ext cx="8568055" cy="277495"/>
          </a:xfrm>
          <a:custGeom>
            <a:avLst/>
            <a:gdLst/>
            <a:ahLst/>
            <a:cxnLst/>
            <a:rect l="l" t="t" r="r" b="b"/>
            <a:pathLst>
              <a:path w="8568055" h="277494">
                <a:moveTo>
                  <a:pt x="8567928" y="0"/>
                </a:moveTo>
                <a:lnTo>
                  <a:pt x="0" y="0"/>
                </a:lnTo>
                <a:lnTo>
                  <a:pt x="0" y="277367"/>
                </a:lnTo>
                <a:lnTo>
                  <a:pt x="8567928" y="277367"/>
                </a:lnTo>
                <a:lnTo>
                  <a:pt x="8567928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6945" y="632586"/>
            <a:ext cx="24803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Acceso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al SL-ATR </a:t>
            </a: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desde</a:t>
            </a:r>
            <a:r>
              <a:rPr sz="1200" b="1" spc="-6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iPad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57800" y="1030224"/>
            <a:ext cx="2266188" cy="28133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45337" y="1006602"/>
            <a:ext cx="3895090" cy="1320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7907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Según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configuración del navegador SAFARI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,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puede  ocurrir que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no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se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abran ventanas emergentes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para 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visualizar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documentos</a:t>
            </a:r>
            <a:r>
              <a:rPr sz="1000" spc="2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Excel.</a:t>
            </a:r>
            <a:endParaRPr sz="10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900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Para asegurar que esto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no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ocurre, es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necesario verificar que 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siguiente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opción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de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configuración del sistema 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operativo está</a:t>
            </a:r>
            <a:r>
              <a:rPr sz="1000" b="1" spc="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desactivada: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“Configuración / Safari /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General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/ Bloquear</a:t>
            </a:r>
            <a:r>
              <a:rPr sz="1000" spc="13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ventanas”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2211" y="557783"/>
            <a:ext cx="301752" cy="28308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r>
              <a:rPr lang="es-ES" dirty="0"/>
              <a:t>  </a:t>
            </a:r>
            <a:r>
              <a:rPr lang="es-ES" dirty="0">
                <a:solidFill>
                  <a:schemeClr val="bg1"/>
                </a:solidFill>
              </a:rPr>
              <a:t>7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2" name="Marcador de número de diapositiva 2">
            <a:extLst>
              <a:ext uri="{FF2B5EF4-FFF2-40B4-BE49-F238E27FC236}">
                <a16:creationId xmlns:a16="http://schemas.microsoft.com/office/drawing/2014/main" id="{60C4DD7A-076E-4869-A97F-601AB3634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25ED58-0E51-7C4D-9C9A-AB60E69E06E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145280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087" y="512724"/>
            <a:ext cx="8213725" cy="2124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000"/>
              </a:lnSpc>
              <a:spcBef>
                <a:spcPts val="100"/>
              </a:spcBef>
            </a:pPr>
            <a:r>
              <a:rPr lang="en-GB" sz="1000" spc="-5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autenticación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de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doble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factor de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seguridad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(2FA) </a:t>
            </a:r>
            <a:r>
              <a:rPr lang="en-GB" sz="1000" dirty="0" err="1">
                <a:solidFill>
                  <a:srgbClr val="7E7E7E"/>
                </a:solidFill>
                <a:latin typeface="Verdana"/>
                <a:cs typeface="Verdana"/>
              </a:rPr>
              <a:t>permite</a:t>
            </a:r>
            <a:r>
              <a:rPr lang="en-GB" sz="100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acceso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al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sistema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SL-ATR </a:t>
            </a:r>
            <a:r>
              <a:rPr lang="en-GB" sz="1000" dirty="0" err="1">
                <a:solidFill>
                  <a:srgbClr val="7E7E7E"/>
                </a:solidFill>
                <a:latin typeface="Verdana"/>
                <a:cs typeface="Verdana"/>
              </a:rPr>
              <a:t>desde</a:t>
            </a:r>
            <a:r>
              <a:rPr lang="en-GB" sz="100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lang="en-GB" sz="1000" dirty="0" err="1">
                <a:solidFill>
                  <a:srgbClr val="7E7E7E"/>
                </a:solidFill>
                <a:latin typeface="Verdana"/>
                <a:cs typeface="Verdana"/>
              </a:rPr>
              <a:t>puesto</a:t>
            </a:r>
            <a:r>
              <a:rPr lang="en-GB" sz="100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spc="-10" dirty="0">
                <a:solidFill>
                  <a:srgbClr val="7E7E7E"/>
                </a:solidFill>
                <a:latin typeface="Verdana"/>
                <a:cs typeface="Verdana"/>
              </a:rPr>
              <a:t>PC </a:t>
            </a:r>
            <a:r>
              <a:rPr lang="en-GB" sz="1000" spc="-5" dirty="0">
                <a:solidFill>
                  <a:srgbClr val="7E7E7E"/>
                </a:solidFill>
                <a:latin typeface="Verdana"/>
                <a:cs typeface="Verdana"/>
              </a:rPr>
              <a:t>y  </a:t>
            </a:r>
            <a:r>
              <a:rPr lang="en-GB" sz="1000" spc="-5" dirty="0" err="1">
                <a:solidFill>
                  <a:srgbClr val="7E7E7E"/>
                </a:solidFill>
                <a:latin typeface="Verdana"/>
                <a:cs typeface="Verdana"/>
              </a:rPr>
              <a:t>dispositivos</a:t>
            </a:r>
            <a:r>
              <a:rPr lang="en-GB" sz="1000" spc="1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spc="-5" dirty="0" err="1">
                <a:solidFill>
                  <a:srgbClr val="7E7E7E"/>
                </a:solidFill>
                <a:latin typeface="Verdana"/>
                <a:cs typeface="Verdana"/>
              </a:rPr>
              <a:t>móviles</a:t>
            </a:r>
            <a:r>
              <a:rPr lang="en-GB" sz="1000" spc="-5" dirty="0">
                <a:solidFill>
                  <a:srgbClr val="7E7E7E"/>
                </a:solidFill>
                <a:latin typeface="Verdana"/>
                <a:cs typeface="Verdana"/>
              </a:rPr>
              <a:t>.</a:t>
            </a:r>
            <a:endParaRPr lang="en-GB" sz="1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lang="en-GB" sz="1000" spc="-5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lang="en-GB" sz="1000" spc="-5" dirty="0" err="1">
                <a:solidFill>
                  <a:srgbClr val="7E7E7E"/>
                </a:solidFill>
                <a:latin typeface="Verdana"/>
                <a:cs typeface="Verdana"/>
              </a:rPr>
              <a:t>autenticación</a:t>
            </a:r>
            <a:r>
              <a:rPr lang="en-GB" sz="1000" spc="-5" dirty="0">
                <a:solidFill>
                  <a:srgbClr val="7E7E7E"/>
                </a:solidFill>
                <a:latin typeface="Verdana"/>
                <a:cs typeface="Verdana"/>
              </a:rPr>
              <a:t> se </a:t>
            </a:r>
            <a:r>
              <a:rPr lang="en-GB" sz="1000" spc="-5" dirty="0" err="1">
                <a:solidFill>
                  <a:srgbClr val="7E7E7E"/>
                </a:solidFill>
                <a:latin typeface="Verdana"/>
                <a:cs typeface="Verdana"/>
              </a:rPr>
              <a:t>realiza</a:t>
            </a:r>
            <a:r>
              <a:rPr lang="en-GB" sz="1000" spc="7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spc="-5" dirty="0" err="1">
                <a:solidFill>
                  <a:srgbClr val="7E7E7E"/>
                </a:solidFill>
                <a:latin typeface="Verdana"/>
                <a:cs typeface="Verdana"/>
              </a:rPr>
              <a:t>mediante</a:t>
            </a:r>
            <a:r>
              <a:rPr lang="en-GB" sz="1000" spc="-5" dirty="0">
                <a:solidFill>
                  <a:srgbClr val="7E7E7E"/>
                </a:solidFill>
                <a:latin typeface="Verdana"/>
                <a:cs typeface="Verdana"/>
              </a:rPr>
              <a:t>:</a:t>
            </a:r>
            <a:endParaRPr lang="en-GB" sz="1000" dirty="0">
              <a:latin typeface="Verdana"/>
              <a:cs typeface="Verdana"/>
            </a:endParaRPr>
          </a:p>
          <a:p>
            <a:pPr marL="640080" indent="-170815">
              <a:lnSpc>
                <a:spcPct val="100000"/>
              </a:lnSpc>
              <a:spcBef>
                <a:spcPts val="695"/>
              </a:spcBef>
              <a:buClr>
                <a:srgbClr val="A6A6A6"/>
              </a:buClr>
              <a:buSzPct val="125000"/>
              <a:buFont typeface="Wingdings"/>
              <a:buChar char=""/>
              <a:tabLst>
                <a:tab pos="640715" algn="l"/>
              </a:tabLst>
            </a:pP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Correo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electrónico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corporativo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y</a:t>
            </a:r>
            <a:r>
              <a:rPr lang="en-GB" sz="1000" b="1" spc="7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contraseña</a:t>
            </a:r>
            <a:endParaRPr lang="en-GB" sz="1000" dirty="0">
              <a:latin typeface="Verdana"/>
              <a:cs typeface="Verdana"/>
            </a:endParaRPr>
          </a:p>
          <a:p>
            <a:pPr marL="640080" indent="-170815">
              <a:lnSpc>
                <a:spcPct val="100000"/>
              </a:lnSpc>
              <a:spcBef>
                <a:spcPts val="710"/>
              </a:spcBef>
              <a:buClr>
                <a:srgbClr val="A6A6A6"/>
              </a:buClr>
              <a:buSzPct val="125000"/>
              <a:buFont typeface="Wingdings"/>
              <a:buChar char=""/>
              <a:tabLst>
                <a:tab pos="640715" algn="l"/>
              </a:tabLst>
            </a:pP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Teléfono</a:t>
            </a:r>
            <a:r>
              <a:rPr lang="en-GB" sz="1000" b="1" spc="1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móvil</a:t>
            </a:r>
            <a:endParaRPr lang="en-GB" sz="1000" dirty="0">
              <a:latin typeface="Verdana"/>
              <a:cs typeface="Verdana"/>
            </a:endParaRPr>
          </a:p>
          <a:p>
            <a:pPr marL="12700" marR="635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NOTA: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Cualquier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actualización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de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correo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corporativo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o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teléfono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móvil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debe 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ser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comunicado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al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equipo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de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Habilitación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y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Acceso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(</a:t>
            </a:r>
            <a:r>
              <a:rPr lang="en-GB" sz="10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</a:rPr>
              <a:t>GTS.H</a:t>
            </a:r>
            <a:r>
              <a:rPr lang="en-GB" sz="10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ABILITACIONYACCESO</a:t>
            </a:r>
            <a:r>
              <a:rPr lang="en-GB" sz="10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@enagas.es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) 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para </a:t>
            </a:r>
            <a:r>
              <a:rPr lang="en-GB" sz="1000" b="1" spc="-5" dirty="0" err="1">
                <a:solidFill>
                  <a:srgbClr val="7E7E7E"/>
                </a:solidFill>
                <a:latin typeface="Verdana"/>
                <a:cs typeface="Verdana"/>
              </a:rPr>
              <a:t>proceder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 a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su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gestión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y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configuración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 para que </a:t>
            </a:r>
            <a:r>
              <a:rPr lang="en-GB" sz="1000" b="1" spc="-5" dirty="0">
                <a:solidFill>
                  <a:srgbClr val="7E7E7E"/>
                </a:solidFill>
                <a:latin typeface="Verdana"/>
                <a:cs typeface="Verdana"/>
              </a:rPr>
              <a:t>tome</a:t>
            </a:r>
            <a:r>
              <a:rPr lang="en-GB" sz="1000" b="1" spc="204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n-GB" sz="1000" b="1" spc="-10" dirty="0" err="1">
                <a:solidFill>
                  <a:srgbClr val="7E7E7E"/>
                </a:solidFill>
                <a:latin typeface="Verdana"/>
                <a:cs typeface="Verdana"/>
              </a:rPr>
              <a:t>efecto</a:t>
            </a:r>
            <a:r>
              <a:rPr lang="en-GB" sz="1000" b="1" spc="-10" dirty="0">
                <a:solidFill>
                  <a:srgbClr val="7E7E7E"/>
                </a:solidFill>
                <a:latin typeface="Verdana"/>
                <a:cs typeface="Verdana"/>
              </a:rPr>
              <a:t>.</a:t>
            </a:r>
            <a:endParaRPr lang="en-GB" sz="1750" dirty="0">
              <a:latin typeface="Verdana"/>
              <a:cs typeface="Verdana"/>
            </a:endParaRPr>
          </a:p>
          <a:p>
            <a:pPr marL="203200">
              <a:lnSpc>
                <a:spcPct val="100000"/>
              </a:lnSpc>
              <a:spcAft>
                <a:spcPts val="600"/>
              </a:spcAft>
            </a:pPr>
            <a:r>
              <a:rPr lang="en-GB" sz="1050" b="1" spc="5" dirty="0">
                <a:solidFill>
                  <a:srgbClr val="9CB700"/>
                </a:solidFill>
                <a:latin typeface="Verdana"/>
                <a:cs typeface="Verdana"/>
              </a:rPr>
              <a:t>Se </a:t>
            </a:r>
            <a:r>
              <a:rPr lang="en-GB" sz="1050" b="1" dirty="0" err="1">
                <a:solidFill>
                  <a:srgbClr val="9CB700"/>
                </a:solidFill>
                <a:latin typeface="Verdana"/>
                <a:cs typeface="Verdana"/>
              </a:rPr>
              <a:t>diferencian</a:t>
            </a:r>
            <a:r>
              <a:rPr lang="en-GB" sz="1050" b="1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lang="en-GB" sz="1050" b="1" dirty="0" err="1">
                <a:solidFill>
                  <a:srgbClr val="9CB700"/>
                </a:solidFill>
                <a:latin typeface="Verdana"/>
                <a:cs typeface="Verdana"/>
              </a:rPr>
              <a:t>tres</a:t>
            </a:r>
            <a:r>
              <a:rPr lang="en-GB" sz="1050" b="1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lang="en-GB" sz="1050" b="1" spc="-5" dirty="0" err="1">
                <a:solidFill>
                  <a:srgbClr val="9CB700"/>
                </a:solidFill>
                <a:latin typeface="Verdana"/>
                <a:cs typeface="Verdana"/>
              </a:rPr>
              <a:t>fases</a:t>
            </a:r>
            <a:r>
              <a:rPr lang="en-GB" sz="1050" b="1" spc="-5" dirty="0">
                <a:solidFill>
                  <a:srgbClr val="9CB700"/>
                </a:solidFill>
                <a:latin typeface="Verdana"/>
                <a:cs typeface="Verdana"/>
              </a:rPr>
              <a:t> en el </a:t>
            </a:r>
            <a:r>
              <a:rPr lang="en-GB" sz="1050" b="1" dirty="0" err="1">
                <a:solidFill>
                  <a:srgbClr val="9CB700"/>
                </a:solidFill>
                <a:latin typeface="Verdana"/>
                <a:cs typeface="Verdana"/>
              </a:rPr>
              <a:t>proceso</a:t>
            </a:r>
            <a:r>
              <a:rPr lang="en-GB" sz="1050" b="1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lang="en-GB" sz="1050" b="1" spc="5" dirty="0">
                <a:solidFill>
                  <a:srgbClr val="9CB700"/>
                </a:solidFill>
                <a:latin typeface="Verdana"/>
                <a:cs typeface="Verdana"/>
              </a:rPr>
              <a:t>de </a:t>
            </a:r>
            <a:r>
              <a:rPr lang="en-GB" sz="1050" b="1" dirty="0" err="1">
                <a:solidFill>
                  <a:srgbClr val="9CB700"/>
                </a:solidFill>
                <a:latin typeface="Verdana"/>
                <a:cs typeface="Verdana"/>
              </a:rPr>
              <a:t>autenticación</a:t>
            </a:r>
            <a:r>
              <a:rPr lang="en-GB" sz="1050" b="1" spc="-8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lang="en-GB" sz="1050" b="1" dirty="0">
                <a:solidFill>
                  <a:srgbClr val="9CB700"/>
                </a:solidFill>
                <a:latin typeface="Verdana"/>
                <a:cs typeface="Verdana"/>
              </a:rPr>
              <a:t>2FA:</a:t>
            </a:r>
            <a:endParaRPr lang="en-GB" sz="1150" dirty="0">
              <a:latin typeface="Verdana"/>
              <a:cs typeface="Verdana"/>
            </a:endParaRPr>
          </a:p>
          <a:p>
            <a:pPr marL="431800" indent="-229235">
              <a:lnSpc>
                <a:spcPct val="100000"/>
              </a:lnSpc>
              <a:spcAft>
                <a:spcPts val="600"/>
              </a:spcAft>
              <a:buClr>
                <a:srgbClr val="A6A6A6"/>
              </a:buClr>
              <a:buSzPct val="125000"/>
              <a:buFont typeface="Arial"/>
              <a:buChar char="•"/>
              <a:tabLst>
                <a:tab pos="431800" algn="l"/>
                <a:tab pos="432434" algn="l"/>
              </a:tabLst>
            </a:pPr>
            <a:r>
              <a:rPr lang="en-GB" sz="1000" b="1" u="heavy" spc="-5" dirty="0" err="1">
                <a:solidFill>
                  <a:srgbClr val="9CB700"/>
                </a:solidFill>
                <a:uFill>
                  <a:solidFill>
                    <a:srgbClr val="9CB700"/>
                  </a:solidFill>
                </a:uFill>
                <a:latin typeface="Verdana"/>
                <a:cs typeface="Verdana"/>
              </a:rPr>
              <a:t>Provisión</a:t>
            </a:r>
            <a:endParaRPr lang="en-GB" sz="10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5385" y="2674601"/>
            <a:ext cx="4652811" cy="997068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82880" indent="-170815">
              <a:lnSpc>
                <a:spcPts val="1000"/>
              </a:lnSpc>
              <a:spcBef>
                <a:spcPts val="375"/>
              </a:spcBef>
              <a:buClr>
                <a:srgbClr val="A6A6A6"/>
              </a:buClr>
              <a:buSzPct val="125000"/>
              <a:buFont typeface="Arial"/>
              <a:buChar char="•"/>
              <a:tabLst>
                <a:tab pos="183515" algn="l"/>
              </a:tabLst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Formalización de los nuevos contratos de</a:t>
            </a:r>
            <a:r>
              <a:rPr sz="1000" spc="13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acceso</a:t>
            </a:r>
            <a:endParaRPr sz="1000" dirty="0">
              <a:latin typeface="Verdana"/>
              <a:cs typeface="Verdana"/>
            </a:endParaRPr>
          </a:p>
          <a:p>
            <a:pPr marL="182880" indent="-170815">
              <a:lnSpc>
                <a:spcPts val="1000"/>
              </a:lnSpc>
              <a:spcBef>
                <a:spcPts val="600"/>
              </a:spcBef>
              <a:buClr>
                <a:srgbClr val="A6A6A6"/>
              </a:buClr>
              <a:buSzPct val="125000"/>
              <a:buFont typeface="Arial"/>
              <a:buChar char="•"/>
              <a:tabLst>
                <a:tab pos="183515" algn="l"/>
              </a:tabLst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Anexo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con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lista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 usuarios activos por</a:t>
            </a:r>
            <a:r>
              <a:rPr sz="1000" spc="13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empresa</a:t>
            </a:r>
            <a:endParaRPr sz="1000" dirty="0">
              <a:latin typeface="Verdana"/>
              <a:cs typeface="Verdana"/>
            </a:endParaRPr>
          </a:p>
          <a:p>
            <a:pPr marL="182880" indent="-170815">
              <a:lnSpc>
                <a:spcPts val="1000"/>
              </a:lnSpc>
              <a:spcBef>
                <a:spcPts val="600"/>
              </a:spcBef>
              <a:buClr>
                <a:srgbClr val="A6A6A6"/>
              </a:buClr>
              <a:buSzPct val="125000"/>
              <a:buFont typeface="Arial"/>
              <a:buChar char="•"/>
              <a:tabLst>
                <a:tab pos="183515" algn="l"/>
              </a:tabLst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Envío de </a:t>
            </a:r>
            <a:r>
              <a:rPr lang="es-ES_tradnl" sz="1000" spc="-5" dirty="0">
                <a:solidFill>
                  <a:srgbClr val="7E7E7E"/>
                </a:solidFill>
                <a:latin typeface="Verdana"/>
                <a:cs typeface="Verdana"/>
              </a:rPr>
              <a:t>dos </a:t>
            </a:r>
            <a:r>
              <a:rPr sz="1000" spc="-10" dirty="0" err="1">
                <a:solidFill>
                  <a:srgbClr val="7E7E7E"/>
                </a:solidFill>
                <a:latin typeface="Verdana"/>
                <a:cs typeface="Verdana"/>
              </a:rPr>
              <a:t>correo</a:t>
            </a:r>
            <a:r>
              <a:rPr lang="es-ES_tradnl" sz="1000" spc="-10" dirty="0">
                <a:solidFill>
                  <a:srgbClr val="7E7E7E"/>
                </a:solidFill>
                <a:latin typeface="Verdana"/>
                <a:cs typeface="Verdana"/>
              </a:rPr>
              <a:t>s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 err="1">
                <a:solidFill>
                  <a:srgbClr val="7E7E7E"/>
                </a:solidFill>
                <a:latin typeface="Verdana"/>
                <a:cs typeface="Verdana"/>
              </a:rPr>
              <a:t>electrónico</a:t>
            </a:r>
            <a:r>
              <a:rPr lang="es-ES_tradnl" sz="1000" spc="-5" dirty="0">
                <a:solidFill>
                  <a:srgbClr val="7E7E7E"/>
                </a:solidFill>
                <a:latin typeface="Verdana"/>
                <a:cs typeface="Verdana"/>
              </a:rPr>
              <a:t>s:</a:t>
            </a:r>
          </a:p>
          <a:p>
            <a:pPr marL="697865" lvl="1" indent="-228600">
              <a:lnSpc>
                <a:spcPts val="1000"/>
              </a:lnSpc>
              <a:spcBef>
                <a:spcPts val="600"/>
              </a:spcBef>
              <a:buClr>
                <a:srgbClr val="A6A6A6"/>
              </a:buClr>
              <a:buSzPct val="125000"/>
              <a:buFont typeface="+mj-lt"/>
              <a:buAutoNum type="arabicPeriod"/>
              <a:tabLst>
                <a:tab pos="183515" algn="l"/>
              </a:tabLst>
            </a:pPr>
            <a:r>
              <a:rPr lang="es-ES_tradnl" sz="1000" spc="-5" dirty="0">
                <a:solidFill>
                  <a:srgbClr val="7E7E7E"/>
                </a:solidFill>
                <a:latin typeface="Verdana"/>
                <a:cs typeface="Verdana"/>
              </a:rPr>
              <a:t>Bienvenida 2FA con instrucciones</a:t>
            </a:r>
          </a:p>
          <a:p>
            <a:pPr marL="697865" lvl="1" indent="-228600">
              <a:lnSpc>
                <a:spcPts val="1000"/>
              </a:lnSpc>
              <a:spcBef>
                <a:spcPts val="600"/>
              </a:spcBef>
              <a:buClr>
                <a:srgbClr val="A6A6A6"/>
              </a:buClr>
              <a:buSzPct val="125000"/>
              <a:buFont typeface="+mj-lt"/>
              <a:buAutoNum type="arabicPeriod"/>
              <a:tabLst>
                <a:tab pos="183515" algn="l"/>
              </a:tabLst>
            </a:pP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Con la contraseña de acceso</a:t>
            </a:r>
            <a:endParaRPr sz="1000" spc="-5" dirty="0">
              <a:solidFill>
                <a:srgbClr val="7E7E7E"/>
              </a:solidFill>
              <a:latin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1903" y="3790255"/>
            <a:ext cx="4641850" cy="1240724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5"/>
              </a:spcBef>
              <a:buClr>
                <a:srgbClr val="A6A6A6"/>
              </a:buClr>
              <a:buSzPct val="12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000" b="1" u="heavy" spc="-10" dirty="0">
                <a:solidFill>
                  <a:srgbClr val="9CB700"/>
                </a:solidFill>
                <a:uFill>
                  <a:solidFill>
                    <a:srgbClr val="9CB700"/>
                  </a:solidFill>
                </a:uFill>
                <a:latin typeface="Verdana"/>
                <a:cs typeface="Verdana"/>
              </a:rPr>
              <a:t>Registro</a:t>
            </a:r>
            <a:endParaRPr sz="1000" dirty="0">
              <a:latin typeface="Verdana"/>
              <a:cs typeface="Verdana"/>
            </a:endParaRPr>
          </a:p>
          <a:p>
            <a:pPr marL="640080" lvl="1" indent="-171450">
              <a:lnSpc>
                <a:spcPts val="900"/>
              </a:lnSpc>
              <a:spcBef>
                <a:spcPts val="600"/>
              </a:spcBef>
              <a:buClr>
                <a:srgbClr val="A6A6A6"/>
              </a:buClr>
              <a:buSzPct val="125000"/>
              <a:buFont typeface="Arial"/>
              <a:buChar char="•"/>
              <a:tabLst>
                <a:tab pos="640715" algn="l"/>
              </a:tabLst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Asociación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del correo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electrónico corporativo al terminal</a:t>
            </a:r>
            <a:r>
              <a:rPr sz="1000" spc="30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móvil</a:t>
            </a:r>
            <a:endParaRPr sz="1000" dirty="0">
              <a:latin typeface="Verdana"/>
              <a:cs typeface="Verdana"/>
            </a:endParaRPr>
          </a:p>
          <a:p>
            <a:pPr marL="640080" lvl="1" indent="-171450">
              <a:lnSpc>
                <a:spcPts val="900"/>
              </a:lnSpc>
              <a:spcBef>
                <a:spcPts val="600"/>
              </a:spcBef>
              <a:buClr>
                <a:srgbClr val="A6A6A6"/>
              </a:buClr>
              <a:buSzPct val="125000"/>
              <a:buFont typeface="Arial"/>
              <a:buChar char="•"/>
              <a:tabLst>
                <a:tab pos="640715" algn="l"/>
              </a:tabLst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Si cambia de terminal,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deberá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realizar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un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nuevo</a:t>
            </a:r>
            <a:r>
              <a:rPr sz="1000" spc="10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registro.</a:t>
            </a:r>
            <a:endParaRPr sz="1000" dirty="0">
              <a:latin typeface="Verdana"/>
              <a:cs typeface="Verdana"/>
            </a:endParaRPr>
          </a:p>
          <a:p>
            <a:pPr marL="241300" indent="-228600">
              <a:lnSpc>
                <a:spcPts val="900"/>
              </a:lnSpc>
              <a:spcBef>
                <a:spcPts val="600"/>
              </a:spcBef>
              <a:buClr>
                <a:srgbClr val="A6A6A6"/>
              </a:buClr>
              <a:buSzPct val="12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000" b="1" u="heavy" spc="-10" dirty="0">
                <a:solidFill>
                  <a:srgbClr val="9CB700"/>
                </a:solidFill>
                <a:uFill>
                  <a:solidFill>
                    <a:srgbClr val="9CB700"/>
                  </a:solidFill>
                </a:uFill>
                <a:latin typeface="Verdana"/>
                <a:cs typeface="Verdana"/>
              </a:rPr>
              <a:t>Acceso</a:t>
            </a:r>
            <a:r>
              <a:rPr sz="1000" b="1" u="heavy" dirty="0">
                <a:solidFill>
                  <a:srgbClr val="9CB700"/>
                </a:solidFill>
                <a:uFill>
                  <a:solidFill>
                    <a:srgbClr val="9CB700"/>
                  </a:solidFill>
                </a:uFill>
                <a:latin typeface="Verdana"/>
                <a:cs typeface="Verdana"/>
              </a:rPr>
              <a:t> </a:t>
            </a:r>
            <a:r>
              <a:rPr sz="1000" b="1" u="heavy" spc="-5" dirty="0">
                <a:solidFill>
                  <a:srgbClr val="9CB700"/>
                </a:solidFill>
                <a:uFill>
                  <a:solidFill>
                    <a:srgbClr val="9CB700"/>
                  </a:solidFill>
                </a:uFill>
                <a:latin typeface="Verdana"/>
                <a:cs typeface="Verdana"/>
              </a:rPr>
              <a:t>SL-ATR</a:t>
            </a:r>
            <a:endParaRPr sz="1000" dirty="0">
              <a:latin typeface="Verdana"/>
              <a:cs typeface="Verdana"/>
            </a:endParaRPr>
          </a:p>
          <a:p>
            <a:pPr marL="698500" lvl="1" indent="-229235">
              <a:lnSpc>
                <a:spcPct val="100000"/>
              </a:lnSpc>
              <a:spcBef>
                <a:spcPts val="600"/>
              </a:spcBef>
              <a:buClr>
                <a:srgbClr val="A6A6A6"/>
              </a:buClr>
              <a:buSzPct val="125000"/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Correo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electrónico corporativo y</a:t>
            </a:r>
            <a:r>
              <a:rPr sz="1000" spc="14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contraseña</a:t>
            </a:r>
            <a:endParaRPr sz="1000" dirty="0">
              <a:latin typeface="Verdana"/>
              <a:cs typeface="Verdana"/>
            </a:endParaRPr>
          </a:p>
          <a:p>
            <a:pPr marL="698500" lvl="1" indent="-229235">
              <a:lnSpc>
                <a:spcPct val="100000"/>
              </a:lnSpc>
              <a:spcBef>
                <a:spcPts val="600"/>
              </a:spcBef>
              <a:buClr>
                <a:srgbClr val="A6A6A6"/>
              </a:buClr>
              <a:buSzPct val="125000"/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Confirmación de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solicitud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enviada al teléfono</a:t>
            </a:r>
            <a:r>
              <a:rPr sz="1000" spc="9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móvil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92988" y="112521"/>
            <a:ext cx="25298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/>
              <a:t>Proceso de</a:t>
            </a:r>
            <a:r>
              <a:rPr sz="1400" spc="-95" dirty="0"/>
              <a:t> </a:t>
            </a:r>
            <a:r>
              <a:rPr sz="1400" spc="-5" dirty="0"/>
              <a:t>autenticación</a:t>
            </a:r>
            <a:endParaRPr sz="1400"/>
          </a:p>
        </p:txBody>
      </p:sp>
      <p:grpSp>
        <p:nvGrpSpPr>
          <p:cNvPr id="6" name="object 6"/>
          <p:cNvGrpSpPr/>
          <p:nvPr/>
        </p:nvGrpSpPr>
        <p:grpSpPr>
          <a:xfrm>
            <a:off x="5813996" y="2276792"/>
            <a:ext cx="884555" cy="1069975"/>
            <a:chOff x="5813996" y="2276792"/>
            <a:chExt cx="884555" cy="1069975"/>
          </a:xfrm>
        </p:grpSpPr>
        <p:sp>
          <p:nvSpPr>
            <p:cNvPr id="7" name="object 7"/>
            <p:cNvSpPr/>
            <p:nvPr/>
          </p:nvSpPr>
          <p:spPr>
            <a:xfrm>
              <a:off x="5827014" y="2289809"/>
              <a:ext cx="858519" cy="1043940"/>
            </a:xfrm>
            <a:custGeom>
              <a:avLst/>
              <a:gdLst/>
              <a:ahLst/>
              <a:cxnLst/>
              <a:rect l="l" t="t" r="r" b="b"/>
              <a:pathLst>
                <a:path w="858520" h="1043939">
                  <a:moveTo>
                    <a:pt x="772160" y="0"/>
                  </a:moveTo>
                  <a:lnTo>
                    <a:pt x="85851" y="0"/>
                  </a:lnTo>
                  <a:lnTo>
                    <a:pt x="52399" y="6752"/>
                  </a:lnTo>
                  <a:lnTo>
                    <a:pt x="25114" y="25161"/>
                  </a:lnTo>
                  <a:lnTo>
                    <a:pt x="6734" y="52452"/>
                  </a:lnTo>
                  <a:lnTo>
                    <a:pt x="0" y="85851"/>
                  </a:lnTo>
                  <a:lnTo>
                    <a:pt x="0" y="958088"/>
                  </a:lnTo>
                  <a:lnTo>
                    <a:pt x="6734" y="991487"/>
                  </a:lnTo>
                  <a:lnTo>
                    <a:pt x="25114" y="1018778"/>
                  </a:lnTo>
                  <a:lnTo>
                    <a:pt x="52399" y="1037187"/>
                  </a:lnTo>
                  <a:lnTo>
                    <a:pt x="85851" y="1043939"/>
                  </a:lnTo>
                  <a:lnTo>
                    <a:pt x="772160" y="1043939"/>
                  </a:lnTo>
                  <a:lnTo>
                    <a:pt x="805612" y="1037187"/>
                  </a:lnTo>
                  <a:lnTo>
                    <a:pt x="832897" y="1018778"/>
                  </a:lnTo>
                  <a:lnTo>
                    <a:pt x="851277" y="991487"/>
                  </a:lnTo>
                  <a:lnTo>
                    <a:pt x="858012" y="958088"/>
                  </a:lnTo>
                  <a:lnTo>
                    <a:pt x="858012" y="85851"/>
                  </a:lnTo>
                  <a:lnTo>
                    <a:pt x="851277" y="52452"/>
                  </a:lnTo>
                  <a:lnTo>
                    <a:pt x="832897" y="25161"/>
                  </a:lnTo>
                  <a:lnTo>
                    <a:pt x="805612" y="6752"/>
                  </a:lnTo>
                  <a:lnTo>
                    <a:pt x="77216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827014" y="2289809"/>
              <a:ext cx="858519" cy="1043940"/>
            </a:xfrm>
            <a:custGeom>
              <a:avLst/>
              <a:gdLst/>
              <a:ahLst/>
              <a:cxnLst/>
              <a:rect l="l" t="t" r="r" b="b"/>
              <a:pathLst>
                <a:path w="858520" h="1043939">
                  <a:moveTo>
                    <a:pt x="0" y="85851"/>
                  </a:moveTo>
                  <a:lnTo>
                    <a:pt x="6734" y="52452"/>
                  </a:lnTo>
                  <a:lnTo>
                    <a:pt x="25114" y="25161"/>
                  </a:lnTo>
                  <a:lnTo>
                    <a:pt x="52399" y="6752"/>
                  </a:lnTo>
                  <a:lnTo>
                    <a:pt x="85851" y="0"/>
                  </a:lnTo>
                  <a:lnTo>
                    <a:pt x="772160" y="0"/>
                  </a:lnTo>
                  <a:lnTo>
                    <a:pt x="805612" y="6752"/>
                  </a:lnTo>
                  <a:lnTo>
                    <a:pt x="832897" y="25161"/>
                  </a:lnTo>
                  <a:lnTo>
                    <a:pt x="851277" y="52452"/>
                  </a:lnTo>
                  <a:lnTo>
                    <a:pt x="858012" y="85851"/>
                  </a:lnTo>
                  <a:lnTo>
                    <a:pt x="858012" y="958088"/>
                  </a:lnTo>
                  <a:lnTo>
                    <a:pt x="851277" y="991487"/>
                  </a:lnTo>
                  <a:lnTo>
                    <a:pt x="832897" y="1018778"/>
                  </a:lnTo>
                  <a:lnTo>
                    <a:pt x="805612" y="1037187"/>
                  </a:lnTo>
                  <a:lnTo>
                    <a:pt x="772160" y="1043939"/>
                  </a:lnTo>
                  <a:lnTo>
                    <a:pt x="85851" y="1043939"/>
                  </a:lnTo>
                  <a:lnTo>
                    <a:pt x="52399" y="1037187"/>
                  </a:lnTo>
                  <a:lnTo>
                    <a:pt x="25114" y="1018778"/>
                  </a:lnTo>
                  <a:lnTo>
                    <a:pt x="6734" y="991487"/>
                  </a:lnTo>
                  <a:lnTo>
                    <a:pt x="0" y="958088"/>
                  </a:lnTo>
                  <a:lnTo>
                    <a:pt x="0" y="85851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948934" y="2801239"/>
            <a:ext cx="61468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arlito"/>
                <a:cs typeface="Carlito"/>
              </a:rPr>
              <a:t>Provisión</a:t>
            </a:r>
            <a:endParaRPr sz="1000" dirty="0">
              <a:latin typeface="Carlito"/>
              <a:cs typeface="Carlito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068504" y="2276792"/>
            <a:ext cx="1515110" cy="1069975"/>
            <a:chOff x="6068504" y="2276792"/>
            <a:chExt cx="1515110" cy="1069975"/>
          </a:xfrm>
        </p:grpSpPr>
        <p:sp>
          <p:nvSpPr>
            <p:cNvPr id="11" name="object 11"/>
            <p:cNvSpPr/>
            <p:nvPr/>
          </p:nvSpPr>
          <p:spPr>
            <a:xfrm>
              <a:off x="6081521" y="2352293"/>
              <a:ext cx="348995" cy="347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081521" y="2352293"/>
              <a:ext cx="349250" cy="347980"/>
            </a:xfrm>
            <a:custGeom>
              <a:avLst/>
              <a:gdLst/>
              <a:ahLst/>
              <a:cxnLst/>
              <a:rect l="l" t="t" r="r" b="b"/>
              <a:pathLst>
                <a:path w="349250" h="347980">
                  <a:moveTo>
                    <a:pt x="0" y="173736"/>
                  </a:moveTo>
                  <a:lnTo>
                    <a:pt x="6231" y="127529"/>
                  </a:lnTo>
                  <a:lnTo>
                    <a:pt x="23819" y="86021"/>
                  </a:lnTo>
                  <a:lnTo>
                    <a:pt x="51101" y="50863"/>
                  </a:lnTo>
                  <a:lnTo>
                    <a:pt x="86416" y="23706"/>
                  </a:lnTo>
                  <a:lnTo>
                    <a:pt x="128102" y="6201"/>
                  </a:lnTo>
                  <a:lnTo>
                    <a:pt x="174498" y="0"/>
                  </a:lnTo>
                  <a:lnTo>
                    <a:pt x="220893" y="6201"/>
                  </a:lnTo>
                  <a:lnTo>
                    <a:pt x="262579" y="23706"/>
                  </a:lnTo>
                  <a:lnTo>
                    <a:pt x="297894" y="50863"/>
                  </a:lnTo>
                  <a:lnTo>
                    <a:pt x="325176" y="86021"/>
                  </a:lnTo>
                  <a:lnTo>
                    <a:pt x="342764" y="127529"/>
                  </a:lnTo>
                  <a:lnTo>
                    <a:pt x="348995" y="173736"/>
                  </a:lnTo>
                  <a:lnTo>
                    <a:pt x="342764" y="219942"/>
                  </a:lnTo>
                  <a:lnTo>
                    <a:pt x="325176" y="261450"/>
                  </a:lnTo>
                  <a:lnTo>
                    <a:pt x="297894" y="296608"/>
                  </a:lnTo>
                  <a:lnTo>
                    <a:pt x="262579" y="323765"/>
                  </a:lnTo>
                  <a:lnTo>
                    <a:pt x="220893" y="341270"/>
                  </a:lnTo>
                  <a:lnTo>
                    <a:pt x="174498" y="347472"/>
                  </a:lnTo>
                  <a:lnTo>
                    <a:pt x="128102" y="341270"/>
                  </a:lnTo>
                  <a:lnTo>
                    <a:pt x="86416" y="323765"/>
                  </a:lnTo>
                  <a:lnTo>
                    <a:pt x="51101" y="296608"/>
                  </a:lnTo>
                  <a:lnTo>
                    <a:pt x="23819" y="261450"/>
                  </a:lnTo>
                  <a:lnTo>
                    <a:pt x="6231" y="219942"/>
                  </a:lnTo>
                  <a:lnTo>
                    <a:pt x="0" y="173736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710933" y="2289809"/>
              <a:ext cx="859790" cy="1043940"/>
            </a:xfrm>
            <a:custGeom>
              <a:avLst/>
              <a:gdLst/>
              <a:ahLst/>
              <a:cxnLst/>
              <a:rect l="l" t="t" r="r" b="b"/>
              <a:pathLst>
                <a:path w="859790" h="1043939">
                  <a:moveTo>
                    <a:pt x="773557" y="0"/>
                  </a:moveTo>
                  <a:lnTo>
                    <a:pt x="85979" y="0"/>
                  </a:lnTo>
                  <a:lnTo>
                    <a:pt x="52506" y="6752"/>
                  </a:lnTo>
                  <a:lnTo>
                    <a:pt x="25177" y="25161"/>
                  </a:lnTo>
                  <a:lnTo>
                    <a:pt x="6754" y="52452"/>
                  </a:lnTo>
                  <a:lnTo>
                    <a:pt x="0" y="85851"/>
                  </a:lnTo>
                  <a:lnTo>
                    <a:pt x="0" y="958088"/>
                  </a:lnTo>
                  <a:lnTo>
                    <a:pt x="6754" y="991487"/>
                  </a:lnTo>
                  <a:lnTo>
                    <a:pt x="25177" y="1018778"/>
                  </a:lnTo>
                  <a:lnTo>
                    <a:pt x="52506" y="1037187"/>
                  </a:lnTo>
                  <a:lnTo>
                    <a:pt x="85979" y="1043939"/>
                  </a:lnTo>
                  <a:lnTo>
                    <a:pt x="773557" y="1043939"/>
                  </a:lnTo>
                  <a:lnTo>
                    <a:pt x="807029" y="1037187"/>
                  </a:lnTo>
                  <a:lnTo>
                    <a:pt x="834358" y="1018778"/>
                  </a:lnTo>
                  <a:lnTo>
                    <a:pt x="852781" y="991487"/>
                  </a:lnTo>
                  <a:lnTo>
                    <a:pt x="859536" y="958088"/>
                  </a:lnTo>
                  <a:lnTo>
                    <a:pt x="859536" y="85851"/>
                  </a:lnTo>
                  <a:lnTo>
                    <a:pt x="852781" y="52452"/>
                  </a:lnTo>
                  <a:lnTo>
                    <a:pt x="834358" y="25161"/>
                  </a:lnTo>
                  <a:lnTo>
                    <a:pt x="807029" y="6752"/>
                  </a:lnTo>
                  <a:lnTo>
                    <a:pt x="77355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710933" y="2289809"/>
              <a:ext cx="859790" cy="1043940"/>
            </a:xfrm>
            <a:custGeom>
              <a:avLst/>
              <a:gdLst/>
              <a:ahLst/>
              <a:cxnLst/>
              <a:rect l="l" t="t" r="r" b="b"/>
              <a:pathLst>
                <a:path w="859790" h="1043939">
                  <a:moveTo>
                    <a:pt x="0" y="85851"/>
                  </a:moveTo>
                  <a:lnTo>
                    <a:pt x="6754" y="52452"/>
                  </a:lnTo>
                  <a:lnTo>
                    <a:pt x="25177" y="25161"/>
                  </a:lnTo>
                  <a:lnTo>
                    <a:pt x="52506" y="6752"/>
                  </a:lnTo>
                  <a:lnTo>
                    <a:pt x="85979" y="0"/>
                  </a:lnTo>
                  <a:lnTo>
                    <a:pt x="773557" y="0"/>
                  </a:lnTo>
                  <a:lnTo>
                    <a:pt x="807029" y="6752"/>
                  </a:lnTo>
                  <a:lnTo>
                    <a:pt x="834358" y="25161"/>
                  </a:lnTo>
                  <a:lnTo>
                    <a:pt x="852781" y="52452"/>
                  </a:lnTo>
                  <a:lnTo>
                    <a:pt x="859536" y="85851"/>
                  </a:lnTo>
                  <a:lnTo>
                    <a:pt x="859536" y="958088"/>
                  </a:lnTo>
                  <a:lnTo>
                    <a:pt x="852781" y="991487"/>
                  </a:lnTo>
                  <a:lnTo>
                    <a:pt x="834358" y="1018778"/>
                  </a:lnTo>
                  <a:lnTo>
                    <a:pt x="807029" y="1037187"/>
                  </a:lnTo>
                  <a:lnTo>
                    <a:pt x="773557" y="1043939"/>
                  </a:lnTo>
                  <a:lnTo>
                    <a:pt x="85979" y="1043939"/>
                  </a:lnTo>
                  <a:lnTo>
                    <a:pt x="52506" y="1037187"/>
                  </a:lnTo>
                  <a:lnTo>
                    <a:pt x="25177" y="1018778"/>
                  </a:lnTo>
                  <a:lnTo>
                    <a:pt x="6754" y="991487"/>
                  </a:lnTo>
                  <a:lnTo>
                    <a:pt x="0" y="958088"/>
                  </a:lnTo>
                  <a:lnTo>
                    <a:pt x="0" y="85851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868414" y="2814954"/>
            <a:ext cx="54356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FFFFFF"/>
                </a:solidFill>
                <a:latin typeface="Carlito"/>
                <a:cs typeface="Carlito"/>
              </a:rPr>
              <a:t>Registro</a:t>
            </a:r>
            <a:endParaRPr sz="1000" dirty="0">
              <a:latin typeface="Carlito"/>
              <a:cs typeface="Carlito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953948" y="2276792"/>
            <a:ext cx="1513840" cy="1069975"/>
            <a:chOff x="6953948" y="2276792"/>
            <a:chExt cx="1513840" cy="1069975"/>
          </a:xfrm>
        </p:grpSpPr>
        <p:sp>
          <p:nvSpPr>
            <p:cNvPr id="17" name="object 17"/>
            <p:cNvSpPr/>
            <p:nvPr/>
          </p:nvSpPr>
          <p:spPr>
            <a:xfrm>
              <a:off x="6966965" y="2352293"/>
              <a:ext cx="347472" cy="347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966965" y="2352293"/>
              <a:ext cx="347980" cy="347980"/>
            </a:xfrm>
            <a:custGeom>
              <a:avLst/>
              <a:gdLst/>
              <a:ahLst/>
              <a:cxnLst/>
              <a:rect l="l" t="t" r="r" b="b"/>
              <a:pathLst>
                <a:path w="347979" h="347980">
                  <a:moveTo>
                    <a:pt x="0" y="173736"/>
                  </a:moveTo>
                  <a:lnTo>
                    <a:pt x="6201" y="127529"/>
                  </a:lnTo>
                  <a:lnTo>
                    <a:pt x="23706" y="86021"/>
                  </a:lnTo>
                  <a:lnTo>
                    <a:pt x="50863" y="50863"/>
                  </a:lnTo>
                  <a:lnTo>
                    <a:pt x="86021" y="23706"/>
                  </a:lnTo>
                  <a:lnTo>
                    <a:pt x="127529" y="6201"/>
                  </a:lnTo>
                  <a:lnTo>
                    <a:pt x="173735" y="0"/>
                  </a:lnTo>
                  <a:lnTo>
                    <a:pt x="219942" y="6201"/>
                  </a:lnTo>
                  <a:lnTo>
                    <a:pt x="261450" y="23706"/>
                  </a:lnTo>
                  <a:lnTo>
                    <a:pt x="296608" y="50863"/>
                  </a:lnTo>
                  <a:lnTo>
                    <a:pt x="323765" y="86021"/>
                  </a:lnTo>
                  <a:lnTo>
                    <a:pt x="341270" y="127529"/>
                  </a:lnTo>
                  <a:lnTo>
                    <a:pt x="347472" y="173736"/>
                  </a:lnTo>
                  <a:lnTo>
                    <a:pt x="341270" y="219942"/>
                  </a:lnTo>
                  <a:lnTo>
                    <a:pt x="323765" y="261450"/>
                  </a:lnTo>
                  <a:lnTo>
                    <a:pt x="296608" y="296608"/>
                  </a:lnTo>
                  <a:lnTo>
                    <a:pt x="261450" y="323765"/>
                  </a:lnTo>
                  <a:lnTo>
                    <a:pt x="219942" y="341270"/>
                  </a:lnTo>
                  <a:lnTo>
                    <a:pt x="173735" y="347472"/>
                  </a:lnTo>
                  <a:lnTo>
                    <a:pt x="127529" y="341270"/>
                  </a:lnTo>
                  <a:lnTo>
                    <a:pt x="86021" y="323765"/>
                  </a:lnTo>
                  <a:lnTo>
                    <a:pt x="50863" y="296608"/>
                  </a:lnTo>
                  <a:lnTo>
                    <a:pt x="23706" y="261450"/>
                  </a:lnTo>
                  <a:lnTo>
                    <a:pt x="6201" y="219942"/>
                  </a:lnTo>
                  <a:lnTo>
                    <a:pt x="0" y="173736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596377" y="2289809"/>
              <a:ext cx="858519" cy="1043940"/>
            </a:xfrm>
            <a:custGeom>
              <a:avLst/>
              <a:gdLst/>
              <a:ahLst/>
              <a:cxnLst/>
              <a:rect l="l" t="t" r="r" b="b"/>
              <a:pathLst>
                <a:path w="858520" h="1043939">
                  <a:moveTo>
                    <a:pt x="772160" y="0"/>
                  </a:moveTo>
                  <a:lnTo>
                    <a:pt x="85851" y="0"/>
                  </a:lnTo>
                  <a:lnTo>
                    <a:pt x="52399" y="6752"/>
                  </a:lnTo>
                  <a:lnTo>
                    <a:pt x="25114" y="25161"/>
                  </a:lnTo>
                  <a:lnTo>
                    <a:pt x="6734" y="52452"/>
                  </a:lnTo>
                  <a:lnTo>
                    <a:pt x="0" y="85851"/>
                  </a:lnTo>
                  <a:lnTo>
                    <a:pt x="0" y="958088"/>
                  </a:lnTo>
                  <a:lnTo>
                    <a:pt x="6734" y="991487"/>
                  </a:lnTo>
                  <a:lnTo>
                    <a:pt x="25114" y="1018778"/>
                  </a:lnTo>
                  <a:lnTo>
                    <a:pt x="52399" y="1037187"/>
                  </a:lnTo>
                  <a:lnTo>
                    <a:pt x="85851" y="1043939"/>
                  </a:lnTo>
                  <a:lnTo>
                    <a:pt x="772160" y="1043939"/>
                  </a:lnTo>
                  <a:lnTo>
                    <a:pt x="805612" y="1037187"/>
                  </a:lnTo>
                  <a:lnTo>
                    <a:pt x="832897" y="1018778"/>
                  </a:lnTo>
                  <a:lnTo>
                    <a:pt x="851277" y="991487"/>
                  </a:lnTo>
                  <a:lnTo>
                    <a:pt x="858012" y="958088"/>
                  </a:lnTo>
                  <a:lnTo>
                    <a:pt x="858012" y="85851"/>
                  </a:lnTo>
                  <a:lnTo>
                    <a:pt x="851277" y="52452"/>
                  </a:lnTo>
                  <a:lnTo>
                    <a:pt x="832897" y="25161"/>
                  </a:lnTo>
                  <a:lnTo>
                    <a:pt x="805612" y="6752"/>
                  </a:lnTo>
                  <a:lnTo>
                    <a:pt x="77216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596377" y="2289809"/>
              <a:ext cx="858519" cy="1043940"/>
            </a:xfrm>
            <a:custGeom>
              <a:avLst/>
              <a:gdLst/>
              <a:ahLst/>
              <a:cxnLst/>
              <a:rect l="l" t="t" r="r" b="b"/>
              <a:pathLst>
                <a:path w="858520" h="1043939">
                  <a:moveTo>
                    <a:pt x="0" y="85851"/>
                  </a:moveTo>
                  <a:lnTo>
                    <a:pt x="6734" y="52452"/>
                  </a:lnTo>
                  <a:lnTo>
                    <a:pt x="25114" y="25161"/>
                  </a:lnTo>
                  <a:lnTo>
                    <a:pt x="52399" y="6752"/>
                  </a:lnTo>
                  <a:lnTo>
                    <a:pt x="85851" y="0"/>
                  </a:lnTo>
                  <a:lnTo>
                    <a:pt x="772160" y="0"/>
                  </a:lnTo>
                  <a:lnTo>
                    <a:pt x="805612" y="6752"/>
                  </a:lnTo>
                  <a:lnTo>
                    <a:pt x="832897" y="25161"/>
                  </a:lnTo>
                  <a:lnTo>
                    <a:pt x="851277" y="52452"/>
                  </a:lnTo>
                  <a:lnTo>
                    <a:pt x="858012" y="85851"/>
                  </a:lnTo>
                  <a:lnTo>
                    <a:pt x="858012" y="958088"/>
                  </a:lnTo>
                  <a:lnTo>
                    <a:pt x="851277" y="991487"/>
                  </a:lnTo>
                  <a:lnTo>
                    <a:pt x="832897" y="1018778"/>
                  </a:lnTo>
                  <a:lnTo>
                    <a:pt x="805612" y="1037187"/>
                  </a:lnTo>
                  <a:lnTo>
                    <a:pt x="772160" y="1043939"/>
                  </a:lnTo>
                  <a:lnTo>
                    <a:pt x="85851" y="1043939"/>
                  </a:lnTo>
                  <a:lnTo>
                    <a:pt x="52399" y="1037187"/>
                  </a:lnTo>
                  <a:lnTo>
                    <a:pt x="25114" y="1018778"/>
                  </a:lnTo>
                  <a:lnTo>
                    <a:pt x="6734" y="991487"/>
                  </a:lnTo>
                  <a:lnTo>
                    <a:pt x="0" y="958088"/>
                  </a:lnTo>
                  <a:lnTo>
                    <a:pt x="0" y="85851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792973" y="2814954"/>
            <a:ext cx="4654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FFFFFF"/>
                </a:solidFill>
                <a:latin typeface="Carlito"/>
                <a:cs typeface="Carlito"/>
              </a:rPr>
              <a:t>A</a:t>
            </a:r>
            <a:r>
              <a:rPr sz="1000" b="1" spc="-5" dirty="0">
                <a:solidFill>
                  <a:srgbClr val="FFFFFF"/>
                </a:solidFill>
                <a:latin typeface="Carlito"/>
                <a:cs typeface="Carlito"/>
              </a:rPr>
              <a:t>c</a:t>
            </a:r>
            <a:r>
              <a:rPr sz="1000" b="1" dirty="0">
                <a:solidFill>
                  <a:srgbClr val="FFFFFF"/>
                </a:solidFill>
                <a:latin typeface="Carlito"/>
                <a:cs typeface="Carlito"/>
              </a:rPr>
              <a:t>c</a:t>
            </a:r>
            <a:r>
              <a:rPr sz="1000" b="1" spc="-5" dirty="0">
                <a:solidFill>
                  <a:srgbClr val="FFFFFF"/>
                </a:solidFill>
                <a:latin typeface="Carlito"/>
                <a:cs typeface="Carlito"/>
              </a:rPr>
              <a:t>e</a:t>
            </a:r>
            <a:r>
              <a:rPr sz="1000" b="1" dirty="0">
                <a:solidFill>
                  <a:srgbClr val="FFFFFF"/>
                </a:solidFill>
                <a:latin typeface="Carlito"/>
                <a:cs typeface="Carlito"/>
              </a:rPr>
              <a:t>so</a:t>
            </a:r>
            <a:endParaRPr sz="1000" dirty="0">
              <a:latin typeface="Carlito"/>
              <a:cs typeface="Carlito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5917819" y="2380840"/>
            <a:ext cx="2444750" cy="932815"/>
            <a:chOff x="5917691" y="2339339"/>
            <a:chExt cx="2444750" cy="932815"/>
          </a:xfrm>
        </p:grpSpPr>
        <p:sp>
          <p:nvSpPr>
            <p:cNvPr id="23" name="object 23"/>
            <p:cNvSpPr/>
            <p:nvPr/>
          </p:nvSpPr>
          <p:spPr>
            <a:xfrm>
              <a:off x="7850885" y="2352293"/>
              <a:ext cx="347472" cy="34747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850885" y="2352293"/>
              <a:ext cx="347980" cy="347980"/>
            </a:xfrm>
            <a:custGeom>
              <a:avLst/>
              <a:gdLst/>
              <a:ahLst/>
              <a:cxnLst/>
              <a:rect l="l" t="t" r="r" b="b"/>
              <a:pathLst>
                <a:path w="347979" h="347980">
                  <a:moveTo>
                    <a:pt x="0" y="173736"/>
                  </a:moveTo>
                  <a:lnTo>
                    <a:pt x="6201" y="127529"/>
                  </a:lnTo>
                  <a:lnTo>
                    <a:pt x="23706" y="86021"/>
                  </a:lnTo>
                  <a:lnTo>
                    <a:pt x="50863" y="50863"/>
                  </a:lnTo>
                  <a:lnTo>
                    <a:pt x="86021" y="23706"/>
                  </a:lnTo>
                  <a:lnTo>
                    <a:pt x="127529" y="6201"/>
                  </a:lnTo>
                  <a:lnTo>
                    <a:pt x="173736" y="0"/>
                  </a:lnTo>
                  <a:lnTo>
                    <a:pt x="219942" y="6201"/>
                  </a:lnTo>
                  <a:lnTo>
                    <a:pt x="261450" y="23706"/>
                  </a:lnTo>
                  <a:lnTo>
                    <a:pt x="296608" y="50863"/>
                  </a:lnTo>
                  <a:lnTo>
                    <a:pt x="323765" y="86021"/>
                  </a:lnTo>
                  <a:lnTo>
                    <a:pt x="341270" y="127529"/>
                  </a:lnTo>
                  <a:lnTo>
                    <a:pt x="347472" y="173736"/>
                  </a:lnTo>
                  <a:lnTo>
                    <a:pt x="341270" y="219942"/>
                  </a:lnTo>
                  <a:lnTo>
                    <a:pt x="323765" y="261450"/>
                  </a:lnTo>
                  <a:lnTo>
                    <a:pt x="296608" y="296608"/>
                  </a:lnTo>
                  <a:lnTo>
                    <a:pt x="261450" y="323765"/>
                  </a:lnTo>
                  <a:lnTo>
                    <a:pt x="219942" y="341270"/>
                  </a:lnTo>
                  <a:lnTo>
                    <a:pt x="173736" y="347472"/>
                  </a:lnTo>
                  <a:lnTo>
                    <a:pt x="127529" y="341270"/>
                  </a:lnTo>
                  <a:lnTo>
                    <a:pt x="86021" y="323765"/>
                  </a:lnTo>
                  <a:lnTo>
                    <a:pt x="50863" y="296608"/>
                  </a:lnTo>
                  <a:lnTo>
                    <a:pt x="23706" y="261450"/>
                  </a:lnTo>
                  <a:lnTo>
                    <a:pt x="6201" y="219942"/>
                  </a:lnTo>
                  <a:lnTo>
                    <a:pt x="0" y="173736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30645" y="3025901"/>
              <a:ext cx="2418715" cy="233679"/>
            </a:xfrm>
            <a:custGeom>
              <a:avLst/>
              <a:gdLst/>
              <a:ahLst/>
              <a:cxnLst/>
              <a:rect l="l" t="t" r="r" b="b"/>
              <a:pathLst>
                <a:path w="2418715" h="233679">
                  <a:moveTo>
                    <a:pt x="2302002" y="0"/>
                  </a:moveTo>
                  <a:lnTo>
                    <a:pt x="2302002" y="58293"/>
                  </a:lnTo>
                  <a:lnTo>
                    <a:pt x="0" y="58293"/>
                  </a:lnTo>
                  <a:lnTo>
                    <a:pt x="0" y="174879"/>
                  </a:lnTo>
                  <a:lnTo>
                    <a:pt x="2302002" y="174879"/>
                  </a:lnTo>
                  <a:lnTo>
                    <a:pt x="2302002" y="233172"/>
                  </a:lnTo>
                  <a:lnTo>
                    <a:pt x="2418587" y="116586"/>
                  </a:lnTo>
                  <a:lnTo>
                    <a:pt x="2302002" y="0"/>
                  </a:lnTo>
                  <a:close/>
                </a:path>
              </a:pathLst>
            </a:custGeom>
            <a:solidFill>
              <a:srgbClr val="B1C1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930645" y="3025901"/>
              <a:ext cx="2418715" cy="233679"/>
            </a:xfrm>
            <a:custGeom>
              <a:avLst/>
              <a:gdLst/>
              <a:ahLst/>
              <a:cxnLst/>
              <a:rect l="l" t="t" r="r" b="b"/>
              <a:pathLst>
                <a:path w="2418715" h="233679">
                  <a:moveTo>
                    <a:pt x="0" y="58293"/>
                  </a:moveTo>
                  <a:lnTo>
                    <a:pt x="2302002" y="58293"/>
                  </a:lnTo>
                  <a:lnTo>
                    <a:pt x="2302002" y="0"/>
                  </a:lnTo>
                  <a:lnTo>
                    <a:pt x="2418587" y="116586"/>
                  </a:lnTo>
                  <a:lnTo>
                    <a:pt x="2302002" y="233172"/>
                  </a:lnTo>
                  <a:lnTo>
                    <a:pt x="2302002" y="174879"/>
                  </a:lnTo>
                  <a:lnTo>
                    <a:pt x="0" y="174879"/>
                  </a:lnTo>
                  <a:lnTo>
                    <a:pt x="0" y="58293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Marcador de número de diapositiva 2">
            <a:extLst>
              <a:ext uri="{FF2B5EF4-FFF2-40B4-BE49-F238E27FC236}">
                <a16:creationId xmlns:a16="http://schemas.microsoft.com/office/drawing/2014/main" id="{F69A02CD-8297-4ED5-A30A-980CF8BD94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984747" y="3128772"/>
            <a:ext cx="2512060" cy="1438910"/>
            <a:chOff x="5984747" y="3128772"/>
            <a:chExt cx="2512060" cy="1438910"/>
          </a:xfrm>
        </p:grpSpPr>
        <p:sp>
          <p:nvSpPr>
            <p:cNvPr id="3" name="object 3"/>
            <p:cNvSpPr/>
            <p:nvPr/>
          </p:nvSpPr>
          <p:spPr>
            <a:xfrm>
              <a:off x="5984747" y="3128772"/>
              <a:ext cx="2179320" cy="143865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78167" y="3528060"/>
              <a:ext cx="1373124" cy="59439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725411" y="3552444"/>
              <a:ext cx="1283335" cy="504825"/>
            </a:xfrm>
            <a:custGeom>
              <a:avLst/>
              <a:gdLst/>
              <a:ahLst/>
              <a:cxnLst/>
              <a:rect l="l" t="t" r="r" b="b"/>
              <a:pathLst>
                <a:path w="1283334" h="504825">
                  <a:moveTo>
                    <a:pt x="0" y="252221"/>
                  </a:moveTo>
                  <a:lnTo>
                    <a:pt x="13035" y="201384"/>
                  </a:lnTo>
                  <a:lnTo>
                    <a:pt x="50422" y="154037"/>
                  </a:lnTo>
                  <a:lnTo>
                    <a:pt x="109580" y="111193"/>
                  </a:lnTo>
                  <a:lnTo>
                    <a:pt x="146517" y="91776"/>
                  </a:lnTo>
                  <a:lnTo>
                    <a:pt x="187928" y="73866"/>
                  </a:lnTo>
                  <a:lnTo>
                    <a:pt x="233491" y="57588"/>
                  </a:lnTo>
                  <a:lnTo>
                    <a:pt x="282885" y="43070"/>
                  </a:lnTo>
                  <a:lnTo>
                    <a:pt x="335785" y="30437"/>
                  </a:lnTo>
                  <a:lnTo>
                    <a:pt x="391870" y="19817"/>
                  </a:lnTo>
                  <a:lnTo>
                    <a:pt x="450817" y="11337"/>
                  </a:lnTo>
                  <a:lnTo>
                    <a:pt x="512303" y="5123"/>
                  </a:lnTo>
                  <a:lnTo>
                    <a:pt x="576006" y="1301"/>
                  </a:lnTo>
                  <a:lnTo>
                    <a:pt x="641604" y="0"/>
                  </a:lnTo>
                  <a:lnTo>
                    <a:pt x="707201" y="1301"/>
                  </a:lnTo>
                  <a:lnTo>
                    <a:pt x="770904" y="5123"/>
                  </a:lnTo>
                  <a:lnTo>
                    <a:pt x="832390" y="11337"/>
                  </a:lnTo>
                  <a:lnTo>
                    <a:pt x="891337" y="19817"/>
                  </a:lnTo>
                  <a:lnTo>
                    <a:pt x="947422" y="30437"/>
                  </a:lnTo>
                  <a:lnTo>
                    <a:pt x="1000322" y="43070"/>
                  </a:lnTo>
                  <a:lnTo>
                    <a:pt x="1049716" y="57588"/>
                  </a:lnTo>
                  <a:lnTo>
                    <a:pt x="1095279" y="73866"/>
                  </a:lnTo>
                  <a:lnTo>
                    <a:pt x="1136690" y="91776"/>
                  </a:lnTo>
                  <a:lnTo>
                    <a:pt x="1173627" y="111193"/>
                  </a:lnTo>
                  <a:lnTo>
                    <a:pt x="1205766" y="131988"/>
                  </a:lnTo>
                  <a:lnTo>
                    <a:pt x="1254361" y="177211"/>
                  </a:lnTo>
                  <a:lnTo>
                    <a:pt x="1279895" y="226430"/>
                  </a:lnTo>
                  <a:lnTo>
                    <a:pt x="1283208" y="252221"/>
                  </a:lnTo>
                  <a:lnTo>
                    <a:pt x="1279895" y="278009"/>
                  </a:lnTo>
                  <a:lnTo>
                    <a:pt x="1254361" y="327223"/>
                  </a:lnTo>
                  <a:lnTo>
                    <a:pt x="1205766" y="372443"/>
                  </a:lnTo>
                  <a:lnTo>
                    <a:pt x="1173627" y="393239"/>
                  </a:lnTo>
                  <a:lnTo>
                    <a:pt x="1136690" y="412656"/>
                  </a:lnTo>
                  <a:lnTo>
                    <a:pt x="1095279" y="430568"/>
                  </a:lnTo>
                  <a:lnTo>
                    <a:pt x="1049716" y="446847"/>
                  </a:lnTo>
                  <a:lnTo>
                    <a:pt x="1000322" y="461367"/>
                  </a:lnTo>
                  <a:lnTo>
                    <a:pt x="947422" y="474001"/>
                  </a:lnTo>
                  <a:lnTo>
                    <a:pt x="891337" y="484622"/>
                  </a:lnTo>
                  <a:lnTo>
                    <a:pt x="832390" y="493104"/>
                  </a:lnTo>
                  <a:lnTo>
                    <a:pt x="770904" y="499319"/>
                  </a:lnTo>
                  <a:lnTo>
                    <a:pt x="707201" y="503141"/>
                  </a:lnTo>
                  <a:lnTo>
                    <a:pt x="641604" y="504443"/>
                  </a:lnTo>
                  <a:lnTo>
                    <a:pt x="576006" y="503141"/>
                  </a:lnTo>
                  <a:lnTo>
                    <a:pt x="512303" y="499319"/>
                  </a:lnTo>
                  <a:lnTo>
                    <a:pt x="450817" y="493104"/>
                  </a:lnTo>
                  <a:lnTo>
                    <a:pt x="391870" y="484622"/>
                  </a:lnTo>
                  <a:lnTo>
                    <a:pt x="335785" y="474001"/>
                  </a:lnTo>
                  <a:lnTo>
                    <a:pt x="282885" y="461367"/>
                  </a:lnTo>
                  <a:lnTo>
                    <a:pt x="233491" y="446847"/>
                  </a:lnTo>
                  <a:lnTo>
                    <a:pt x="187928" y="430568"/>
                  </a:lnTo>
                  <a:lnTo>
                    <a:pt x="146517" y="412656"/>
                  </a:lnTo>
                  <a:lnTo>
                    <a:pt x="109580" y="393239"/>
                  </a:lnTo>
                  <a:lnTo>
                    <a:pt x="77441" y="372443"/>
                  </a:lnTo>
                  <a:lnTo>
                    <a:pt x="28846" y="327223"/>
                  </a:lnTo>
                  <a:lnTo>
                    <a:pt x="3312" y="278009"/>
                  </a:lnTo>
                  <a:lnTo>
                    <a:pt x="0" y="252221"/>
                  </a:lnTo>
                  <a:close/>
                </a:path>
              </a:pathLst>
            </a:custGeom>
            <a:ln w="9144">
              <a:solidFill>
                <a:srgbClr val="9CB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775447" y="3424377"/>
              <a:ext cx="647674" cy="26675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819643" y="3453384"/>
              <a:ext cx="560070" cy="173990"/>
            </a:xfrm>
            <a:custGeom>
              <a:avLst/>
              <a:gdLst/>
              <a:ahLst/>
              <a:cxnLst/>
              <a:rect l="l" t="t" r="r" b="b"/>
              <a:pathLst>
                <a:path w="560070" h="173989">
                  <a:moveTo>
                    <a:pt x="0" y="173482"/>
                  </a:moveTo>
                  <a:lnTo>
                    <a:pt x="559688" y="0"/>
                  </a:lnTo>
                </a:path>
              </a:pathLst>
            </a:custGeom>
            <a:ln w="12192">
              <a:solidFill>
                <a:srgbClr val="9CB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63127" y="3220212"/>
              <a:ext cx="233172" cy="23317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92988" y="80009"/>
            <a:ext cx="24333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/>
              <a:t>Registro. </a:t>
            </a:r>
            <a:r>
              <a:rPr sz="1400" dirty="0"/>
              <a:t>Pasos a</a:t>
            </a:r>
            <a:r>
              <a:rPr sz="1400" spc="-90" dirty="0"/>
              <a:t> </a:t>
            </a:r>
            <a:r>
              <a:rPr sz="1400" spc="-5" dirty="0"/>
              <a:t>seguir</a:t>
            </a:r>
            <a:endParaRPr sz="1400"/>
          </a:p>
        </p:txBody>
      </p:sp>
      <p:grpSp>
        <p:nvGrpSpPr>
          <p:cNvPr id="10" name="object 10"/>
          <p:cNvGrpSpPr/>
          <p:nvPr/>
        </p:nvGrpSpPr>
        <p:grpSpPr>
          <a:xfrm>
            <a:off x="1327235" y="1532966"/>
            <a:ext cx="466725" cy="431800"/>
            <a:chOff x="1327235" y="1532966"/>
            <a:chExt cx="466725" cy="431800"/>
          </a:xfrm>
        </p:grpSpPr>
        <p:sp>
          <p:nvSpPr>
            <p:cNvPr id="11" name="object 11"/>
            <p:cNvSpPr/>
            <p:nvPr/>
          </p:nvSpPr>
          <p:spPr>
            <a:xfrm>
              <a:off x="1327235" y="1532966"/>
              <a:ext cx="466719" cy="4316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65503" y="1548383"/>
              <a:ext cx="394970" cy="360045"/>
            </a:xfrm>
            <a:custGeom>
              <a:avLst/>
              <a:gdLst/>
              <a:ahLst/>
              <a:cxnLst/>
              <a:rect l="l" t="t" r="r" b="b"/>
              <a:pathLst>
                <a:path w="394969" h="360044">
                  <a:moveTo>
                    <a:pt x="334772" y="0"/>
                  </a:moveTo>
                  <a:lnTo>
                    <a:pt x="59943" y="0"/>
                  </a:lnTo>
                  <a:lnTo>
                    <a:pt x="36593" y="4704"/>
                  </a:lnTo>
                  <a:lnTo>
                    <a:pt x="17541" y="17541"/>
                  </a:lnTo>
                  <a:lnTo>
                    <a:pt x="4704" y="36593"/>
                  </a:lnTo>
                  <a:lnTo>
                    <a:pt x="0" y="59943"/>
                  </a:lnTo>
                  <a:lnTo>
                    <a:pt x="0" y="299719"/>
                  </a:lnTo>
                  <a:lnTo>
                    <a:pt x="4704" y="323070"/>
                  </a:lnTo>
                  <a:lnTo>
                    <a:pt x="17541" y="342122"/>
                  </a:lnTo>
                  <a:lnTo>
                    <a:pt x="36593" y="354959"/>
                  </a:lnTo>
                  <a:lnTo>
                    <a:pt x="59943" y="359663"/>
                  </a:lnTo>
                  <a:lnTo>
                    <a:pt x="334772" y="359663"/>
                  </a:lnTo>
                  <a:lnTo>
                    <a:pt x="358122" y="354959"/>
                  </a:lnTo>
                  <a:lnTo>
                    <a:pt x="377174" y="342122"/>
                  </a:lnTo>
                  <a:lnTo>
                    <a:pt x="390011" y="323070"/>
                  </a:lnTo>
                  <a:lnTo>
                    <a:pt x="394716" y="299719"/>
                  </a:lnTo>
                  <a:lnTo>
                    <a:pt x="394716" y="59943"/>
                  </a:lnTo>
                  <a:lnTo>
                    <a:pt x="390011" y="36593"/>
                  </a:lnTo>
                  <a:lnTo>
                    <a:pt x="377174" y="17541"/>
                  </a:lnTo>
                  <a:lnTo>
                    <a:pt x="358122" y="4704"/>
                  </a:lnTo>
                  <a:lnTo>
                    <a:pt x="3347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65503" y="1548383"/>
              <a:ext cx="394970" cy="360045"/>
            </a:xfrm>
            <a:custGeom>
              <a:avLst/>
              <a:gdLst/>
              <a:ahLst/>
              <a:cxnLst/>
              <a:rect l="l" t="t" r="r" b="b"/>
              <a:pathLst>
                <a:path w="394969" h="360044">
                  <a:moveTo>
                    <a:pt x="0" y="59943"/>
                  </a:moveTo>
                  <a:lnTo>
                    <a:pt x="4704" y="36593"/>
                  </a:lnTo>
                  <a:lnTo>
                    <a:pt x="17541" y="17541"/>
                  </a:lnTo>
                  <a:lnTo>
                    <a:pt x="36593" y="4704"/>
                  </a:lnTo>
                  <a:lnTo>
                    <a:pt x="59943" y="0"/>
                  </a:lnTo>
                  <a:lnTo>
                    <a:pt x="334772" y="0"/>
                  </a:lnTo>
                  <a:lnTo>
                    <a:pt x="358122" y="4704"/>
                  </a:lnTo>
                  <a:lnTo>
                    <a:pt x="377174" y="17541"/>
                  </a:lnTo>
                  <a:lnTo>
                    <a:pt x="390011" y="36593"/>
                  </a:lnTo>
                  <a:lnTo>
                    <a:pt x="394716" y="59943"/>
                  </a:lnTo>
                  <a:lnTo>
                    <a:pt x="394716" y="299719"/>
                  </a:lnTo>
                  <a:lnTo>
                    <a:pt x="390011" y="323070"/>
                  </a:lnTo>
                  <a:lnTo>
                    <a:pt x="377174" y="342122"/>
                  </a:lnTo>
                  <a:lnTo>
                    <a:pt x="358122" y="354959"/>
                  </a:lnTo>
                  <a:lnTo>
                    <a:pt x="334772" y="359663"/>
                  </a:lnTo>
                  <a:lnTo>
                    <a:pt x="59943" y="359663"/>
                  </a:lnTo>
                  <a:lnTo>
                    <a:pt x="36593" y="354959"/>
                  </a:lnTo>
                  <a:lnTo>
                    <a:pt x="17541" y="342122"/>
                  </a:lnTo>
                  <a:lnTo>
                    <a:pt x="4704" y="323070"/>
                  </a:lnTo>
                  <a:lnTo>
                    <a:pt x="0" y="299719"/>
                  </a:lnTo>
                  <a:lnTo>
                    <a:pt x="0" y="59943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41703" y="1591055"/>
              <a:ext cx="260603" cy="277367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944372" y="3153917"/>
            <a:ext cx="425450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tabLst>
                <a:tab pos="355600" algn="l"/>
              </a:tabLst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1.	Para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iniciar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proceso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 asociación,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abrir un navegador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y 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acceder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siguiente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URL:</a:t>
            </a:r>
            <a:r>
              <a:rPr sz="1000" spc="8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  <a:hlinkClick r:id="rId8"/>
              </a:rPr>
              <a:t>https://doblefactor.atrgas.com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44372" y="3610813"/>
            <a:ext cx="4542155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AutoNum type="arabicPeriod" startAt="2"/>
              <a:tabLst>
                <a:tab pos="355600" algn="l"/>
                <a:tab pos="356235" algn="l"/>
              </a:tabLst>
            </a:pPr>
            <a:r>
              <a:rPr lang="es-ES" sz="1000" spc="-5">
                <a:solidFill>
                  <a:srgbClr val="7E7E7E"/>
                </a:solidFill>
                <a:latin typeface="Verdana"/>
                <a:cs typeface="Verdana"/>
              </a:rPr>
              <a:t>Introducir </a:t>
            </a:r>
            <a:r>
              <a:rPr lang="es-ES" sz="1000" spc="-1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lang="es-ES" sz="1000" b="1" spc="-10">
                <a:solidFill>
                  <a:srgbClr val="7E7E7E"/>
                </a:solidFill>
                <a:latin typeface="Verdana"/>
                <a:cs typeface="Verdana"/>
              </a:rPr>
              <a:t>correo electrónico </a:t>
            </a:r>
            <a:r>
              <a:rPr lang="es-ES" sz="1000" spc="-5">
                <a:solidFill>
                  <a:srgbClr val="7E7E7E"/>
                </a:solidFill>
                <a:latin typeface="Verdana"/>
                <a:cs typeface="Verdana"/>
              </a:rPr>
              <a:t>y </a:t>
            </a:r>
            <a:r>
              <a:rPr lang="es-ES" sz="1000">
                <a:solidFill>
                  <a:srgbClr val="7E7E7E"/>
                </a:solidFill>
                <a:latin typeface="Verdana"/>
                <a:cs typeface="Verdana"/>
              </a:rPr>
              <a:t>la</a:t>
            </a:r>
            <a:r>
              <a:rPr lang="es-ES" sz="1000" spc="10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s-ES" sz="1000" b="1" spc="-10">
                <a:solidFill>
                  <a:srgbClr val="7E7E7E"/>
                </a:solidFill>
                <a:latin typeface="Verdana"/>
                <a:cs typeface="Verdana"/>
              </a:rPr>
              <a:t>contraseña.</a:t>
            </a:r>
            <a:endParaRPr lang="es-ES" sz="1000">
              <a:latin typeface="Verdana"/>
              <a:cs typeface="Verdana"/>
            </a:endParaRPr>
          </a:p>
          <a:p>
            <a:pPr marL="641985" lvl="1" indent="-17272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642620" algn="l"/>
              </a:tabLst>
            </a:pPr>
            <a:r>
              <a:rPr lang="es-ES" sz="1000" b="1" spc="-10">
                <a:solidFill>
                  <a:srgbClr val="7E7E7E"/>
                </a:solidFill>
                <a:latin typeface="Verdana"/>
                <a:cs typeface="Verdana"/>
              </a:rPr>
              <a:t>Usuario Enagás: </a:t>
            </a:r>
            <a:r>
              <a:rPr lang="es-ES" sz="1000" spc="-5">
                <a:solidFill>
                  <a:srgbClr val="7E7E7E"/>
                </a:solidFill>
                <a:latin typeface="Verdana"/>
                <a:cs typeface="Verdana"/>
              </a:rPr>
              <a:t>La contraseña coincide </a:t>
            </a:r>
            <a:r>
              <a:rPr lang="es-ES" sz="1000" spc="-10">
                <a:solidFill>
                  <a:srgbClr val="7E7E7E"/>
                </a:solidFill>
                <a:latin typeface="Verdana"/>
                <a:cs typeface="Verdana"/>
              </a:rPr>
              <a:t>con </a:t>
            </a:r>
            <a:r>
              <a:rPr lang="es-ES" sz="100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lang="es-ES" sz="1000" spc="-5">
                <a:solidFill>
                  <a:srgbClr val="7E7E7E"/>
                </a:solidFill>
                <a:latin typeface="Verdana"/>
                <a:cs typeface="Verdana"/>
              </a:rPr>
              <a:t>de</a:t>
            </a:r>
            <a:r>
              <a:rPr lang="es-ES" sz="1000" spc="165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s-ES" sz="1000" spc="-10">
                <a:solidFill>
                  <a:srgbClr val="7E7E7E"/>
                </a:solidFill>
                <a:latin typeface="Verdana"/>
                <a:cs typeface="Verdana"/>
              </a:rPr>
              <a:t>red.</a:t>
            </a:r>
            <a:endParaRPr lang="es-ES" sz="1000">
              <a:latin typeface="Verdana"/>
              <a:cs typeface="Verdana"/>
            </a:endParaRPr>
          </a:p>
          <a:p>
            <a:pPr marL="641985" lvl="1" indent="-172720">
              <a:lnSpc>
                <a:spcPct val="100000"/>
              </a:lnSpc>
              <a:buFont typeface="Wingdings"/>
              <a:buChar char=""/>
              <a:tabLst>
                <a:tab pos="642620" algn="l"/>
              </a:tabLst>
            </a:pPr>
            <a:r>
              <a:rPr lang="es-ES" sz="1000" b="1" spc="-10">
                <a:solidFill>
                  <a:srgbClr val="7E7E7E"/>
                </a:solidFill>
                <a:latin typeface="Verdana"/>
                <a:cs typeface="Verdana"/>
              </a:rPr>
              <a:t>Resto de usuarios: </a:t>
            </a:r>
            <a:r>
              <a:rPr lang="es-ES" sz="1000" spc="-5">
                <a:solidFill>
                  <a:srgbClr val="7E7E7E"/>
                </a:solidFill>
                <a:latin typeface="Verdana"/>
                <a:cs typeface="Verdana"/>
              </a:rPr>
              <a:t>La contraseña se habrá recibido previamente a través de</a:t>
            </a:r>
            <a:r>
              <a:rPr lang="es-ES" sz="1000" spc="185">
                <a:solidFill>
                  <a:srgbClr val="7E7E7E"/>
                </a:solidFill>
                <a:latin typeface="Verdana"/>
                <a:cs typeface="Verdana"/>
              </a:rPr>
              <a:t>l </a:t>
            </a:r>
            <a:r>
              <a:rPr lang="es-ES" sz="1000" spc="-5">
                <a:solidFill>
                  <a:srgbClr val="7E7E7E"/>
                </a:solidFill>
                <a:latin typeface="Verdana"/>
                <a:cs typeface="Verdana"/>
              </a:rPr>
              <a:t>segundo </a:t>
            </a:r>
            <a:r>
              <a:rPr lang="es-ES" sz="1000" spc="-10">
                <a:solidFill>
                  <a:srgbClr val="7E7E7E"/>
                </a:solidFill>
                <a:latin typeface="Verdana"/>
                <a:cs typeface="Verdana"/>
              </a:rPr>
              <a:t>correo </a:t>
            </a:r>
            <a:r>
              <a:rPr lang="es-ES" sz="1000" spc="-5">
                <a:solidFill>
                  <a:srgbClr val="7E7E7E"/>
                </a:solidFill>
                <a:latin typeface="Verdana"/>
                <a:cs typeface="Verdana"/>
              </a:rPr>
              <a:t>electrónico </a:t>
            </a:r>
            <a:r>
              <a:rPr lang="es-ES" sz="1000">
                <a:solidFill>
                  <a:srgbClr val="7E7E7E"/>
                </a:solidFill>
                <a:latin typeface="Verdana"/>
                <a:cs typeface="Verdana"/>
              </a:rPr>
              <a:t>adicional </a:t>
            </a:r>
            <a:r>
              <a:rPr lang="es-ES" sz="1000" spc="-5">
                <a:solidFill>
                  <a:srgbClr val="7E7E7E"/>
                </a:solidFill>
                <a:latin typeface="Verdana"/>
                <a:cs typeface="Verdana"/>
              </a:rPr>
              <a:t>al de “Bienvenida</a:t>
            </a:r>
            <a:r>
              <a:rPr lang="es-ES" sz="1000" spc="19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lang="es-ES" sz="1000" spc="-5">
                <a:solidFill>
                  <a:srgbClr val="7E7E7E"/>
                </a:solidFill>
                <a:latin typeface="Verdana"/>
                <a:cs typeface="Verdana"/>
              </a:rPr>
              <a:t>2FA”.</a:t>
            </a:r>
            <a:endParaRPr lang="es-ES" sz="100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44372" y="4519599"/>
            <a:ext cx="24784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5600" algn="l"/>
              </a:tabLst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3.	Pulsar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sobre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botón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“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Validar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”</a:t>
            </a:r>
            <a:r>
              <a:rPr sz="1000" spc="12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87536" y="3180333"/>
            <a:ext cx="57594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solidFill>
                  <a:srgbClr val="9CB700"/>
                </a:solidFill>
                <a:latin typeface="Carlito"/>
                <a:cs typeface="Carlito"/>
              </a:rPr>
              <a:t>Correo  electrónico  co</a:t>
            </a:r>
            <a:r>
              <a:rPr sz="900" b="1" dirty="0">
                <a:solidFill>
                  <a:srgbClr val="9CB700"/>
                </a:solidFill>
                <a:latin typeface="Carlito"/>
                <a:cs typeface="Carlito"/>
              </a:rPr>
              <a:t>r</a:t>
            </a:r>
            <a:r>
              <a:rPr sz="900" b="1" spc="-5" dirty="0">
                <a:solidFill>
                  <a:srgbClr val="9CB700"/>
                </a:solidFill>
                <a:latin typeface="Carlito"/>
                <a:cs typeface="Carlito"/>
              </a:rPr>
              <a:t>po</a:t>
            </a:r>
            <a:r>
              <a:rPr sz="900" b="1" dirty="0">
                <a:solidFill>
                  <a:srgbClr val="9CB700"/>
                </a:solidFill>
                <a:latin typeface="Carlito"/>
                <a:cs typeface="Carlito"/>
              </a:rPr>
              <a:t>rat</a:t>
            </a:r>
            <a:r>
              <a:rPr sz="900" b="1" spc="-10" dirty="0">
                <a:solidFill>
                  <a:srgbClr val="9CB700"/>
                </a:solidFill>
                <a:latin typeface="Carlito"/>
                <a:cs typeface="Carlito"/>
              </a:rPr>
              <a:t>iv</a:t>
            </a:r>
            <a:r>
              <a:rPr sz="900" b="1" dirty="0">
                <a:solidFill>
                  <a:srgbClr val="9CB700"/>
                </a:solidFill>
                <a:latin typeface="Carlito"/>
                <a:cs typeface="Carlito"/>
              </a:rPr>
              <a:t>o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833616" y="4236720"/>
            <a:ext cx="632459" cy="39624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20"/>
          <p:cNvGrpSpPr/>
          <p:nvPr/>
        </p:nvGrpSpPr>
        <p:grpSpPr>
          <a:xfrm>
            <a:off x="103631" y="868330"/>
            <a:ext cx="713740" cy="675640"/>
            <a:chOff x="103631" y="868330"/>
            <a:chExt cx="713740" cy="675640"/>
          </a:xfrm>
        </p:grpSpPr>
        <p:sp>
          <p:nvSpPr>
            <p:cNvPr id="21" name="object 21"/>
            <p:cNvSpPr/>
            <p:nvPr/>
          </p:nvSpPr>
          <p:spPr>
            <a:xfrm>
              <a:off x="103631" y="868330"/>
              <a:ext cx="713486" cy="675481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04800" y="1042415"/>
              <a:ext cx="324612" cy="313943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00227" y="1037843"/>
              <a:ext cx="334010" cy="323215"/>
            </a:xfrm>
            <a:custGeom>
              <a:avLst/>
              <a:gdLst/>
              <a:ahLst/>
              <a:cxnLst/>
              <a:rect l="l" t="t" r="r" b="b"/>
              <a:pathLst>
                <a:path w="334009" h="323215">
                  <a:moveTo>
                    <a:pt x="0" y="323088"/>
                  </a:moveTo>
                  <a:lnTo>
                    <a:pt x="333756" y="323088"/>
                  </a:lnTo>
                  <a:lnTo>
                    <a:pt x="333756" y="0"/>
                  </a:lnTo>
                  <a:lnTo>
                    <a:pt x="0" y="0"/>
                  </a:lnTo>
                  <a:lnTo>
                    <a:pt x="0" y="323088"/>
                  </a:lnTo>
                  <a:close/>
                </a:path>
              </a:pathLst>
            </a:custGeom>
            <a:ln w="9144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97916" y="542671"/>
            <a:ext cx="7944484" cy="2293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4655" indent="-343535">
              <a:lnSpc>
                <a:spcPts val="1345"/>
              </a:lnSpc>
              <a:buClr>
                <a:srgbClr val="A6A6A6"/>
              </a:buClr>
              <a:buSzPct val="125000"/>
              <a:buAutoNum type="arabicPeriod"/>
              <a:tabLst>
                <a:tab pos="414655" algn="l"/>
                <a:tab pos="415290" algn="l"/>
              </a:tabLst>
            </a:pP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Instalación de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aplicación </a:t>
            </a:r>
            <a:r>
              <a:rPr sz="1000" b="1" u="heavy" spc="-10" dirty="0">
                <a:solidFill>
                  <a:srgbClr val="9CB700"/>
                </a:solidFill>
                <a:uFill>
                  <a:solidFill>
                    <a:srgbClr val="9CB700"/>
                  </a:solidFill>
                </a:uFill>
                <a:latin typeface="Verdana"/>
                <a:cs typeface="Verdana"/>
              </a:rPr>
              <a:t>NetIQ Advanced Authentication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 en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teléfono</a:t>
            </a:r>
            <a:r>
              <a:rPr sz="1000" b="1" spc="16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móvil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A6A6A6"/>
              </a:buClr>
              <a:buFont typeface="Verdana"/>
              <a:buAutoNum type="arabicPeriod"/>
            </a:pPr>
            <a:endParaRPr sz="1350">
              <a:latin typeface="Verdana"/>
              <a:cs typeface="Verdana"/>
            </a:endParaRPr>
          </a:p>
          <a:p>
            <a:pPr marL="1101725" lvl="1" indent="-3435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101725" algn="l"/>
                <a:tab pos="1102360" algn="l"/>
              </a:tabLst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Acceso al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marketplace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función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del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sistema</a:t>
            </a:r>
            <a:r>
              <a:rPr sz="1000" spc="16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operativo.</a:t>
            </a:r>
            <a:endParaRPr sz="1000">
              <a:latin typeface="Verdana"/>
              <a:cs typeface="Verdana"/>
            </a:endParaRPr>
          </a:p>
          <a:p>
            <a:pPr marL="1101725" lvl="1" indent="-343535">
              <a:lnSpc>
                <a:spcPct val="100000"/>
              </a:lnSpc>
              <a:buAutoNum type="arabicPeriod"/>
              <a:tabLst>
                <a:tab pos="1101725" algn="l"/>
                <a:tab pos="1102360" algn="l"/>
              </a:tabLst>
            </a:pP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Descarga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e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instalación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aplicación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NetIQ Advanced</a:t>
            </a:r>
            <a:r>
              <a:rPr sz="1000" b="1" spc="12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Authentication.</a:t>
            </a:r>
            <a:endParaRPr sz="10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7E7E7E"/>
              </a:buClr>
              <a:buFont typeface="Verdana"/>
              <a:buAutoNum type="arabicPeriod"/>
            </a:pPr>
            <a:endParaRPr sz="1450">
              <a:latin typeface="Verdana"/>
              <a:cs typeface="Verdana"/>
            </a:endParaRPr>
          </a:p>
          <a:p>
            <a:pPr marL="12700">
              <a:lnSpc>
                <a:spcPts val="835"/>
              </a:lnSpc>
              <a:spcBef>
                <a:spcPts val="5"/>
              </a:spcBef>
            </a:pP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Desde</a:t>
            </a:r>
            <a:r>
              <a:rPr sz="800" i="1" spc="-2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móvil</a:t>
            </a:r>
            <a:endParaRPr sz="800">
              <a:latin typeface="Verdana"/>
              <a:cs typeface="Verdana"/>
            </a:endParaRPr>
          </a:p>
          <a:p>
            <a:pPr marL="1911985" lvl="2" indent="-229870">
              <a:lnSpc>
                <a:spcPts val="1075"/>
              </a:lnSpc>
              <a:buAutoNum type="arabicPeriod"/>
              <a:tabLst>
                <a:tab pos="1912620" algn="l"/>
              </a:tabLst>
            </a:pPr>
            <a:r>
              <a:rPr sz="1000" spc="-5" dirty="0">
                <a:solidFill>
                  <a:srgbClr val="4F81BC"/>
                </a:solidFill>
                <a:latin typeface="Verdana"/>
                <a:cs typeface="Verdana"/>
              </a:rPr>
              <a:t>Ejecutar </a:t>
            </a:r>
            <a:r>
              <a:rPr sz="1000" dirty="0">
                <a:solidFill>
                  <a:srgbClr val="4F81BC"/>
                </a:solidFill>
                <a:latin typeface="Verdana"/>
                <a:cs typeface="Verdana"/>
              </a:rPr>
              <a:t>la</a:t>
            </a:r>
            <a:r>
              <a:rPr sz="1000" spc="25" dirty="0">
                <a:solidFill>
                  <a:srgbClr val="4F81BC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4F81BC"/>
                </a:solidFill>
                <a:latin typeface="Verdana"/>
                <a:cs typeface="Verdana"/>
              </a:rPr>
              <a:t>aplicación</a:t>
            </a:r>
            <a:endParaRPr sz="1000">
              <a:latin typeface="Verdana"/>
              <a:cs typeface="Verdana"/>
            </a:endParaRPr>
          </a:p>
          <a:p>
            <a:pPr marL="1911985" lvl="2" indent="-229870">
              <a:lnSpc>
                <a:spcPct val="100000"/>
              </a:lnSpc>
              <a:buAutoNum type="arabicPeriod"/>
              <a:tabLst>
                <a:tab pos="1912620" algn="l"/>
              </a:tabLst>
            </a:pPr>
            <a:r>
              <a:rPr sz="1000" spc="-5" dirty="0">
                <a:solidFill>
                  <a:srgbClr val="4F81BC"/>
                </a:solidFill>
                <a:latin typeface="Verdana"/>
                <a:cs typeface="Verdana"/>
              </a:rPr>
              <a:t>Aceptar </a:t>
            </a:r>
            <a:r>
              <a:rPr sz="1000" spc="-10" dirty="0">
                <a:solidFill>
                  <a:srgbClr val="4F81BC"/>
                </a:solidFill>
                <a:latin typeface="Verdana"/>
                <a:cs typeface="Verdana"/>
              </a:rPr>
              <a:t>el </a:t>
            </a:r>
            <a:r>
              <a:rPr sz="1000" spc="-5" dirty="0">
                <a:solidFill>
                  <a:srgbClr val="4F81BC"/>
                </a:solidFill>
                <a:latin typeface="Verdana"/>
                <a:cs typeface="Verdana"/>
              </a:rPr>
              <a:t>acuerdo de</a:t>
            </a:r>
            <a:r>
              <a:rPr sz="1000" spc="85" dirty="0">
                <a:solidFill>
                  <a:srgbClr val="4F81BC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4F81BC"/>
                </a:solidFill>
                <a:latin typeface="Verdana"/>
                <a:cs typeface="Verdana"/>
              </a:rPr>
              <a:t>licencia</a:t>
            </a:r>
            <a:endParaRPr sz="1000">
              <a:latin typeface="Verdana"/>
              <a:cs typeface="Verdana"/>
            </a:endParaRPr>
          </a:p>
          <a:p>
            <a:pPr marL="1911985" lvl="2" indent="-229870">
              <a:lnSpc>
                <a:spcPct val="100000"/>
              </a:lnSpc>
              <a:buAutoNum type="arabicPeriod"/>
              <a:tabLst>
                <a:tab pos="1912620" algn="l"/>
              </a:tabLst>
            </a:pPr>
            <a:r>
              <a:rPr sz="1000" spc="-5" dirty="0">
                <a:solidFill>
                  <a:srgbClr val="4F81BC"/>
                </a:solidFill>
                <a:latin typeface="Verdana"/>
                <a:cs typeface="Verdana"/>
              </a:rPr>
              <a:t>Configurar </a:t>
            </a:r>
            <a:r>
              <a:rPr sz="1000" b="1" spc="-5" dirty="0">
                <a:solidFill>
                  <a:srgbClr val="4F81BC"/>
                </a:solidFill>
                <a:latin typeface="Verdana"/>
                <a:cs typeface="Verdana"/>
              </a:rPr>
              <a:t>PIN </a:t>
            </a:r>
            <a:r>
              <a:rPr sz="1000" b="1" spc="-10" dirty="0">
                <a:solidFill>
                  <a:srgbClr val="4F81BC"/>
                </a:solidFill>
                <a:latin typeface="Verdana"/>
                <a:cs typeface="Verdana"/>
              </a:rPr>
              <a:t>de </a:t>
            </a:r>
            <a:r>
              <a:rPr sz="1000" b="1" spc="-5" dirty="0">
                <a:solidFill>
                  <a:srgbClr val="4F81BC"/>
                </a:solidFill>
                <a:latin typeface="Verdana"/>
                <a:cs typeface="Verdana"/>
              </a:rPr>
              <a:t>6</a:t>
            </a:r>
            <a:r>
              <a:rPr sz="1000" b="1" spc="30" dirty="0">
                <a:solidFill>
                  <a:srgbClr val="4F81BC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4F81BC"/>
                </a:solidFill>
                <a:latin typeface="Verdana"/>
                <a:cs typeface="Verdana"/>
              </a:rPr>
              <a:t>dígitos</a:t>
            </a:r>
            <a:endParaRPr sz="10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buClr>
                <a:srgbClr val="4F81BC"/>
              </a:buClr>
              <a:buFont typeface="Verdana"/>
              <a:buAutoNum type="arabicPeriod"/>
            </a:pPr>
            <a:endParaRPr sz="12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buClr>
                <a:srgbClr val="4F81BC"/>
              </a:buClr>
              <a:buFont typeface="Verdana"/>
              <a:buAutoNum type="arabicPeriod"/>
            </a:pPr>
            <a:endParaRPr sz="1350">
              <a:latin typeface="Verdana"/>
              <a:cs typeface="Verdana"/>
            </a:endParaRPr>
          </a:p>
          <a:p>
            <a:pPr marL="414655" indent="-343535">
              <a:lnSpc>
                <a:spcPct val="100000"/>
              </a:lnSpc>
              <a:buClr>
                <a:srgbClr val="A6A6A6"/>
              </a:buClr>
              <a:buSzPct val="125000"/>
              <a:buAutoNum type="arabicPeriod"/>
              <a:tabLst>
                <a:tab pos="414655" algn="l"/>
                <a:tab pos="415290" algn="l"/>
              </a:tabLst>
            </a:pP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Registro del teléfono móvil desde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PC o</a:t>
            </a:r>
            <a:r>
              <a:rPr sz="1000" b="1" spc="90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tablet</a:t>
            </a:r>
            <a:endParaRPr sz="1000">
              <a:latin typeface="Verdana"/>
              <a:cs typeface="Verdana"/>
            </a:endParaRPr>
          </a:p>
          <a:p>
            <a:pPr marL="421640">
              <a:lnSpc>
                <a:spcPct val="100000"/>
              </a:lnSpc>
              <a:spcBef>
                <a:spcPts val="590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Asocia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usuario SL-ATR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con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teléfono móvil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que se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ha instalado la</a:t>
            </a:r>
            <a:r>
              <a:rPr sz="1000" spc="14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aplicación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NetIQ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Advanced Authentication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37160" y="2982375"/>
            <a:ext cx="711835" cy="684530"/>
            <a:chOff x="137160" y="2982375"/>
            <a:chExt cx="711835" cy="684530"/>
          </a:xfrm>
        </p:grpSpPr>
        <p:sp>
          <p:nvSpPr>
            <p:cNvPr id="26" name="object 26"/>
            <p:cNvSpPr/>
            <p:nvPr/>
          </p:nvSpPr>
          <p:spPr>
            <a:xfrm>
              <a:off x="137160" y="2982375"/>
              <a:ext cx="711479" cy="684114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38328" y="3156203"/>
              <a:ext cx="323088" cy="323088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33755" y="3151631"/>
              <a:ext cx="332740" cy="332740"/>
            </a:xfrm>
            <a:custGeom>
              <a:avLst/>
              <a:gdLst/>
              <a:ahLst/>
              <a:cxnLst/>
              <a:rect l="l" t="t" r="r" b="b"/>
              <a:pathLst>
                <a:path w="332740" h="332739">
                  <a:moveTo>
                    <a:pt x="0" y="332231"/>
                  </a:moveTo>
                  <a:lnTo>
                    <a:pt x="332231" y="332231"/>
                  </a:lnTo>
                  <a:lnTo>
                    <a:pt x="332231" y="0"/>
                  </a:lnTo>
                  <a:lnTo>
                    <a:pt x="0" y="0"/>
                  </a:lnTo>
                  <a:lnTo>
                    <a:pt x="0" y="33223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230530" y="3543046"/>
            <a:ext cx="567055" cy="26543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5"/>
              </a:spcBef>
            </a:pP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Desde  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na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veg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dor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4727447" y="1397508"/>
            <a:ext cx="1324610" cy="829310"/>
            <a:chOff x="4727447" y="1397508"/>
            <a:chExt cx="1324610" cy="829310"/>
          </a:xfrm>
        </p:grpSpPr>
        <p:sp>
          <p:nvSpPr>
            <p:cNvPr id="31" name="object 31"/>
            <p:cNvSpPr/>
            <p:nvPr/>
          </p:nvSpPr>
          <p:spPr>
            <a:xfrm>
              <a:off x="4740401" y="1410462"/>
              <a:ext cx="1298575" cy="803275"/>
            </a:xfrm>
            <a:custGeom>
              <a:avLst/>
              <a:gdLst/>
              <a:ahLst/>
              <a:cxnLst/>
              <a:rect l="l" t="t" r="r" b="b"/>
              <a:pathLst>
                <a:path w="1298575" h="803275">
                  <a:moveTo>
                    <a:pt x="0" y="133858"/>
                  </a:moveTo>
                  <a:lnTo>
                    <a:pt x="6825" y="91553"/>
                  </a:lnTo>
                  <a:lnTo>
                    <a:pt x="25830" y="54809"/>
                  </a:lnTo>
                  <a:lnTo>
                    <a:pt x="54809" y="25830"/>
                  </a:lnTo>
                  <a:lnTo>
                    <a:pt x="91553" y="6825"/>
                  </a:lnTo>
                  <a:lnTo>
                    <a:pt x="133858" y="0"/>
                  </a:lnTo>
                  <a:lnTo>
                    <a:pt x="1164589" y="0"/>
                  </a:lnTo>
                  <a:lnTo>
                    <a:pt x="1206894" y="6825"/>
                  </a:lnTo>
                  <a:lnTo>
                    <a:pt x="1243638" y="25830"/>
                  </a:lnTo>
                  <a:lnTo>
                    <a:pt x="1272617" y="54809"/>
                  </a:lnTo>
                  <a:lnTo>
                    <a:pt x="1291622" y="91553"/>
                  </a:lnTo>
                  <a:lnTo>
                    <a:pt x="1298448" y="133858"/>
                  </a:lnTo>
                  <a:lnTo>
                    <a:pt x="1298448" y="669289"/>
                  </a:lnTo>
                  <a:lnTo>
                    <a:pt x="1291622" y="711594"/>
                  </a:lnTo>
                  <a:lnTo>
                    <a:pt x="1272617" y="748338"/>
                  </a:lnTo>
                  <a:lnTo>
                    <a:pt x="1243638" y="777317"/>
                  </a:lnTo>
                  <a:lnTo>
                    <a:pt x="1206894" y="796322"/>
                  </a:lnTo>
                  <a:lnTo>
                    <a:pt x="1164589" y="803148"/>
                  </a:lnTo>
                  <a:lnTo>
                    <a:pt x="133858" y="803148"/>
                  </a:lnTo>
                  <a:lnTo>
                    <a:pt x="91553" y="796322"/>
                  </a:lnTo>
                  <a:lnTo>
                    <a:pt x="54809" y="777317"/>
                  </a:lnTo>
                  <a:lnTo>
                    <a:pt x="25830" y="748338"/>
                  </a:lnTo>
                  <a:lnTo>
                    <a:pt x="6825" y="711594"/>
                  </a:lnTo>
                  <a:lnTo>
                    <a:pt x="0" y="669289"/>
                  </a:lnTo>
                  <a:lnTo>
                    <a:pt x="0" y="13385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852415" y="1495044"/>
              <a:ext cx="454151" cy="633984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419343" y="1495044"/>
              <a:ext cx="507491" cy="647636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/>
          <p:nvPr/>
        </p:nvSpPr>
        <p:spPr>
          <a:xfrm>
            <a:off x="7277100" y="64007"/>
            <a:ext cx="1778507" cy="66595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Marcador de número de diapositiva 2">
            <a:extLst>
              <a:ext uri="{FF2B5EF4-FFF2-40B4-BE49-F238E27FC236}">
                <a16:creationId xmlns:a16="http://schemas.microsoft.com/office/drawing/2014/main" id="{D01B2236-4BCC-4193-B899-4F5A90807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27370" y="3466338"/>
            <a:ext cx="2129155" cy="1443355"/>
          </a:xfrm>
          <a:custGeom>
            <a:avLst/>
            <a:gdLst/>
            <a:ahLst/>
            <a:cxnLst/>
            <a:rect l="l" t="t" r="r" b="b"/>
            <a:pathLst>
              <a:path w="2129154" h="1443354">
                <a:moveTo>
                  <a:pt x="0" y="240537"/>
                </a:moveTo>
                <a:lnTo>
                  <a:pt x="4887" y="192062"/>
                </a:lnTo>
                <a:lnTo>
                  <a:pt x="18903" y="146911"/>
                </a:lnTo>
                <a:lnTo>
                  <a:pt x="41081" y="106052"/>
                </a:lnTo>
                <a:lnTo>
                  <a:pt x="70453" y="70453"/>
                </a:lnTo>
                <a:lnTo>
                  <a:pt x="106052" y="41081"/>
                </a:lnTo>
                <a:lnTo>
                  <a:pt x="146911" y="18903"/>
                </a:lnTo>
                <a:lnTo>
                  <a:pt x="192062" y="4887"/>
                </a:lnTo>
                <a:lnTo>
                  <a:pt x="240537" y="0"/>
                </a:lnTo>
                <a:lnTo>
                  <a:pt x="1888489" y="0"/>
                </a:lnTo>
                <a:lnTo>
                  <a:pt x="1936965" y="4887"/>
                </a:lnTo>
                <a:lnTo>
                  <a:pt x="1982116" y="18903"/>
                </a:lnTo>
                <a:lnTo>
                  <a:pt x="2022975" y="41081"/>
                </a:lnTo>
                <a:lnTo>
                  <a:pt x="2058574" y="70453"/>
                </a:lnTo>
                <a:lnTo>
                  <a:pt x="2087946" y="106052"/>
                </a:lnTo>
                <a:lnTo>
                  <a:pt x="2110124" y="146911"/>
                </a:lnTo>
                <a:lnTo>
                  <a:pt x="2124140" y="192062"/>
                </a:lnTo>
                <a:lnTo>
                  <a:pt x="2129028" y="240537"/>
                </a:lnTo>
                <a:lnTo>
                  <a:pt x="2129028" y="1202690"/>
                </a:lnTo>
                <a:lnTo>
                  <a:pt x="2124140" y="1251165"/>
                </a:lnTo>
                <a:lnTo>
                  <a:pt x="2110124" y="1296316"/>
                </a:lnTo>
                <a:lnTo>
                  <a:pt x="2087946" y="1337175"/>
                </a:lnTo>
                <a:lnTo>
                  <a:pt x="2058574" y="1372774"/>
                </a:lnTo>
                <a:lnTo>
                  <a:pt x="2022975" y="1402146"/>
                </a:lnTo>
                <a:lnTo>
                  <a:pt x="1982116" y="1424324"/>
                </a:lnTo>
                <a:lnTo>
                  <a:pt x="1936965" y="1438340"/>
                </a:lnTo>
                <a:lnTo>
                  <a:pt x="1888489" y="1443228"/>
                </a:lnTo>
                <a:lnTo>
                  <a:pt x="240537" y="1443228"/>
                </a:lnTo>
                <a:lnTo>
                  <a:pt x="192062" y="1438340"/>
                </a:lnTo>
                <a:lnTo>
                  <a:pt x="146911" y="1424324"/>
                </a:lnTo>
                <a:lnTo>
                  <a:pt x="106052" y="1402146"/>
                </a:lnTo>
                <a:lnTo>
                  <a:pt x="70453" y="1372774"/>
                </a:lnTo>
                <a:lnTo>
                  <a:pt x="41081" y="1337175"/>
                </a:lnTo>
                <a:lnTo>
                  <a:pt x="18903" y="1296316"/>
                </a:lnTo>
                <a:lnTo>
                  <a:pt x="4887" y="1251165"/>
                </a:lnTo>
                <a:lnTo>
                  <a:pt x="0" y="1202690"/>
                </a:lnTo>
                <a:lnTo>
                  <a:pt x="0" y="240537"/>
                </a:lnTo>
                <a:close/>
              </a:path>
            </a:pathLst>
          </a:custGeom>
          <a:ln w="25908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5588458" y="856488"/>
            <a:ext cx="1673860" cy="1178560"/>
            <a:chOff x="5588458" y="856488"/>
            <a:chExt cx="1673860" cy="1178560"/>
          </a:xfrm>
        </p:grpSpPr>
        <p:sp>
          <p:nvSpPr>
            <p:cNvPr id="4" name="object 4"/>
            <p:cNvSpPr/>
            <p:nvPr/>
          </p:nvSpPr>
          <p:spPr>
            <a:xfrm>
              <a:off x="5588458" y="856488"/>
              <a:ext cx="1673450" cy="117806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26608" y="871728"/>
              <a:ext cx="1602105" cy="1106805"/>
            </a:xfrm>
            <a:custGeom>
              <a:avLst/>
              <a:gdLst/>
              <a:ahLst/>
              <a:cxnLst/>
              <a:rect l="l" t="t" r="r" b="b"/>
              <a:pathLst>
                <a:path w="1602104" h="1106805">
                  <a:moveTo>
                    <a:pt x="1417319" y="0"/>
                  </a:moveTo>
                  <a:lnTo>
                    <a:pt x="184403" y="0"/>
                  </a:lnTo>
                  <a:lnTo>
                    <a:pt x="135378" y="6586"/>
                  </a:lnTo>
                  <a:lnTo>
                    <a:pt x="91327" y="25174"/>
                  </a:lnTo>
                  <a:lnTo>
                    <a:pt x="54006" y="54006"/>
                  </a:lnTo>
                  <a:lnTo>
                    <a:pt x="25174" y="91327"/>
                  </a:lnTo>
                  <a:lnTo>
                    <a:pt x="6586" y="135378"/>
                  </a:lnTo>
                  <a:lnTo>
                    <a:pt x="0" y="184404"/>
                  </a:lnTo>
                  <a:lnTo>
                    <a:pt x="0" y="922020"/>
                  </a:lnTo>
                  <a:lnTo>
                    <a:pt x="6586" y="971045"/>
                  </a:lnTo>
                  <a:lnTo>
                    <a:pt x="25174" y="1015096"/>
                  </a:lnTo>
                  <a:lnTo>
                    <a:pt x="54006" y="1052417"/>
                  </a:lnTo>
                  <a:lnTo>
                    <a:pt x="91327" y="1081249"/>
                  </a:lnTo>
                  <a:lnTo>
                    <a:pt x="135378" y="1099837"/>
                  </a:lnTo>
                  <a:lnTo>
                    <a:pt x="184403" y="1106424"/>
                  </a:lnTo>
                  <a:lnTo>
                    <a:pt x="1417319" y="1106424"/>
                  </a:lnTo>
                  <a:lnTo>
                    <a:pt x="1466345" y="1099837"/>
                  </a:lnTo>
                  <a:lnTo>
                    <a:pt x="1510396" y="1081249"/>
                  </a:lnTo>
                  <a:lnTo>
                    <a:pt x="1547717" y="1052417"/>
                  </a:lnTo>
                  <a:lnTo>
                    <a:pt x="1576549" y="1015096"/>
                  </a:lnTo>
                  <a:lnTo>
                    <a:pt x="1595137" y="971045"/>
                  </a:lnTo>
                  <a:lnTo>
                    <a:pt x="1601723" y="922020"/>
                  </a:lnTo>
                  <a:lnTo>
                    <a:pt x="1601723" y="184404"/>
                  </a:lnTo>
                  <a:lnTo>
                    <a:pt x="1595137" y="135378"/>
                  </a:lnTo>
                  <a:lnTo>
                    <a:pt x="1576549" y="91327"/>
                  </a:lnTo>
                  <a:lnTo>
                    <a:pt x="1547717" y="54006"/>
                  </a:lnTo>
                  <a:lnTo>
                    <a:pt x="1510396" y="25174"/>
                  </a:lnTo>
                  <a:lnTo>
                    <a:pt x="1466345" y="6586"/>
                  </a:lnTo>
                  <a:lnTo>
                    <a:pt x="141731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626608" y="871728"/>
              <a:ext cx="1602105" cy="1106805"/>
            </a:xfrm>
            <a:custGeom>
              <a:avLst/>
              <a:gdLst/>
              <a:ahLst/>
              <a:cxnLst/>
              <a:rect l="l" t="t" r="r" b="b"/>
              <a:pathLst>
                <a:path w="1602104" h="1106805">
                  <a:moveTo>
                    <a:pt x="0" y="184404"/>
                  </a:moveTo>
                  <a:lnTo>
                    <a:pt x="6586" y="135378"/>
                  </a:lnTo>
                  <a:lnTo>
                    <a:pt x="25174" y="91327"/>
                  </a:lnTo>
                  <a:lnTo>
                    <a:pt x="54006" y="54006"/>
                  </a:lnTo>
                  <a:lnTo>
                    <a:pt x="91327" y="25174"/>
                  </a:lnTo>
                  <a:lnTo>
                    <a:pt x="135378" y="6586"/>
                  </a:lnTo>
                  <a:lnTo>
                    <a:pt x="184403" y="0"/>
                  </a:lnTo>
                  <a:lnTo>
                    <a:pt x="1417319" y="0"/>
                  </a:lnTo>
                  <a:lnTo>
                    <a:pt x="1466345" y="6586"/>
                  </a:lnTo>
                  <a:lnTo>
                    <a:pt x="1510396" y="25174"/>
                  </a:lnTo>
                  <a:lnTo>
                    <a:pt x="1547717" y="54006"/>
                  </a:lnTo>
                  <a:lnTo>
                    <a:pt x="1576549" y="91327"/>
                  </a:lnTo>
                  <a:lnTo>
                    <a:pt x="1595137" y="135378"/>
                  </a:lnTo>
                  <a:lnTo>
                    <a:pt x="1601723" y="184404"/>
                  </a:lnTo>
                  <a:lnTo>
                    <a:pt x="1601723" y="922020"/>
                  </a:lnTo>
                  <a:lnTo>
                    <a:pt x="1595137" y="971045"/>
                  </a:lnTo>
                  <a:lnTo>
                    <a:pt x="1576549" y="1015096"/>
                  </a:lnTo>
                  <a:lnTo>
                    <a:pt x="1547717" y="1052417"/>
                  </a:lnTo>
                  <a:lnTo>
                    <a:pt x="1510396" y="1081249"/>
                  </a:lnTo>
                  <a:lnTo>
                    <a:pt x="1466345" y="1099837"/>
                  </a:lnTo>
                  <a:lnTo>
                    <a:pt x="1417319" y="1106424"/>
                  </a:lnTo>
                  <a:lnTo>
                    <a:pt x="184403" y="1106424"/>
                  </a:lnTo>
                  <a:lnTo>
                    <a:pt x="135378" y="1099837"/>
                  </a:lnTo>
                  <a:lnTo>
                    <a:pt x="91327" y="1081249"/>
                  </a:lnTo>
                  <a:lnTo>
                    <a:pt x="54006" y="1052417"/>
                  </a:lnTo>
                  <a:lnTo>
                    <a:pt x="25174" y="1015096"/>
                  </a:lnTo>
                  <a:lnTo>
                    <a:pt x="6586" y="971045"/>
                  </a:lnTo>
                  <a:lnTo>
                    <a:pt x="0" y="922020"/>
                  </a:lnTo>
                  <a:lnTo>
                    <a:pt x="0" y="184404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92988" y="80009"/>
            <a:ext cx="24333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/>
              <a:t>Registro. </a:t>
            </a:r>
            <a:r>
              <a:rPr sz="1400" dirty="0"/>
              <a:t>Pasos a</a:t>
            </a:r>
            <a:r>
              <a:rPr sz="1400" spc="-90" dirty="0"/>
              <a:t> </a:t>
            </a:r>
            <a:r>
              <a:rPr sz="1400" spc="-5" dirty="0"/>
              <a:t>seguir</a:t>
            </a:r>
            <a:endParaRPr sz="1400"/>
          </a:p>
        </p:txBody>
      </p:sp>
      <p:sp>
        <p:nvSpPr>
          <p:cNvPr id="8" name="object 8"/>
          <p:cNvSpPr txBox="1"/>
          <p:nvPr/>
        </p:nvSpPr>
        <p:spPr>
          <a:xfrm>
            <a:off x="594766" y="542671"/>
            <a:ext cx="468884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45"/>
              </a:lnSpc>
              <a:tabLst>
                <a:tab pos="354965" algn="l"/>
              </a:tabLst>
            </a:pPr>
            <a:r>
              <a:rPr sz="1250" b="1" spc="-5" dirty="0">
                <a:solidFill>
                  <a:srgbClr val="A6A6A6"/>
                </a:solidFill>
                <a:latin typeface="Verdana"/>
                <a:cs typeface="Verdana"/>
              </a:rPr>
              <a:t>2.	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Registro del teléfono móvil desde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PC o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Tablet</a:t>
            </a:r>
            <a:r>
              <a:rPr sz="1000" b="1" spc="150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(continuación)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154407" y="1202009"/>
            <a:ext cx="821690" cy="313690"/>
            <a:chOff x="4154407" y="1202009"/>
            <a:chExt cx="821690" cy="313690"/>
          </a:xfrm>
        </p:grpSpPr>
        <p:sp>
          <p:nvSpPr>
            <p:cNvPr id="10" name="object 10"/>
            <p:cNvSpPr/>
            <p:nvPr/>
          </p:nvSpPr>
          <p:spPr>
            <a:xfrm>
              <a:off x="4154407" y="1202009"/>
              <a:ext cx="821472" cy="31323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187952" y="1203960"/>
              <a:ext cx="768350" cy="268605"/>
            </a:xfrm>
            <a:custGeom>
              <a:avLst/>
              <a:gdLst/>
              <a:ahLst/>
              <a:cxnLst/>
              <a:rect l="l" t="t" r="r" b="b"/>
              <a:pathLst>
                <a:path w="768350" h="268605">
                  <a:moveTo>
                    <a:pt x="633984" y="0"/>
                  </a:moveTo>
                  <a:lnTo>
                    <a:pt x="633984" y="67055"/>
                  </a:lnTo>
                  <a:lnTo>
                    <a:pt x="0" y="67055"/>
                  </a:lnTo>
                  <a:lnTo>
                    <a:pt x="0" y="201167"/>
                  </a:lnTo>
                  <a:lnTo>
                    <a:pt x="633984" y="201167"/>
                  </a:lnTo>
                  <a:lnTo>
                    <a:pt x="633984" y="268224"/>
                  </a:lnTo>
                  <a:lnTo>
                    <a:pt x="768096" y="134112"/>
                  </a:lnTo>
                  <a:lnTo>
                    <a:pt x="633984" y="0"/>
                  </a:lnTo>
                  <a:close/>
                </a:path>
              </a:pathLst>
            </a:custGeom>
            <a:solidFill>
              <a:srgbClr val="C3D5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364107" y="2090115"/>
            <a:ext cx="6097270" cy="458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Tras el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acuerdo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de</a:t>
            </a:r>
            <a:r>
              <a:rPr sz="1000" b="1" spc="2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licencia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:</a:t>
            </a:r>
            <a:endParaRPr sz="1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1000" spc="-5" dirty="0">
                <a:solidFill>
                  <a:srgbClr val="4F81BC"/>
                </a:solidFill>
                <a:latin typeface="Verdana"/>
                <a:cs typeface="Verdana"/>
              </a:rPr>
              <a:t>Se recibe </a:t>
            </a:r>
            <a:r>
              <a:rPr sz="1000" dirty="0">
                <a:solidFill>
                  <a:srgbClr val="4F81BC"/>
                </a:solidFill>
                <a:latin typeface="Verdana"/>
                <a:cs typeface="Verdana"/>
              </a:rPr>
              <a:t>un </a:t>
            </a:r>
            <a:r>
              <a:rPr sz="1000" b="1" spc="-5" dirty="0">
                <a:solidFill>
                  <a:srgbClr val="4F81BC"/>
                </a:solidFill>
                <a:latin typeface="Verdana"/>
                <a:cs typeface="Verdana"/>
              </a:rPr>
              <a:t>SMS </a:t>
            </a:r>
            <a:r>
              <a:rPr sz="1000" b="1" spc="-10" dirty="0">
                <a:solidFill>
                  <a:srgbClr val="4F81BC"/>
                </a:solidFill>
                <a:latin typeface="Verdana"/>
                <a:cs typeface="Verdana"/>
              </a:rPr>
              <a:t>en </a:t>
            </a:r>
            <a:r>
              <a:rPr sz="1000" b="1" spc="-5" dirty="0">
                <a:solidFill>
                  <a:srgbClr val="4F81BC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4F81BC"/>
                </a:solidFill>
                <a:latin typeface="Verdana"/>
                <a:cs typeface="Verdana"/>
              </a:rPr>
              <a:t>teléfono móvil</a:t>
            </a:r>
            <a:r>
              <a:rPr sz="1000" spc="-10" dirty="0">
                <a:solidFill>
                  <a:srgbClr val="4F81BC"/>
                </a:solidFill>
                <a:latin typeface="Verdana"/>
                <a:cs typeface="Verdana"/>
              </a:rPr>
              <a:t>, con </a:t>
            </a:r>
            <a:r>
              <a:rPr sz="1000" dirty="0">
                <a:solidFill>
                  <a:srgbClr val="4F81BC"/>
                </a:solidFill>
                <a:latin typeface="Verdana"/>
                <a:cs typeface="Verdana"/>
              </a:rPr>
              <a:t>un </a:t>
            </a:r>
            <a:r>
              <a:rPr sz="1000" b="1" spc="-10" dirty="0">
                <a:solidFill>
                  <a:srgbClr val="4F81BC"/>
                </a:solidFill>
                <a:latin typeface="Verdana"/>
                <a:cs typeface="Verdana"/>
              </a:rPr>
              <a:t>código </a:t>
            </a:r>
            <a:r>
              <a:rPr sz="1000" b="1" spc="-5" dirty="0">
                <a:solidFill>
                  <a:srgbClr val="4F81BC"/>
                </a:solidFill>
                <a:latin typeface="Verdana"/>
                <a:cs typeface="Verdana"/>
              </a:rPr>
              <a:t>OTP </a:t>
            </a:r>
            <a:r>
              <a:rPr sz="1000" b="1" spc="-10" dirty="0">
                <a:solidFill>
                  <a:srgbClr val="4F81BC"/>
                </a:solidFill>
                <a:latin typeface="Verdana"/>
                <a:cs typeface="Verdana"/>
              </a:rPr>
              <a:t>(Contraseña de un solo</a:t>
            </a:r>
            <a:r>
              <a:rPr sz="1000" b="1" spc="315" dirty="0">
                <a:solidFill>
                  <a:srgbClr val="4F81BC"/>
                </a:solidFill>
                <a:latin typeface="Verdana"/>
                <a:cs typeface="Verdana"/>
              </a:rPr>
              <a:t> </a:t>
            </a:r>
            <a:r>
              <a:rPr sz="1000" b="1" spc="-5" dirty="0">
                <a:solidFill>
                  <a:srgbClr val="4F81BC"/>
                </a:solidFill>
                <a:latin typeface="Verdana"/>
                <a:cs typeface="Verdana"/>
              </a:rPr>
              <a:t>uso)</a:t>
            </a:r>
            <a:r>
              <a:rPr sz="1000" spc="-5" dirty="0">
                <a:solidFill>
                  <a:srgbClr val="4F81BC"/>
                </a:solidFill>
                <a:latin typeface="Verdana"/>
                <a:cs typeface="Verdana"/>
              </a:rPr>
              <a:t>.</a:t>
            </a:r>
            <a:endParaRPr sz="1000" dirty="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06324" y="1962276"/>
            <a:ext cx="733425" cy="695960"/>
            <a:chOff x="306324" y="1962276"/>
            <a:chExt cx="733425" cy="695960"/>
          </a:xfrm>
        </p:grpSpPr>
        <p:sp>
          <p:nvSpPr>
            <p:cNvPr id="14" name="object 14"/>
            <p:cNvSpPr/>
            <p:nvPr/>
          </p:nvSpPr>
          <p:spPr>
            <a:xfrm>
              <a:off x="306324" y="1962276"/>
              <a:ext cx="732929" cy="69570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07492" y="2136648"/>
              <a:ext cx="344423" cy="33375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02920" y="2132076"/>
              <a:ext cx="353695" cy="342900"/>
            </a:xfrm>
            <a:custGeom>
              <a:avLst/>
              <a:gdLst/>
              <a:ahLst/>
              <a:cxnLst/>
              <a:rect l="l" t="t" r="r" b="b"/>
              <a:pathLst>
                <a:path w="353694" h="342900">
                  <a:moveTo>
                    <a:pt x="0" y="342900"/>
                  </a:moveTo>
                  <a:lnTo>
                    <a:pt x="353567" y="342900"/>
                  </a:lnTo>
                  <a:lnTo>
                    <a:pt x="353567" y="0"/>
                  </a:lnTo>
                  <a:lnTo>
                    <a:pt x="0" y="0"/>
                  </a:lnTo>
                  <a:lnTo>
                    <a:pt x="0" y="342900"/>
                  </a:lnTo>
                  <a:close/>
                </a:path>
              </a:pathLst>
            </a:custGeom>
            <a:ln w="9144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11353" y="2485771"/>
            <a:ext cx="65405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Desde</a:t>
            </a:r>
            <a:r>
              <a:rPr sz="800" i="1" spc="-8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móvil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304800" y="2863377"/>
            <a:ext cx="734695" cy="707390"/>
            <a:chOff x="304800" y="2863377"/>
            <a:chExt cx="734695" cy="707390"/>
          </a:xfrm>
        </p:grpSpPr>
        <p:sp>
          <p:nvSpPr>
            <p:cNvPr id="19" name="object 19"/>
            <p:cNvSpPr/>
            <p:nvPr/>
          </p:nvSpPr>
          <p:spPr>
            <a:xfrm>
              <a:off x="304800" y="2863377"/>
              <a:ext cx="734428" cy="70722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05968" y="3037331"/>
              <a:ext cx="345947" cy="34594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01395" y="3032759"/>
              <a:ext cx="355600" cy="355600"/>
            </a:xfrm>
            <a:custGeom>
              <a:avLst/>
              <a:gdLst/>
              <a:ahLst/>
              <a:cxnLst/>
              <a:rect l="l" t="t" r="r" b="b"/>
              <a:pathLst>
                <a:path w="355600" h="355600">
                  <a:moveTo>
                    <a:pt x="0" y="355092"/>
                  </a:moveTo>
                  <a:lnTo>
                    <a:pt x="355092" y="355092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5509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05536" y="3047771"/>
            <a:ext cx="3305175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84250" marR="5080">
              <a:lnSpc>
                <a:spcPct val="109000"/>
              </a:lnSpc>
              <a:spcBef>
                <a:spcPts val="100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5. Introducir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código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OTP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recibido 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SMS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, y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pulsar</a:t>
            </a:r>
            <a:r>
              <a:rPr sz="1000" spc="3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“Validar”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.</a:t>
            </a:r>
            <a:endParaRPr sz="1000">
              <a:latin typeface="Verdana"/>
              <a:cs typeface="Verdana"/>
            </a:endParaRPr>
          </a:p>
          <a:p>
            <a:pPr marL="12700" marR="2741930" indent="225425">
              <a:lnSpc>
                <a:spcPts val="919"/>
              </a:lnSpc>
              <a:spcBef>
                <a:spcPts val="595"/>
              </a:spcBef>
            </a:pP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D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esde  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na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veg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dor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04800" y="3931689"/>
            <a:ext cx="734695" cy="707390"/>
            <a:chOff x="304800" y="3931689"/>
            <a:chExt cx="734695" cy="707390"/>
          </a:xfrm>
        </p:grpSpPr>
        <p:sp>
          <p:nvSpPr>
            <p:cNvPr id="24" name="object 24"/>
            <p:cNvSpPr/>
            <p:nvPr/>
          </p:nvSpPr>
          <p:spPr>
            <a:xfrm>
              <a:off x="304800" y="3931689"/>
              <a:ext cx="734428" cy="70722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5968" y="4105656"/>
              <a:ext cx="345947" cy="34594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01395" y="4101084"/>
              <a:ext cx="355600" cy="355600"/>
            </a:xfrm>
            <a:custGeom>
              <a:avLst/>
              <a:gdLst/>
              <a:ahLst/>
              <a:cxnLst/>
              <a:rect l="l" t="t" r="r" b="b"/>
              <a:pathLst>
                <a:path w="355600" h="355600">
                  <a:moveTo>
                    <a:pt x="0" y="355091"/>
                  </a:moveTo>
                  <a:lnTo>
                    <a:pt x="355092" y="355091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5509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05536" y="4147820"/>
            <a:ext cx="3599815" cy="566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24255" marR="508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6. Se muestra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una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nueva ventana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con 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un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código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QR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generado por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</a:t>
            </a:r>
            <a:r>
              <a:rPr sz="1000" spc="4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sistema.</a:t>
            </a:r>
            <a:endParaRPr sz="1000">
              <a:latin typeface="Verdana"/>
              <a:cs typeface="Verdana"/>
            </a:endParaRPr>
          </a:p>
          <a:p>
            <a:pPr marR="3036570" algn="r">
              <a:lnSpc>
                <a:spcPts val="919"/>
              </a:lnSpc>
            </a:pP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D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esde</a:t>
            </a:r>
            <a:endParaRPr sz="800">
              <a:latin typeface="Verdana"/>
              <a:cs typeface="Verdana"/>
            </a:endParaRPr>
          </a:p>
          <a:p>
            <a:pPr marR="3037205" algn="r">
              <a:lnSpc>
                <a:spcPts val="940"/>
              </a:lnSpc>
            </a:pPr>
            <a:r>
              <a:rPr sz="800" i="1" spc="-10" dirty="0">
                <a:solidFill>
                  <a:srgbClr val="9CB700"/>
                </a:solidFill>
                <a:latin typeface="Verdana"/>
                <a:cs typeface="Verdana"/>
              </a:rPr>
              <a:t>n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veg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dor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304800" y="952281"/>
            <a:ext cx="734695" cy="707390"/>
            <a:chOff x="304800" y="952281"/>
            <a:chExt cx="734695" cy="707390"/>
          </a:xfrm>
        </p:grpSpPr>
        <p:sp>
          <p:nvSpPr>
            <p:cNvPr id="29" name="object 29"/>
            <p:cNvSpPr/>
            <p:nvPr/>
          </p:nvSpPr>
          <p:spPr>
            <a:xfrm>
              <a:off x="304800" y="952281"/>
              <a:ext cx="734428" cy="70722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05968" y="1126236"/>
              <a:ext cx="345947" cy="34594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01395" y="1121664"/>
              <a:ext cx="355600" cy="355600"/>
            </a:xfrm>
            <a:custGeom>
              <a:avLst/>
              <a:gdLst/>
              <a:ahLst/>
              <a:cxnLst/>
              <a:rect l="l" t="t" r="r" b="b"/>
              <a:pathLst>
                <a:path w="355600" h="355600">
                  <a:moveTo>
                    <a:pt x="0" y="355091"/>
                  </a:moveTo>
                  <a:lnTo>
                    <a:pt x="355092" y="355091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5509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05536" y="1535049"/>
            <a:ext cx="568325" cy="26543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indent="225425">
              <a:lnSpc>
                <a:spcPts val="919"/>
              </a:lnSpc>
              <a:spcBef>
                <a:spcPts val="165"/>
              </a:spcBef>
            </a:pP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D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esde  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na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veg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dor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798820" y="912875"/>
            <a:ext cx="1306195" cy="1367155"/>
            <a:chOff x="5798820" y="912875"/>
            <a:chExt cx="1306195" cy="1367155"/>
          </a:xfrm>
        </p:grpSpPr>
        <p:sp>
          <p:nvSpPr>
            <p:cNvPr id="34" name="object 34"/>
            <p:cNvSpPr/>
            <p:nvPr/>
          </p:nvSpPr>
          <p:spPr>
            <a:xfrm>
              <a:off x="5798820" y="912875"/>
              <a:ext cx="1306068" cy="100279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123432" y="1851659"/>
              <a:ext cx="684276" cy="42824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6" name="object 36"/>
          <p:cNvGrpSpPr/>
          <p:nvPr/>
        </p:nvGrpSpPr>
        <p:grpSpPr>
          <a:xfrm>
            <a:off x="3944111" y="2831592"/>
            <a:ext cx="1207135" cy="1130935"/>
            <a:chOff x="3944111" y="2831592"/>
            <a:chExt cx="1207135" cy="1130935"/>
          </a:xfrm>
        </p:grpSpPr>
        <p:sp>
          <p:nvSpPr>
            <p:cNvPr id="37" name="object 37"/>
            <p:cNvSpPr/>
            <p:nvPr/>
          </p:nvSpPr>
          <p:spPr>
            <a:xfrm>
              <a:off x="3944111" y="2831592"/>
              <a:ext cx="1207008" cy="85801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181855" y="3534156"/>
              <a:ext cx="684276" cy="42824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/>
          <p:nvPr/>
        </p:nvSpPr>
        <p:spPr>
          <a:xfrm>
            <a:off x="5757671" y="3592067"/>
            <a:ext cx="1863852" cy="118262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277100" y="64007"/>
            <a:ext cx="1778507" cy="66595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177239" y="1135761"/>
            <a:ext cx="267779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4. Aceptar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acuerdo de licencia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,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y 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pulsar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“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Aceptar”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(este paso sólo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será 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necesario realizarlo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primer</a:t>
            </a:r>
            <a:r>
              <a:rPr sz="1000" spc="7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registro)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4148311" y="4178419"/>
            <a:ext cx="821690" cy="313690"/>
            <a:chOff x="4148311" y="4178419"/>
            <a:chExt cx="821690" cy="313690"/>
          </a:xfrm>
        </p:grpSpPr>
        <p:sp>
          <p:nvSpPr>
            <p:cNvPr id="43" name="object 43"/>
            <p:cNvSpPr/>
            <p:nvPr/>
          </p:nvSpPr>
          <p:spPr>
            <a:xfrm>
              <a:off x="4148311" y="4178419"/>
              <a:ext cx="821472" cy="31323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181856" y="4180332"/>
              <a:ext cx="768350" cy="268605"/>
            </a:xfrm>
            <a:custGeom>
              <a:avLst/>
              <a:gdLst/>
              <a:ahLst/>
              <a:cxnLst/>
              <a:rect l="l" t="t" r="r" b="b"/>
              <a:pathLst>
                <a:path w="768350" h="268604">
                  <a:moveTo>
                    <a:pt x="633984" y="0"/>
                  </a:moveTo>
                  <a:lnTo>
                    <a:pt x="633984" y="67056"/>
                  </a:lnTo>
                  <a:lnTo>
                    <a:pt x="0" y="67056"/>
                  </a:lnTo>
                  <a:lnTo>
                    <a:pt x="0" y="201168"/>
                  </a:lnTo>
                  <a:lnTo>
                    <a:pt x="633984" y="201168"/>
                  </a:lnTo>
                  <a:lnTo>
                    <a:pt x="633984" y="268224"/>
                  </a:lnTo>
                  <a:lnTo>
                    <a:pt x="768096" y="134112"/>
                  </a:lnTo>
                  <a:lnTo>
                    <a:pt x="633984" y="0"/>
                  </a:lnTo>
                  <a:close/>
                </a:path>
              </a:pathLst>
            </a:custGeom>
            <a:solidFill>
              <a:srgbClr val="C3D5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Marcador de número de diapositiva 2">
            <a:extLst>
              <a:ext uri="{FF2B5EF4-FFF2-40B4-BE49-F238E27FC236}">
                <a16:creationId xmlns:a16="http://schemas.microsoft.com/office/drawing/2014/main" id="{E1E46BF4-1C1D-484D-881F-A96BA696D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1376" y="1770882"/>
            <a:ext cx="2144395" cy="2477135"/>
            <a:chOff x="501376" y="1770882"/>
            <a:chExt cx="2144395" cy="2477135"/>
          </a:xfrm>
        </p:grpSpPr>
        <p:sp>
          <p:nvSpPr>
            <p:cNvPr id="3" name="object 3"/>
            <p:cNvSpPr/>
            <p:nvPr/>
          </p:nvSpPr>
          <p:spPr>
            <a:xfrm>
              <a:off x="501376" y="1770882"/>
              <a:ext cx="2144306" cy="247651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39496" y="1786127"/>
              <a:ext cx="2072639" cy="2405380"/>
            </a:xfrm>
            <a:custGeom>
              <a:avLst/>
              <a:gdLst/>
              <a:ahLst/>
              <a:cxnLst/>
              <a:rect l="l" t="t" r="r" b="b"/>
              <a:pathLst>
                <a:path w="2072639" h="2405379">
                  <a:moveTo>
                    <a:pt x="0" y="345440"/>
                  </a:moveTo>
                  <a:lnTo>
                    <a:pt x="3153" y="298571"/>
                  </a:lnTo>
                  <a:lnTo>
                    <a:pt x="12339" y="253617"/>
                  </a:lnTo>
                  <a:lnTo>
                    <a:pt x="27146" y="210990"/>
                  </a:lnTo>
                  <a:lnTo>
                    <a:pt x="47163" y="171101"/>
                  </a:lnTo>
                  <a:lnTo>
                    <a:pt x="71978" y="134363"/>
                  </a:lnTo>
                  <a:lnTo>
                    <a:pt x="101179" y="101187"/>
                  </a:lnTo>
                  <a:lnTo>
                    <a:pt x="134355" y="71985"/>
                  </a:lnTo>
                  <a:lnTo>
                    <a:pt x="171094" y="47168"/>
                  </a:lnTo>
                  <a:lnTo>
                    <a:pt x="210985" y="27150"/>
                  </a:lnTo>
                  <a:lnTo>
                    <a:pt x="253616" y="12341"/>
                  </a:lnTo>
                  <a:lnTo>
                    <a:pt x="298576" y="3153"/>
                  </a:lnTo>
                  <a:lnTo>
                    <a:pt x="345452" y="0"/>
                  </a:lnTo>
                  <a:lnTo>
                    <a:pt x="1727200" y="0"/>
                  </a:lnTo>
                  <a:lnTo>
                    <a:pt x="1774068" y="3153"/>
                  </a:lnTo>
                  <a:lnTo>
                    <a:pt x="1819022" y="12341"/>
                  </a:lnTo>
                  <a:lnTo>
                    <a:pt x="1861649" y="27150"/>
                  </a:lnTo>
                  <a:lnTo>
                    <a:pt x="1901538" y="47168"/>
                  </a:lnTo>
                  <a:lnTo>
                    <a:pt x="1938276" y="71985"/>
                  </a:lnTo>
                  <a:lnTo>
                    <a:pt x="1971452" y="101187"/>
                  </a:lnTo>
                  <a:lnTo>
                    <a:pt x="2000654" y="134363"/>
                  </a:lnTo>
                  <a:lnTo>
                    <a:pt x="2025471" y="171101"/>
                  </a:lnTo>
                  <a:lnTo>
                    <a:pt x="2045489" y="210990"/>
                  </a:lnTo>
                  <a:lnTo>
                    <a:pt x="2060298" y="253617"/>
                  </a:lnTo>
                  <a:lnTo>
                    <a:pt x="2069486" y="298571"/>
                  </a:lnTo>
                  <a:lnTo>
                    <a:pt x="2072640" y="345440"/>
                  </a:lnTo>
                  <a:lnTo>
                    <a:pt x="2072640" y="2059432"/>
                  </a:lnTo>
                  <a:lnTo>
                    <a:pt x="2069486" y="2106305"/>
                  </a:lnTo>
                  <a:lnTo>
                    <a:pt x="2060298" y="2151262"/>
                  </a:lnTo>
                  <a:lnTo>
                    <a:pt x="2045489" y="2193892"/>
                  </a:lnTo>
                  <a:lnTo>
                    <a:pt x="2025471" y="2233781"/>
                  </a:lnTo>
                  <a:lnTo>
                    <a:pt x="2000654" y="2270519"/>
                  </a:lnTo>
                  <a:lnTo>
                    <a:pt x="1971452" y="2303694"/>
                  </a:lnTo>
                  <a:lnTo>
                    <a:pt x="1938276" y="2332894"/>
                  </a:lnTo>
                  <a:lnTo>
                    <a:pt x="1901538" y="2357708"/>
                  </a:lnTo>
                  <a:lnTo>
                    <a:pt x="1861649" y="2377725"/>
                  </a:lnTo>
                  <a:lnTo>
                    <a:pt x="1819022" y="2392532"/>
                  </a:lnTo>
                  <a:lnTo>
                    <a:pt x="1774068" y="2401718"/>
                  </a:lnTo>
                  <a:lnTo>
                    <a:pt x="1727200" y="2404872"/>
                  </a:lnTo>
                  <a:lnTo>
                    <a:pt x="345452" y="2404872"/>
                  </a:lnTo>
                  <a:lnTo>
                    <a:pt x="298576" y="2401718"/>
                  </a:lnTo>
                  <a:lnTo>
                    <a:pt x="253616" y="2392532"/>
                  </a:lnTo>
                  <a:lnTo>
                    <a:pt x="210985" y="2377725"/>
                  </a:lnTo>
                  <a:lnTo>
                    <a:pt x="171094" y="2357708"/>
                  </a:lnTo>
                  <a:lnTo>
                    <a:pt x="134355" y="2332894"/>
                  </a:lnTo>
                  <a:lnTo>
                    <a:pt x="101179" y="2303694"/>
                  </a:lnTo>
                  <a:lnTo>
                    <a:pt x="71978" y="2270519"/>
                  </a:lnTo>
                  <a:lnTo>
                    <a:pt x="47163" y="2233781"/>
                  </a:lnTo>
                  <a:lnTo>
                    <a:pt x="27146" y="2193892"/>
                  </a:lnTo>
                  <a:lnTo>
                    <a:pt x="12339" y="2151262"/>
                  </a:lnTo>
                  <a:lnTo>
                    <a:pt x="3153" y="2106305"/>
                  </a:lnTo>
                  <a:lnTo>
                    <a:pt x="0" y="2059432"/>
                  </a:lnTo>
                  <a:lnTo>
                    <a:pt x="0" y="34544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67740" y="2586227"/>
              <a:ext cx="1217675" cy="137769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92988" y="80009"/>
            <a:ext cx="24333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/>
              <a:t>Registro. </a:t>
            </a:r>
            <a:r>
              <a:rPr sz="1400" dirty="0"/>
              <a:t>Pasos a</a:t>
            </a:r>
            <a:r>
              <a:rPr sz="1400" spc="-90" dirty="0"/>
              <a:t> </a:t>
            </a:r>
            <a:r>
              <a:rPr sz="1400" spc="-5" dirty="0"/>
              <a:t>seguir</a:t>
            </a:r>
            <a:endParaRPr sz="1400"/>
          </a:p>
        </p:txBody>
      </p:sp>
      <p:grpSp>
        <p:nvGrpSpPr>
          <p:cNvPr id="7" name="object 7"/>
          <p:cNvGrpSpPr/>
          <p:nvPr/>
        </p:nvGrpSpPr>
        <p:grpSpPr>
          <a:xfrm>
            <a:off x="4466844" y="2124455"/>
            <a:ext cx="939165" cy="1780539"/>
            <a:chOff x="4466844" y="2124455"/>
            <a:chExt cx="939165" cy="1780539"/>
          </a:xfrm>
        </p:grpSpPr>
        <p:sp>
          <p:nvSpPr>
            <p:cNvPr id="8" name="object 8"/>
            <p:cNvSpPr/>
            <p:nvPr/>
          </p:nvSpPr>
          <p:spPr>
            <a:xfrm>
              <a:off x="5125212" y="2124455"/>
              <a:ext cx="271272" cy="17983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466844" y="2721863"/>
              <a:ext cx="938784" cy="118262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7664195" y="1959864"/>
            <a:ext cx="899160" cy="2078989"/>
            <a:chOff x="7664195" y="1959864"/>
            <a:chExt cx="899160" cy="2078989"/>
          </a:xfrm>
        </p:grpSpPr>
        <p:sp>
          <p:nvSpPr>
            <p:cNvPr id="11" name="object 11"/>
            <p:cNvSpPr/>
            <p:nvPr/>
          </p:nvSpPr>
          <p:spPr>
            <a:xfrm>
              <a:off x="7687055" y="1959864"/>
              <a:ext cx="815340" cy="832104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664195" y="2919984"/>
              <a:ext cx="899159" cy="111861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921635" y="1914905"/>
            <a:ext cx="2161540" cy="5226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b="1" spc="10" dirty="0">
                <a:solidFill>
                  <a:srgbClr val="A6A6A6"/>
                </a:solidFill>
                <a:latin typeface="Verdana"/>
                <a:cs typeface="Verdana"/>
              </a:rPr>
              <a:t>II.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Desplegar el menú</a:t>
            </a:r>
            <a:r>
              <a:rPr sz="900" b="1" spc="-15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lateral</a:t>
            </a:r>
            <a:endParaRPr sz="900">
              <a:latin typeface="Verdana"/>
              <a:cs typeface="Verdana"/>
            </a:endParaRPr>
          </a:p>
          <a:p>
            <a:pPr marL="299085" marR="5080">
              <a:lnSpc>
                <a:spcPts val="1300"/>
              </a:lnSpc>
              <a:spcBef>
                <a:spcPts val="50"/>
              </a:spcBef>
            </a:pP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pulsando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icono ubicado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en  la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esquina superior</a:t>
            </a:r>
            <a:r>
              <a:rPr sz="900" spc="1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izquierda.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89421" y="2868735"/>
            <a:ext cx="1737995" cy="6883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b="1" spc="15" dirty="0">
                <a:solidFill>
                  <a:srgbClr val="A6A6A6"/>
                </a:solidFill>
                <a:latin typeface="Verdana"/>
                <a:cs typeface="Verdana"/>
              </a:rPr>
              <a:t>V.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Rellenar el</a:t>
            </a:r>
            <a:r>
              <a:rPr sz="900" b="1" spc="-204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900" b="1" spc="-10" dirty="0">
                <a:solidFill>
                  <a:srgbClr val="7E7E7E"/>
                </a:solidFill>
                <a:latin typeface="Verdana"/>
                <a:cs typeface="Verdana"/>
              </a:rPr>
              <a:t>campo</a:t>
            </a:r>
            <a:endParaRPr sz="900">
              <a:latin typeface="Verdana"/>
              <a:cs typeface="Verdana"/>
            </a:endParaRPr>
          </a:p>
          <a:p>
            <a:pPr marL="299085" marR="5080">
              <a:lnSpc>
                <a:spcPts val="1300"/>
              </a:lnSpc>
              <a:spcBef>
                <a:spcPts val="55"/>
              </a:spcBef>
            </a:pP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“Account”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(ejemplo:  “Acceso SL-ATR”)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y 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pulsar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900" b="1" spc="-10" dirty="0">
                <a:solidFill>
                  <a:srgbClr val="7E7E7E"/>
                </a:solidFill>
                <a:latin typeface="Verdana"/>
                <a:cs typeface="Verdana"/>
              </a:rPr>
              <a:t>botón</a:t>
            </a:r>
            <a:r>
              <a:rPr sz="900" b="1" spc="-1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“Save”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.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21635" y="2597834"/>
            <a:ext cx="1520190" cy="1377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19500"/>
              </a:lnSpc>
              <a:spcBef>
                <a:spcPts val="100"/>
              </a:spcBef>
            </a:pPr>
            <a:r>
              <a:rPr sz="1100" b="1" spc="5" dirty="0">
                <a:solidFill>
                  <a:srgbClr val="A6A6A6"/>
                </a:solidFill>
                <a:latin typeface="Verdana"/>
                <a:cs typeface="Verdana"/>
              </a:rPr>
              <a:t>III.</a:t>
            </a:r>
            <a:r>
              <a:rPr sz="900" b="1" spc="5" dirty="0">
                <a:solidFill>
                  <a:srgbClr val="7E7E7E"/>
                </a:solidFill>
                <a:latin typeface="Verdana"/>
                <a:cs typeface="Verdana"/>
              </a:rPr>
              <a:t>En </a:t>
            </a:r>
            <a:r>
              <a:rPr sz="900" b="1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pestaña 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“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Enrolled  </a:t>
            </a:r>
            <a:r>
              <a:rPr sz="900" b="1" spc="-10" dirty="0">
                <a:solidFill>
                  <a:srgbClr val="7E7E7E"/>
                </a:solidFill>
                <a:latin typeface="Verdana"/>
                <a:cs typeface="Verdana"/>
              </a:rPr>
              <a:t>Authenticators</a:t>
            </a:r>
            <a:r>
              <a:rPr sz="900" spc="-10" dirty="0">
                <a:solidFill>
                  <a:srgbClr val="7E7E7E"/>
                </a:solidFill>
                <a:latin typeface="Verdana"/>
                <a:cs typeface="Verdana"/>
              </a:rPr>
              <a:t>”, 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pulsar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en el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icono  “+”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en la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esquina  inferior derecha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para  abrir la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cámara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del 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teléfono.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86120" y="1933370"/>
            <a:ext cx="1663700" cy="8820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18800"/>
              </a:lnSpc>
              <a:spcBef>
                <a:spcPts val="105"/>
              </a:spcBef>
            </a:pPr>
            <a:r>
              <a:rPr sz="1100" b="1" spc="10" dirty="0">
                <a:solidFill>
                  <a:srgbClr val="A6A6A6"/>
                </a:solidFill>
                <a:latin typeface="Verdana"/>
                <a:cs typeface="Verdana"/>
              </a:rPr>
              <a:t>IV.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Encuadrar el </a:t>
            </a:r>
            <a:r>
              <a:rPr sz="900" b="1" spc="-10" dirty="0">
                <a:solidFill>
                  <a:srgbClr val="7E7E7E"/>
                </a:solidFill>
                <a:latin typeface="Verdana"/>
                <a:cs typeface="Verdana"/>
              </a:rPr>
              <a:t>código  </a:t>
            </a:r>
            <a:r>
              <a:rPr sz="900" b="1" dirty="0">
                <a:solidFill>
                  <a:srgbClr val="7E7E7E"/>
                </a:solidFill>
                <a:latin typeface="Verdana"/>
                <a:cs typeface="Verdana"/>
              </a:rPr>
              <a:t>QR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con </a:t>
            </a:r>
            <a:r>
              <a:rPr sz="900" b="1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cámara</a:t>
            </a:r>
            <a:r>
              <a:rPr sz="900" b="1" spc="-9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900" b="1" spc="-10" dirty="0">
                <a:solidFill>
                  <a:srgbClr val="7E7E7E"/>
                </a:solidFill>
                <a:latin typeface="Verdana"/>
                <a:cs typeface="Verdana"/>
              </a:rPr>
              <a:t>del 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móvil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hasta que  aparezca un recuadro  verde.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41680" y="1914905"/>
            <a:ext cx="1578610" cy="5226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299085" algn="l"/>
              </a:tabLst>
            </a:pPr>
            <a:r>
              <a:rPr sz="1100" b="1" spc="10" dirty="0">
                <a:solidFill>
                  <a:srgbClr val="A6A6A6"/>
                </a:solidFill>
                <a:latin typeface="Verdana"/>
                <a:cs typeface="Verdana"/>
              </a:rPr>
              <a:t>I.	</a:t>
            </a:r>
            <a:r>
              <a:rPr sz="900" b="1" spc="-10" dirty="0">
                <a:solidFill>
                  <a:srgbClr val="7E7E7E"/>
                </a:solidFill>
                <a:latin typeface="Verdana"/>
                <a:cs typeface="Verdana"/>
              </a:rPr>
              <a:t>Desbloqueo </a:t>
            </a: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de</a:t>
            </a:r>
            <a:r>
              <a:rPr sz="900" b="1" spc="1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900" b="1" dirty="0">
                <a:solidFill>
                  <a:srgbClr val="7E7E7E"/>
                </a:solidFill>
                <a:latin typeface="Verdana"/>
                <a:cs typeface="Verdana"/>
              </a:rPr>
              <a:t>la</a:t>
            </a:r>
            <a:endParaRPr sz="900">
              <a:latin typeface="Verdana"/>
              <a:cs typeface="Verdana"/>
            </a:endParaRPr>
          </a:p>
          <a:p>
            <a:pPr marL="299085" marR="5080">
              <a:lnSpc>
                <a:spcPts val="1300"/>
              </a:lnSpc>
              <a:spcBef>
                <a:spcPts val="50"/>
              </a:spcBef>
            </a:pPr>
            <a:r>
              <a:rPr sz="900" b="1" spc="-5" dirty="0">
                <a:solidFill>
                  <a:srgbClr val="7E7E7E"/>
                </a:solidFill>
                <a:latin typeface="Verdana"/>
                <a:cs typeface="Verdana"/>
              </a:rPr>
              <a:t>aplicación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con el</a:t>
            </a:r>
            <a:r>
              <a:rPr sz="900" spc="-7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900" spc="-5" dirty="0">
                <a:solidFill>
                  <a:srgbClr val="7E7E7E"/>
                </a:solidFill>
                <a:latin typeface="Verdana"/>
                <a:cs typeface="Verdana"/>
              </a:rPr>
              <a:t>PIN 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de 6</a:t>
            </a:r>
            <a:r>
              <a:rPr sz="900" spc="-2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7E7E7E"/>
                </a:solidFill>
                <a:latin typeface="Verdana"/>
                <a:cs typeface="Verdana"/>
              </a:rPr>
              <a:t>dígitos.</a:t>
            </a:r>
            <a:endParaRPr sz="900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694432" y="1761744"/>
            <a:ext cx="2917190" cy="2494915"/>
            <a:chOff x="2694432" y="1761744"/>
            <a:chExt cx="2917190" cy="2494915"/>
          </a:xfrm>
        </p:grpSpPr>
        <p:sp>
          <p:nvSpPr>
            <p:cNvPr id="19" name="object 19"/>
            <p:cNvSpPr/>
            <p:nvPr/>
          </p:nvSpPr>
          <p:spPr>
            <a:xfrm>
              <a:off x="5007864" y="3843527"/>
              <a:ext cx="603503" cy="37795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694432" y="1761744"/>
              <a:ext cx="2901696" cy="249478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741676" y="1786128"/>
              <a:ext cx="2811780" cy="2405380"/>
            </a:xfrm>
            <a:custGeom>
              <a:avLst/>
              <a:gdLst/>
              <a:ahLst/>
              <a:cxnLst/>
              <a:rect l="l" t="t" r="r" b="b"/>
              <a:pathLst>
                <a:path w="2811779" h="2405379">
                  <a:moveTo>
                    <a:pt x="0" y="400812"/>
                  </a:moveTo>
                  <a:lnTo>
                    <a:pt x="2696" y="354069"/>
                  </a:lnTo>
                  <a:lnTo>
                    <a:pt x="10585" y="308909"/>
                  </a:lnTo>
                  <a:lnTo>
                    <a:pt x="23366" y="265635"/>
                  </a:lnTo>
                  <a:lnTo>
                    <a:pt x="40739" y="224545"/>
                  </a:lnTo>
                  <a:lnTo>
                    <a:pt x="62401" y="185942"/>
                  </a:lnTo>
                  <a:lnTo>
                    <a:pt x="88054" y="150125"/>
                  </a:lnTo>
                  <a:lnTo>
                    <a:pt x="117395" y="117395"/>
                  </a:lnTo>
                  <a:lnTo>
                    <a:pt x="150125" y="88054"/>
                  </a:lnTo>
                  <a:lnTo>
                    <a:pt x="185942" y="62401"/>
                  </a:lnTo>
                  <a:lnTo>
                    <a:pt x="224545" y="40739"/>
                  </a:lnTo>
                  <a:lnTo>
                    <a:pt x="265635" y="23366"/>
                  </a:lnTo>
                  <a:lnTo>
                    <a:pt x="308909" y="10585"/>
                  </a:lnTo>
                  <a:lnTo>
                    <a:pt x="354069" y="2696"/>
                  </a:lnTo>
                  <a:lnTo>
                    <a:pt x="400812" y="0"/>
                  </a:lnTo>
                  <a:lnTo>
                    <a:pt x="2410968" y="0"/>
                  </a:lnTo>
                  <a:lnTo>
                    <a:pt x="2457710" y="2696"/>
                  </a:lnTo>
                  <a:lnTo>
                    <a:pt x="2502870" y="10585"/>
                  </a:lnTo>
                  <a:lnTo>
                    <a:pt x="2546144" y="23366"/>
                  </a:lnTo>
                  <a:lnTo>
                    <a:pt x="2587234" y="40739"/>
                  </a:lnTo>
                  <a:lnTo>
                    <a:pt x="2625837" y="62401"/>
                  </a:lnTo>
                  <a:lnTo>
                    <a:pt x="2661654" y="88054"/>
                  </a:lnTo>
                  <a:lnTo>
                    <a:pt x="2694384" y="117395"/>
                  </a:lnTo>
                  <a:lnTo>
                    <a:pt x="2723725" y="150125"/>
                  </a:lnTo>
                  <a:lnTo>
                    <a:pt x="2749378" y="185942"/>
                  </a:lnTo>
                  <a:lnTo>
                    <a:pt x="2771040" y="224545"/>
                  </a:lnTo>
                  <a:lnTo>
                    <a:pt x="2788413" y="265635"/>
                  </a:lnTo>
                  <a:lnTo>
                    <a:pt x="2801194" y="308909"/>
                  </a:lnTo>
                  <a:lnTo>
                    <a:pt x="2809083" y="354069"/>
                  </a:lnTo>
                  <a:lnTo>
                    <a:pt x="2811779" y="400812"/>
                  </a:lnTo>
                  <a:lnTo>
                    <a:pt x="2811779" y="2004060"/>
                  </a:lnTo>
                  <a:lnTo>
                    <a:pt x="2809083" y="2050802"/>
                  </a:lnTo>
                  <a:lnTo>
                    <a:pt x="2801194" y="2095962"/>
                  </a:lnTo>
                  <a:lnTo>
                    <a:pt x="2788413" y="2139236"/>
                  </a:lnTo>
                  <a:lnTo>
                    <a:pt x="2771040" y="2180326"/>
                  </a:lnTo>
                  <a:lnTo>
                    <a:pt x="2749378" y="2218929"/>
                  </a:lnTo>
                  <a:lnTo>
                    <a:pt x="2723725" y="2254746"/>
                  </a:lnTo>
                  <a:lnTo>
                    <a:pt x="2694384" y="2287476"/>
                  </a:lnTo>
                  <a:lnTo>
                    <a:pt x="2661654" y="2316817"/>
                  </a:lnTo>
                  <a:lnTo>
                    <a:pt x="2625837" y="2342470"/>
                  </a:lnTo>
                  <a:lnTo>
                    <a:pt x="2587234" y="2364132"/>
                  </a:lnTo>
                  <a:lnTo>
                    <a:pt x="2546144" y="2381505"/>
                  </a:lnTo>
                  <a:lnTo>
                    <a:pt x="2502870" y="2394286"/>
                  </a:lnTo>
                  <a:lnTo>
                    <a:pt x="2457710" y="2402175"/>
                  </a:lnTo>
                  <a:lnTo>
                    <a:pt x="2410968" y="2404872"/>
                  </a:lnTo>
                  <a:lnTo>
                    <a:pt x="400812" y="2404872"/>
                  </a:lnTo>
                  <a:lnTo>
                    <a:pt x="354069" y="2402175"/>
                  </a:lnTo>
                  <a:lnTo>
                    <a:pt x="308909" y="2394286"/>
                  </a:lnTo>
                  <a:lnTo>
                    <a:pt x="265635" y="2381505"/>
                  </a:lnTo>
                  <a:lnTo>
                    <a:pt x="224545" y="2364132"/>
                  </a:lnTo>
                  <a:lnTo>
                    <a:pt x="185942" y="2342470"/>
                  </a:lnTo>
                  <a:lnTo>
                    <a:pt x="150125" y="2316817"/>
                  </a:lnTo>
                  <a:lnTo>
                    <a:pt x="117395" y="2287476"/>
                  </a:lnTo>
                  <a:lnTo>
                    <a:pt x="88054" y="2254746"/>
                  </a:lnTo>
                  <a:lnTo>
                    <a:pt x="62401" y="2218929"/>
                  </a:lnTo>
                  <a:lnTo>
                    <a:pt x="40739" y="2180326"/>
                  </a:lnTo>
                  <a:lnTo>
                    <a:pt x="23366" y="2139236"/>
                  </a:lnTo>
                  <a:lnTo>
                    <a:pt x="10585" y="2095962"/>
                  </a:lnTo>
                  <a:lnTo>
                    <a:pt x="2696" y="2050802"/>
                  </a:lnTo>
                  <a:lnTo>
                    <a:pt x="0" y="2004060"/>
                  </a:lnTo>
                  <a:lnTo>
                    <a:pt x="0" y="400812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5661659" y="1761744"/>
            <a:ext cx="3098800" cy="2494915"/>
            <a:chOff x="5661659" y="1761744"/>
            <a:chExt cx="3098800" cy="2494915"/>
          </a:xfrm>
        </p:grpSpPr>
        <p:sp>
          <p:nvSpPr>
            <p:cNvPr id="23" name="object 23"/>
            <p:cNvSpPr/>
            <p:nvPr/>
          </p:nvSpPr>
          <p:spPr>
            <a:xfrm>
              <a:off x="7851647" y="3814572"/>
              <a:ext cx="603503" cy="37642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61659" y="1761744"/>
              <a:ext cx="3098291" cy="2494787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08903" y="1786128"/>
              <a:ext cx="3008630" cy="2405380"/>
            </a:xfrm>
            <a:custGeom>
              <a:avLst/>
              <a:gdLst/>
              <a:ahLst/>
              <a:cxnLst/>
              <a:rect l="l" t="t" r="r" b="b"/>
              <a:pathLst>
                <a:path w="3008629" h="2405379">
                  <a:moveTo>
                    <a:pt x="0" y="400812"/>
                  </a:moveTo>
                  <a:lnTo>
                    <a:pt x="2696" y="354069"/>
                  </a:lnTo>
                  <a:lnTo>
                    <a:pt x="10585" y="308909"/>
                  </a:lnTo>
                  <a:lnTo>
                    <a:pt x="23366" y="265635"/>
                  </a:lnTo>
                  <a:lnTo>
                    <a:pt x="40739" y="224545"/>
                  </a:lnTo>
                  <a:lnTo>
                    <a:pt x="62401" y="185942"/>
                  </a:lnTo>
                  <a:lnTo>
                    <a:pt x="88054" y="150125"/>
                  </a:lnTo>
                  <a:lnTo>
                    <a:pt x="117395" y="117395"/>
                  </a:lnTo>
                  <a:lnTo>
                    <a:pt x="150125" y="88054"/>
                  </a:lnTo>
                  <a:lnTo>
                    <a:pt x="185942" y="62401"/>
                  </a:lnTo>
                  <a:lnTo>
                    <a:pt x="224545" y="40739"/>
                  </a:lnTo>
                  <a:lnTo>
                    <a:pt x="265635" y="23366"/>
                  </a:lnTo>
                  <a:lnTo>
                    <a:pt x="308909" y="10585"/>
                  </a:lnTo>
                  <a:lnTo>
                    <a:pt x="354069" y="2696"/>
                  </a:lnTo>
                  <a:lnTo>
                    <a:pt x="400812" y="0"/>
                  </a:lnTo>
                  <a:lnTo>
                    <a:pt x="2607564" y="0"/>
                  </a:lnTo>
                  <a:lnTo>
                    <a:pt x="2654306" y="2696"/>
                  </a:lnTo>
                  <a:lnTo>
                    <a:pt x="2699466" y="10585"/>
                  </a:lnTo>
                  <a:lnTo>
                    <a:pt x="2742740" y="23366"/>
                  </a:lnTo>
                  <a:lnTo>
                    <a:pt x="2783830" y="40739"/>
                  </a:lnTo>
                  <a:lnTo>
                    <a:pt x="2822433" y="62401"/>
                  </a:lnTo>
                  <a:lnTo>
                    <a:pt x="2858250" y="88054"/>
                  </a:lnTo>
                  <a:lnTo>
                    <a:pt x="2890980" y="117395"/>
                  </a:lnTo>
                  <a:lnTo>
                    <a:pt x="2920321" y="150125"/>
                  </a:lnTo>
                  <a:lnTo>
                    <a:pt x="2945974" y="185942"/>
                  </a:lnTo>
                  <a:lnTo>
                    <a:pt x="2967636" y="224545"/>
                  </a:lnTo>
                  <a:lnTo>
                    <a:pt x="2985009" y="265635"/>
                  </a:lnTo>
                  <a:lnTo>
                    <a:pt x="2997790" y="308909"/>
                  </a:lnTo>
                  <a:lnTo>
                    <a:pt x="3005679" y="354069"/>
                  </a:lnTo>
                  <a:lnTo>
                    <a:pt x="3008376" y="400812"/>
                  </a:lnTo>
                  <a:lnTo>
                    <a:pt x="3008376" y="2004060"/>
                  </a:lnTo>
                  <a:lnTo>
                    <a:pt x="3005679" y="2050802"/>
                  </a:lnTo>
                  <a:lnTo>
                    <a:pt x="2997790" y="2095962"/>
                  </a:lnTo>
                  <a:lnTo>
                    <a:pt x="2985009" y="2139236"/>
                  </a:lnTo>
                  <a:lnTo>
                    <a:pt x="2967636" y="2180326"/>
                  </a:lnTo>
                  <a:lnTo>
                    <a:pt x="2945974" y="2218929"/>
                  </a:lnTo>
                  <a:lnTo>
                    <a:pt x="2920321" y="2254746"/>
                  </a:lnTo>
                  <a:lnTo>
                    <a:pt x="2890980" y="2287476"/>
                  </a:lnTo>
                  <a:lnTo>
                    <a:pt x="2858250" y="2316817"/>
                  </a:lnTo>
                  <a:lnTo>
                    <a:pt x="2822433" y="2342470"/>
                  </a:lnTo>
                  <a:lnTo>
                    <a:pt x="2783830" y="2364132"/>
                  </a:lnTo>
                  <a:lnTo>
                    <a:pt x="2742740" y="2381505"/>
                  </a:lnTo>
                  <a:lnTo>
                    <a:pt x="2699466" y="2394286"/>
                  </a:lnTo>
                  <a:lnTo>
                    <a:pt x="2654306" y="2402175"/>
                  </a:lnTo>
                  <a:lnTo>
                    <a:pt x="2607564" y="2404872"/>
                  </a:lnTo>
                  <a:lnTo>
                    <a:pt x="400812" y="2404872"/>
                  </a:lnTo>
                  <a:lnTo>
                    <a:pt x="354069" y="2402175"/>
                  </a:lnTo>
                  <a:lnTo>
                    <a:pt x="308909" y="2394286"/>
                  </a:lnTo>
                  <a:lnTo>
                    <a:pt x="265635" y="2381505"/>
                  </a:lnTo>
                  <a:lnTo>
                    <a:pt x="224545" y="2364132"/>
                  </a:lnTo>
                  <a:lnTo>
                    <a:pt x="185942" y="2342470"/>
                  </a:lnTo>
                  <a:lnTo>
                    <a:pt x="150125" y="2316817"/>
                  </a:lnTo>
                  <a:lnTo>
                    <a:pt x="117395" y="2287476"/>
                  </a:lnTo>
                  <a:lnTo>
                    <a:pt x="88054" y="2254746"/>
                  </a:lnTo>
                  <a:lnTo>
                    <a:pt x="62401" y="2218929"/>
                  </a:lnTo>
                  <a:lnTo>
                    <a:pt x="40739" y="2180326"/>
                  </a:lnTo>
                  <a:lnTo>
                    <a:pt x="23366" y="2139236"/>
                  </a:lnTo>
                  <a:lnTo>
                    <a:pt x="10585" y="2095962"/>
                  </a:lnTo>
                  <a:lnTo>
                    <a:pt x="2696" y="2050802"/>
                  </a:lnTo>
                  <a:lnTo>
                    <a:pt x="0" y="2004060"/>
                  </a:lnTo>
                  <a:lnTo>
                    <a:pt x="0" y="400812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661416" y="897000"/>
            <a:ext cx="734695" cy="695960"/>
            <a:chOff x="661416" y="897000"/>
            <a:chExt cx="734695" cy="695960"/>
          </a:xfrm>
        </p:grpSpPr>
        <p:sp>
          <p:nvSpPr>
            <p:cNvPr id="27" name="object 27"/>
            <p:cNvSpPr/>
            <p:nvPr/>
          </p:nvSpPr>
          <p:spPr>
            <a:xfrm>
              <a:off x="661416" y="897000"/>
              <a:ext cx="734428" cy="695706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62584" y="1071372"/>
              <a:ext cx="345947" cy="333755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58012" y="1066800"/>
              <a:ext cx="355600" cy="342900"/>
            </a:xfrm>
            <a:custGeom>
              <a:avLst/>
              <a:gdLst/>
              <a:ahLst/>
              <a:cxnLst/>
              <a:rect l="l" t="t" r="r" b="b"/>
              <a:pathLst>
                <a:path w="355600" h="342900">
                  <a:moveTo>
                    <a:pt x="0" y="342900"/>
                  </a:moveTo>
                  <a:lnTo>
                    <a:pt x="355092" y="342900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42900"/>
                  </a:lnTo>
                  <a:close/>
                </a:path>
              </a:pathLst>
            </a:custGeom>
            <a:ln w="9144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556666" y="542671"/>
            <a:ext cx="6587490" cy="1026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0">
              <a:lnSpc>
                <a:spcPts val="1345"/>
              </a:lnSpc>
              <a:tabLst>
                <a:tab pos="393065" algn="l"/>
              </a:tabLst>
            </a:pPr>
            <a:r>
              <a:rPr sz="1250" b="1" spc="-5" dirty="0">
                <a:solidFill>
                  <a:srgbClr val="A6A6A6"/>
                </a:solidFill>
                <a:latin typeface="Verdana"/>
                <a:cs typeface="Verdana"/>
              </a:rPr>
              <a:t>2.	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Registro del teléfono móvil desde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PC o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Tablet</a:t>
            </a:r>
            <a:r>
              <a:rPr sz="1000" b="1" spc="100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(continuación)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500">
              <a:latin typeface="Verdana"/>
              <a:cs typeface="Verdana"/>
            </a:endParaRPr>
          </a:p>
          <a:p>
            <a:pPr marL="1078865">
              <a:lnSpc>
                <a:spcPct val="100000"/>
              </a:lnSpc>
              <a:spcBef>
                <a:spcPts val="1090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7. Desde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aplicación NetIQ Advanced Authentication, escanear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código</a:t>
            </a:r>
            <a:r>
              <a:rPr sz="1000" b="1" spc="20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QR</a:t>
            </a:r>
            <a:endParaRPr sz="1000">
              <a:latin typeface="Verdana"/>
              <a:cs typeface="Verdana"/>
            </a:endParaRPr>
          </a:p>
          <a:p>
            <a:pPr marL="1078865">
              <a:lnSpc>
                <a:spcPct val="100000"/>
              </a:lnSpc>
              <a:spcBef>
                <a:spcPts val="110"/>
              </a:spcBef>
            </a:pP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mediante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los siguientes</a:t>
            </a:r>
            <a:r>
              <a:rPr sz="1000" spc="3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pasos: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Desde</a:t>
            </a:r>
            <a:r>
              <a:rPr sz="800" i="1" spc="-2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móvil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883664" y="2351519"/>
            <a:ext cx="486409" cy="451484"/>
            <a:chOff x="1883664" y="2351519"/>
            <a:chExt cx="486409" cy="451484"/>
          </a:xfrm>
        </p:grpSpPr>
        <p:sp>
          <p:nvSpPr>
            <p:cNvPr id="32" name="object 32"/>
            <p:cNvSpPr/>
            <p:nvPr/>
          </p:nvSpPr>
          <p:spPr>
            <a:xfrm>
              <a:off x="1883664" y="2351519"/>
              <a:ext cx="486181" cy="451116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930908" y="2375915"/>
              <a:ext cx="396240" cy="361315"/>
            </a:xfrm>
            <a:custGeom>
              <a:avLst/>
              <a:gdLst/>
              <a:ahLst/>
              <a:cxnLst/>
              <a:rect l="l" t="t" r="r" b="b"/>
              <a:pathLst>
                <a:path w="396239" h="361314">
                  <a:moveTo>
                    <a:pt x="336042" y="0"/>
                  </a:moveTo>
                  <a:lnTo>
                    <a:pt x="60198" y="0"/>
                  </a:lnTo>
                  <a:lnTo>
                    <a:pt x="36754" y="4726"/>
                  </a:lnTo>
                  <a:lnTo>
                    <a:pt x="17621" y="17621"/>
                  </a:lnTo>
                  <a:lnTo>
                    <a:pt x="4726" y="36754"/>
                  </a:lnTo>
                  <a:lnTo>
                    <a:pt x="0" y="60197"/>
                  </a:lnTo>
                  <a:lnTo>
                    <a:pt x="0" y="300989"/>
                  </a:lnTo>
                  <a:lnTo>
                    <a:pt x="4726" y="324433"/>
                  </a:lnTo>
                  <a:lnTo>
                    <a:pt x="17621" y="343566"/>
                  </a:lnTo>
                  <a:lnTo>
                    <a:pt x="36754" y="356461"/>
                  </a:lnTo>
                  <a:lnTo>
                    <a:pt x="60198" y="361188"/>
                  </a:lnTo>
                  <a:lnTo>
                    <a:pt x="336042" y="361188"/>
                  </a:lnTo>
                  <a:lnTo>
                    <a:pt x="359485" y="356461"/>
                  </a:lnTo>
                  <a:lnTo>
                    <a:pt x="378618" y="343566"/>
                  </a:lnTo>
                  <a:lnTo>
                    <a:pt x="391513" y="324433"/>
                  </a:lnTo>
                  <a:lnTo>
                    <a:pt x="396240" y="300989"/>
                  </a:lnTo>
                  <a:lnTo>
                    <a:pt x="396240" y="60197"/>
                  </a:lnTo>
                  <a:lnTo>
                    <a:pt x="391513" y="36754"/>
                  </a:lnTo>
                  <a:lnTo>
                    <a:pt x="378618" y="17621"/>
                  </a:lnTo>
                  <a:lnTo>
                    <a:pt x="359485" y="4726"/>
                  </a:lnTo>
                  <a:lnTo>
                    <a:pt x="33604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930908" y="2375915"/>
              <a:ext cx="396240" cy="361315"/>
            </a:xfrm>
            <a:custGeom>
              <a:avLst/>
              <a:gdLst/>
              <a:ahLst/>
              <a:cxnLst/>
              <a:rect l="l" t="t" r="r" b="b"/>
              <a:pathLst>
                <a:path w="396239" h="361314">
                  <a:moveTo>
                    <a:pt x="0" y="60197"/>
                  </a:moveTo>
                  <a:lnTo>
                    <a:pt x="4726" y="36754"/>
                  </a:lnTo>
                  <a:lnTo>
                    <a:pt x="17621" y="17621"/>
                  </a:lnTo>
                  <a:lnTo>
                    <a:pt x="36754" y="4726"/>
                  </a:lnTo>
                  <a:lnTo>
                    <a:pt x="60198" y="0"/>
                  </a:lnTo>
                  <a:lnTo>
                    <a:pt x="336042" y="0"/>
                  </a:lnTo>
                  <a:lnTo>
                    <a:pt x="359485" y="4726"/>
                  </a:lnTo>
                  <a:lnTo>
                    <a:pt x="378618" y="17621"/>
                  </a:lnTo>
                  <a:lnTo>
                    <a:pt x="391513" y="36754"/>
                  </a:lnTo>
                  <a:lnTo>
                    <a:pt x="396240" y="60197"/>
                  </a:lnTo>
                  <a:lnTo>
                    <a:pt x="396240" y="300989"/>
                  </a:lnTo>
                  <a:lnTo>
                    <a:pt x="391513" y="324433"/>
                  </a:lnTo>
                  <a:lnTo>
                    <a:pt x="378618" y="343566"/>
                  </a:lnTo>
                  <a:lnTo>
                    <a:pt x="359485" y="356461"/>
                  </a:lnTo>
                  <a:lnTo>
                    <a:pt x="336042" y="361188"/>
                  </a:lnTo>
                  <a:lnTo>
                    <a:pt x="60198" y="361188"/>
                  </a:lnTo>
                  <a:lnTo>
                    <a:pt x="36754" y="356461"/>
                  </a:lnTo>
                  <a:lnTo>
                    <a:pt x="17621" y="343566"/>
                  </a:lnTo>
                  <a:lnTo>
                    <a:pt x="4726" y="324433"/>
                  </a:lnTo>
                  <a:lnTo>
                    <a:pt x="0" y="300989"/>
                  </a:lnTo>
                  <a:lnTo>
                    <a:pt x="0" y="60197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007108" y="2418587"/>
              <a:ext cx="260604" cy="277368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/>
          <p:nvPr/>
        </p:nvSpPr>
        <p:spPr>
          <a:xfrm>
            <a:off x="7277100" y="64007"/>
            <a:ext cx="1778507" cy="66595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Marcador de número de diapositiva 2">
            <a:extLst>
              <a:ext uri="{FF2B5EF4-FFF2-40B4-BE49-F238E27FC236}">
                <a16:creationId xmlns:a16="http://schemas.microsoft.com/office/drawing/2014/main" id="{591E4C64-9610-4F8E-9961-498913467C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19036" y="3656033"/>
            <a:ext cx="5271770" cy="965200"/>
            <a:chOff x="3019036" y="3656033"/>
            <a:chExt cx="5271770" cy="965200"/>
          </a:xfrm>
        </p:grpSpPr>
        <p:sp>
          <p:nvSpPr>
            <p:cNvPr id="3" name="object 3"/>
            <p:cNvSpPr/>
            <p:nvPr/>
          </p:nvSpPr>
          <p:spPr>
            <a:xfrm>
              <a:off x="3019036" y="3656033"/>
              <a:ext cx="5271531" cy="96477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057143" y="3671316"/>
              <a:ext cx="5200015" cy="893444"/>
            </a:xfrm>
            <a:custGeom>
              <a:avLst/>
              <a:gdLst/>
              <a:ahLst/>
              <a:cxnLst/>
              <a:rect l="l" t="t" r="r" b="b"/>
              <a:pathLst>
                <a:path w="5200015" h="893445">
                  <a:moveTo>
                    <a:pt x="5051044" y="0"/>
                  </a:moveTo>
                  <a:lnTo>
                    <a:pt x="148844" y="0"/>
                  </a:lnTo>
                  <a:lnTo>
                    <a:pt x="101811" y="7591"/>
                  </a:lnTo>
                  <a:lnTo>
                    <a:pt x="60953" y="28728"/>
                  </a:lnTo>
                  <a:lnTo>
                    <a:pt x="28728" y="60953"/>
                  </a:lnTo>
                  <a:lnTo>
                    <a:pt x="7591" y="101811"/>
                  </a:lnTo>
                  <a:lnTo>
                    <a:pt x="0" y="148844"/>
                  </a:lnTo>
                  <a:lnTo>
                    <a:pt x="0" y="744220"/>
                  </a:lnTo>
                  <a:lnTo>
                    <a:pt x="7591" y="791267"/>
                  </a:lnTo>
                  <a:lnTo>
                    <a:pt x="28728" y="832126"/>
                  </a:lnTo>
                  <a:lnTo>
                    <a:pt x="60953" y="864346"/>
                  </a:lnTo>
                  <a:lnTo>
                    <a:pt x="101811" y="885476"/>
                  </a:lnTo>
                  <a:lnTo>
                    <a:pt x="148844" y="893064"/>
                  </a:lnTo>
                  <a:lnTo>
                    <a:pt x="5051044" y="893064"/>
                  </a:lnTo>
                  <a:lnTo>
                    <a:pt x="5098076" y="885476"/>
                  </a:lnTo>
                  <a:lnTo>
                    <a:pt x="5138934" y="864346"/>
                  </a:lnTo>
                  <a:lnTo>
                    <a:pt x="5171159" y="832126"/>
                  </a:lnTo>
                  <a:lnTo>
                    <a:pt x="5192296" y="791267"/>
                  </a:lnTo>
                  <a:lnTo>
                    <a:pt x="5199887" y="744220"/>
                  </a:lnTo>
                  <a:lnTo>
                    <a:pt x="5199887" y="148844"/>
                  </a:lnTo>
                  <a:lnTo>
                    <a:pt x="5192296" y="101811"/>
                  </a:lnTo>
                  <a:lnTo>
                    <a:pt x="5171159" y="60953"/>
                  </a:lnTo>
                  <a:lnTo>
                    <a:pt x="5138934" y="28728"/>
                  </a:lnTo>
                  <a:lnTo>
                    <a:pt x="5098076" y="7591"/>
                  </a:lnTo>
                  <a:lnTo>
                    <a:pt x="50510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57143" y="3671316"/>
              <a:ext cx="5200015" cy="893444"/>
            </a:xfrm>
            <a:custGeom>
              <a:avLst/>
              <a:gdLst/>
              <a:ahLst/>
              <a:cxnLst/>
              <a:rect l="l" t="t" r="r" b="b"/>
              <a:pathLst>
                <a:path w="5200015" h="893445">
                  <a:moveTo>
                    <a:pt x="0" y="148844"/>
                  </a:moveTo>
                  <a:lnTo>
                    <a:pt x="7591" y="101811"/>
                  </a:lnTo>
                  <a:lnTo>
                    <a:pt x="28728" y="60953"/>
                  </a:lnTo>
                  <a:lnTo>
                    <a:pt x="60953" y="28728"/>
                  </a:lnTo>
                  <a:lnTo>
                    <a:pt x="101811" y="7591"/>
                  </a:lnTo>
                  <a:lnTo>
                    <a:pt x="148844" y="0"/>
                  </a:lnTo>
                  <a:lnTo>
                    <a:pt x="5051044" y="0"/>
                  </a:lnTo>
                  <a:lnTo>
                    <a:pt x="5098076" y="7591"/>
                  </a:lnTo>
                  <a:lnTo>
                    <a:pt x="5138934" y="28728"/>
                  </a:lnTo>
                  <a:lnTo>
                    <a:pt x="5171159" y="60953"/>
                  </a:lnTo>
                  <a:lnTo>
                    <a:pt x="5192296" y="101811"/>
                  </a:lnTo>
                  <a:lnTo>
                    <a:pt x="5199887" y="148844"/>
                  </a:lnTo>
                  <a:lnTo>
                    <a:pt x="5199887" y="744220"/>
                  </a:lnTo>
                  <a:lnTo>
                    <a:pt x="5192296" y="791267"/>
                  </a:lnTo>
                  <a:lnTo>
                    <a:pt x="5171159" y="832126"/>
                  </a:lnTo>
                  <a:lnTo>
                    <a:pt x="5138934" y="864346"/>
                  </a:lnTo>
                  <a:lnTo>
                    <a:pt x="5098076" y="885476"/>
                  </a:lnTo>
                  <a:lnTo>
                    <a:pt x="5051044" y="893064"/>
                  </a:lnTo>
                  <a:lnTo>
                    <a:pt x="148844" y="893064"/>
                  </a:lnTo>
                  <a:lnTo>
                    <a:pt x="101811" y="885476"/>
                  </a:lnTo>
                  <a:lnTo>
                    <a:pt x="60953" y="864346"/>
                  </a:lnTo>
                  <a:lnTo>
                    <a:pt x="28728" y="832126"/>
                  </a:lnTo>
                  <a:lnTo>
                    <a:pt x="7591" y="791267"/>
                  </a:lnTo>
                  <a:lnTo>
                    <a:pt x="0" y="744220"/>
                  </a:lnTo>
                  <a:lnTo>
                    <a:pt x="0" y="148844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171443" y="3776472"/>
              <a:ext cx="4983480" cy="69646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92988" y="80009"/>
            <a:ext cx="24333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/>
              <a:t>Registro. </a:t>
            </a:r>
            <a:r>
              <a:rPr sz="1400" dirty="0"/>
              <a:t>Pasos a</a:t>
            </a:r>
            <a:r>
              <a:rPr sz="1400" spc="-90" dirty="0"/>
              <a:t> </a:t>
            </a:r>
            <a:r>
              <a:rPr sz="1400" spc="-5" dirty="0"/>
              <a:t>seguir</a:t>
            </a:r>
            <a:endParaRPr sz="1400"/>
          </a:p>
        </p:txBody>
      </p:sp>
      <p:sp>
        <p:nvSpPr>
          <p:cNvPr id="8" name="object 8"/>
          <p:cNvSpPr txBox="1"/>
          <p:nvPr/>
        </p:nvSpPr>
        <p:spPr>
          <a:xfrm>
            <a:off x="4739385" y="2217572"/>
            <a:ext cx="3103245" cy="358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000"/>
              </a:lnSpc>
              <a:spcBef>
                <a:spcPts val="100"/>
              </a:spcBef>
            </a:pPr>
            <a:r>
              <a:rPr sz="1000" spc="-10" dirty="0">
                <a:solidFill>
                  <a:srgbClr val="9CB700"/>
                </a:solidFill>
                <a:latin typeface="Verdana"/>
                <a:cs typeface="Verdana"/>
              </a:rPr>
              <a:t>El proceso </a:t>
            </a:r>
            <a:r>
              <a:rPr sz="1000" spc="-5" dirty="0">
                <a:solidFill>
                  <a:srgbClr val="9CB700"/>
                </a:solidFill>
                <a:latin typeface="Verdana"/>
                <a:cs typeface="Verdana"/>
              </a:rPr>
              <a:t>de registro </a:t>
            </a:r>
            <a:r>
              <a:rPr sz="1000" dirty="0">
                <a:solidFill>
                  <a:srgbClr val="9CB700"/>
                </a:solidFill>
                <a:latin typeface="Verdana"/>
                <a:cs typeface="Verdana"/>
              </a:rPr>
              <a:t>ha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finalizado con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éxito</a:t>
            </a:r>
            <a:r>
              <a:rPr sz="1000" spc="-5" dirty="0">
                <a:solidFill>
                  <a:srgbClr val="9CB700"/>
                </a:solidFill>
                <a:latin typeface="Verdana"/>
                <a:cs typeface="Verdana"/>
              </a:rPr>
              <a:t>,  confirmándose </a:t>
            </a:r>
            <a:r>
              <a:rPr sz="1000" dirty="0">
                <a:solidFill>
                  <a:srgbClr val="9CB700"/>
                </a:solidFill>
                <a:latin typeface="Verdana"/>
                <a:cs typeface="Verdana"/>
              </a:rPr>
              <a:t>mediante la siguiente</a:t>
            </a:r>
            <a:r>
              <a:rPr sz="1000" spc="20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9CB700"/>
                </a:solidFill>
                <a:latin typeface="Verdana"/>
                <a:cs typeface="Verdana"/>
              </a:rPr>
              <a:t>ventana: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010406" y="1493481"/>
            <a:ext cx="2540635" cy="1859914"/>
            <a:chOff x="1010406" y="1493481"/>
            <a:chExt cx="2540635" cy="1859914"/>
          </a:xfrm>
        </p:grpSpPr>
        <p:sp>
          <p:nvSpPr>
            <p:cNvPr id="10" name="object 10"/>
            <p:cNvSpPr/>
            <p:nvPr/>
          </p:nvSpPr>
          <p:spPr>
            <a:xfrm>
              <a:off x="1010406" y="1493481"/>
              <a:ext cx="2540518" cy="177553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48511" y="1508760"/>
              <a:ext cx="2468880" cy="1704339"/>
            </a:xfrm>
            <a:custGeom>
              <a:avLst/>
              <a:gdLst/>
              <a:ahLst/>
              <a:cxnLst/>
              <a:rect l="l" t="t" r="r" b="b"/>
              <a:pathLst>
                <a:path w="2468879" h="1704339">
                  <a:moveTo>
                    <a:pt x="2184908" y="0"/>
                  </a:moveTo>
                  <a:lnTo>
                    <a:pt x="283972" y="0"/>
                  </a:lnTo>
                  <a:lnTo>
                    <a:pt x="237910" y="3716"/>
                  </a:lnTo>
                  <a:lnTo>
                    <a:pt x="194215" y="14475"/>
                  </a:lnTo>
                  <a:lnTo>
                    <a:pt x="153471" y="31694"/>
                  </a:lnTo>
                  <a:lnTo>
                    <a:pt x="116262" y="54786"/>
                  </a:lnTo>
                  <a:lnTo>
                    <a:pt x="83173" y="83169"/>
                  </a:lnTo>
                  <a:lnTo>
                    <a:pt x="54790" y="116256"/>
                  </a:lnTo>
                  <a:lnTo>
                    <a:pt x="31696" y="153465"/>
                  </a:lnTo>
                  <a:lnTo>
                    <a:pt x="14477" y="194210"/>
                  </a:lnTo>
                  <a:lnTo>
                    <a:pt x="3716" y="237907"/>
                  </a:lnTo>
                  <a:lnTo>
                    <a:pt x="0" y="283972"/>
                  </a:lnTo>
                  <a:lnTo>
                    <a:pt x="0" y="1419859"/>
                  </a:lnTo>
                  <a:lnTo>
                    <a:pt x="3716" y="1465924"/>
                  </a:lnTo>
                  <a:lnTo>
                    <a:pt x="14477" y="1509621"/>
                  </a:lnTo>
                  <a:lnTo>
                    <a:pt x="31696" y="1550366"/>
                  </a:lnTo>
                  <a:lnTo>
                    <a:pt x="54790" y="1587575"/>
                  </a:lnTo>
                  <a:lnTo>
                    <a:pt x="83173" y="1620662"/>
                  </a:lnTo>
                  <a:lnTo>
                    <a:pt x="116262" y="1649045"/>
                  </a:lnTo>
                  <a:lnTo>
                    <a:pt x="153471" y="1672137"/>
                  </a:lnTo>
                  <a:lnTo>
                    <a:pt x="194215" y="1689356"/>
                  </a:lnTo>
                  <a:lnTo>
                    <a:pt x="237910" y="1700115"/>
                  </a:lnTo>
                  <a:lnTo>
                    <a:pt x="283972" y="1703832"/>
                  </a:lnTo>
                  <a:lnTo>
                    <a:pt x="2184908" y="1703832"/>
                  </a:lnTo>
                  <a:lnTo>
                    <a:pt x="2230972" y="1700115"/>
                  </a:lnTo>
                  <a:lnTo>
                    <a:pt x="2274669" y="1689356"/>
                  </a:lnTo>
                  <a:lnTo>
                    <a:pt x="2315414" y="1672137"/>
                  </a:lnTo>
                  <a:lnTo>
                    <a:pt x="2352623" y="1649045"/>
                  </a:lnTo>
                  <a:lnTo>
                    <a:pt x="2385710" y="1620662"/>
                  </a:lnTo>
                  <a:lnTo>
                    <a:pt x="2414093" y="1587575"/>
                  </a:lnTo>
                  <a:lnTo>
                    <a:pt x="2437185" y="1550366"/>
                  </a:lnTo>
                  <a:lnTo>
                    <a:pt x="2454404" y="1509621"/>
                  </a:lnTo>
                  <a:lnTo>
                    <a:pt x="2465163" y="1465924"/>
                  </a:lnTo>
                  <a:lnTo>
                    <a:pt x="2468879" y="1419859"/>
                  </a:lnTo>
                  <a:lnTo>
                    <a:pt x="2468879" y="283972"/>
                  </a:lnTo>
                  <a:lnTo>
                    <a:pt x="2465163" y="237907"/>
                  </a:lnTo>
                  <a:lnTo>
                    <a:pt x="2454404" y="194210"/>
                  </a:lnTo>
                  <a:lnTo>
                    <a:pt x="2437185" y="153465"/>
                  </a:lnTo>
                  <a:lnTo>
                    <a:pt x="2414093" y="116256"/>
                  </a:lnTo>
                  <a:lnTo>
                    <a:pt x="2385710" y="83169"/>
                  </a:lnTo>
                  <a:lnTo>
                    <a:pt x="2352623" y="54786"/>
                  </a:lnTo>
                  <a:lnTo>
                    <a:pt x="2315414" y="31694"/>
                  </a:lnTo>
                  <a:lnTo>
                    <a:pt x="2274669" y="14475"/>
                  </a:lnTo>
                  <a:lnTo>
                    <a:pt x="2230972" y="3716"/>
                  </a:lnTo>
                  <a:lnTo>
                    <a:pt x="2184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48511" y="1508760"/>
              <a:ext cx="2468880" cy="1704339"/>
            </a:xfrm>
            <a:custGeom>
              <a:avLst/>
              <a:gdLst/>
              <a:ahLst/>
              <a:cxnLst/>
              <a:rect l="l" t="t" r="r" b="b"/>
              <a:pathLst>
                <a:path w="2468879" h="1704339">
                  <a:moveTo>
                    <a:pt x="0" y="283972"/>
                  </a:moveTo>
                  <a:lnTo>
                    <a:pt x="3716" y="237907"/>
                  </a:lnTo>
                  <a:lnTo>
                    <a:pt x="14477" y="194210"/>
                  </a:lnTo>
                  <a:lnTo>
                    <a:pt x="31696" y="153465"/>
                  </a:lnTo>
                  <a:lnTo>
                    <a:pt x="54790" y="116256"/>
                  </a:lnTo>
                  <a:lnTo>
                    <a:pt x="83173" y="83169"/>
                  </a:lnTo>
                  <a:lnTo>
                    <a:pt x="116262" y="54786"/>
                  </a:lnTo>
                  <a:lnTo>
                    <a:pt x="153471" y="31694"/>
                  </a:lnTo>
                  <a:lnTo>
                    <a:pt x="194215" y="14475"/>
                  </a:lnTo>
                  <a:lnTo>
                    <a:pt x="237910" y="3716"/>
                  </a:lnTo>
                  <a:lnTo>
                    <a:pt x="283972" y="0"/>
                  </a:lnTo>
                  <a:lnTo>
                    <a:pt x="2184908" y="0"/>
                  </a:lnTo>
                  <a:lnTo>
                    <a:pt x="2230972" y="3716"/>
                  </a:lnTo>
                  <a:lnTo>
                    <a:pt x="2274669" y="14475"/>
                  </a:lnTo>
                  <a:lnTo>
                    <a:pt x="2315414" y="31694"/>
                  </a:lnTo>
                  <a:lnTo>
                    <a:pt x="2352623" y="54786"/>
                  </a:lnTo>
                  <a:lnTo>
                    <a:pt x="2385710" y="83169"/>
                  </a:lnTo>
                  <a:lnTo>
                    <a:pt x="2414093" y="116256"/>
                  </a:lnTo>
                  <a:lnTo>
                    <a:pt x="2437185" y="153465"/>
                  </a:lnTo>
                  <a:lnTo>
                    <a:pt x="2454404" y="194210"/>
                  </a:lnTo>
                  <a:lnTo>
                    <a:pt x="2465163" y="237907"/>
                  </a:lnTo>
                  <a:lnTo>
                    <a:pt x="2468879" y="283972"/>
                  </a:lnTo>
                  <a:lnTo>
                    <a:pt x="2468879" y="1419859"/>
                  </a:lnTo>
                  <a:lnTo>
                    <a:pt x="2465163" y="1465924"/>
                  </a:lnTo>
                  <a:lnTo>
                    <a:pt x="2454404" y="1509621"/>
                  </a:lnTo>
                  <a:lnTo>
                    <a:pt x="2437185" y="1550366"/>
                  </a:lnTo>
                  <a:lnTo>
                    <a:pt x="2414093" y="1587575"/>
                  </a:lnTo>
                  <a:lnTo>
                    <a:pt x="2385710" y="1620662"/>
                  </a:lnTo>
                  <a:lnTo>
                    <a:pt x="2352623" y="1649045"/>
                  </a:lnTo>
                  <a:lnTo>
                    <a:pt x="2315414" y="1672137"/>
                  </a:lnTo>
                  <a:lnTo>
                    <a:pt x="2274669" y="1689356"/>
                  </a:lnTo>
                  <a:lnTo>
                    <a:pt x="2230972" y="1700115"/>
                  </a:lnTo>
                  <a:lnTo>
                    <a:pt x="2184908" y="1703832"/>
                  </a:lnTo>
                  <a:lnTo>
                    <a:pt x="283972" y="1703832"/>
                  </a:lnTo>
                  <a:lnTo>
                    <a:pt x="237910" y="1700115"/>
                  </a:lnTo>
                  <a:lnTo>
                    <a:pt x="194215" y="1689356"/>
                  </a:lnTo>
                  <a:lnTo>
                    <a:pt x="153471" y="1672137"/>
                  </a:lnTo>
                  <a:lnTo>
                    <a:pt x="116262" y="1649045"/>
                  </a:lnTo>
                  <a:lnTo>
                    <a:pt x="83173" y="1620662"/>
                  </a:lnTo>
                  <a:lnTo>
                    <a:pt x="54790" y="1587575"/>
                  </a:lnTo>
                  <a:lnTo>
                    <a:pt x="31696" y="1550366"/>
                  </a:lnTo>
                  <a:lnTo>
                    <a:pt x="14477" y="1509621"/>
                  </a:lnTo>
                  <a:lnTo>
                    <a:pt x="3716" y="1465924"/>
                  </a:lnTo>
                  <a:lnTo>
                    <a:pt x="0" y="1419859"/>
                  </a:lnTo>
                  <a:lnTo>
                    <a:pt x="0" y="283972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70431" y="1677923"/>
              <a:ext cx="2234184" cy="147675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02635" y="2974847"/>
              <a:ext cx="601979" cy="37795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3883067" y="2224602"/>
            <a:ext cx="625475" cy="385445"/>
            <a:chOff x="3883067" y="2224602"/>
            <a:chExt cx="625475" cy="385445"/>
          </a:xfrm>
        </p:grpSpPr>
        <p:sp>
          <p:nvSpPr>
            <p:cNvPr id="16" name="object 16"/>
            <p:cNvSpPr/>
            <p:nvPr/>
          </p:nvSpPr>
          <p:spPr>
            <a:xfrm>
              <a:off x="3883067" y="2224602"/>
              <a:ext cx="625106" cy="38487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916680" y="2226563"/>
              <a:ext cx="571500" cy="340360"/>
            </a:xfrm>
            <a:custGeom>
              <a:avLst/>
              <a:gdLst/>
              <a:ahLst/>
              <a:cxnLst/>
              <a:rect l="l" t="t" r="r" b="b"/>
              <a:pathLst>
                <a:path w="571500" h="340360">
                  <a:moveTo>
                    <a:pt x="401574" y="0"/>
                  </a:moveTo>
                  <a:lnTo>
                    <a:pt x="401574" y="84962"/>
                  </a:lnTo>
                  <a:lnTo>
                    <a:pt x="0" y="84962"/>
                  </a:lnTo>
                  <a:lnTo>
                    <a:pt x="0" y="254888"/>
                  </a:lnTo>
                  <a:lnTo>
                    <a:pt x="401574" y="254888"/>
                  </a:lnTo>
                  <a:lnTo>
                    <a:pt x="401574" y="339852"/>
                  </a:lnTo>
                  <a:lnTo>
                    <a:pt x="571500" y="169925"/>
                  </a:lnTo>
                  <a:lnTo>
                    <a:pt x="401574" y="0"/>
                  </a:lnTo>
                  <a:close/>
                </a:path>
              </a:pathLst>
            </a:custGeom>
            <a:solidFill>
              <a:srgbClr val="C3D5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326136" y="691677"/>
            <a:ext cx="734695" cy="707390"/>
            <a:chOff x="326136" y="691677"/>
            <a:chExt cx="734695" cy="707390"/>
          </a:xfrm>
        </p:grpSpPr>
        <p:sp>
          <p:nvSpPr>
            <p:cNvPr id="19" name="object 19"/>
            <p:cNvSpPr/>
            <p:nvPr/>
          </p:nvSpPr>
          <p:spPr>
            <a:xfrm>
              <a:off x="326136" y="691677"/>
              <a:ext cx="734428" cy="707227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27304" y="865631"/>
              <a:ext cx="345948" cy="345948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22731" y="861059"/>
              <a:ext cx="355600" cy="355600"/>
            </a:xfrm>
            <a:custGeom>
              <a:avLst/>
              <a:gdLst/>
              <a:ahLst/>
              <a:cxnLst/>
              <a:rect l="l" t="t" r="r" b="b"/>
              <a:pathLst>
                <a:path w="355600" h="355600">
                  <a:moveTo>
                    <a:pt x="0" y="355091"/>
                  </a:moveTo>
                  <a:lnTo>
                    <a:pt x="355092" y="355091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5509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25018" y="542671"/>
            <a:ext cx="6354445" cy="997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1940">
              <a:lnSpc>
                <a:spcPts val="1345"/>
              </a:lnSpc>
              <a:tabLst>
                <a:tab pos="624840" algn="l"/>
              </a:tabLst>
            </a:pPr>
            <a:r>
              <a:rPr sz="1250" b="1" spc="-5" dirty="0">
                <a:solidFill>
                  <a:srgbClr val="A6A6A6"/>
                </a:solidFill>
                <a:latin typeface="Verdana"/>
                <a:cs typeface="Verdana"/>
              </a:rPr>
              <a:t>2.	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Registro del teléfono móvil desde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PC o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Tablet</a:t>
            </a:r>
            <a:r>
              <a:rPr sz="1000" b="1" spc="100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(continuación)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250">
              <a:latin typeface="Verdana"/>
              <a:cs typeface="Verdana"/>
            </a:endParaRPr>
          </a:p>
          <a:p>
            <a:pPr marL="909319">
              <a:lnSpc>
                <a:spcPct val="100000"/>
              </a:lnSpc>
              <a:spcBef>
                <a:spcPts val="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8. Pulsar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“Aceptar” (paso necesario para finalizar correctamente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el</a:t>
            </a:r>
            <a:r>
              <a:rPr sz="1000" b="1" spc="204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registro).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500">
              <a:latin typeface="Verdana"/>
              <a:cs typeface="Verdana"/>
            </a:endParaRPr>
          </a:p>
          <a:p>
            <a:pPr marL="12700" marR="5791200" indent="225425">
              <a:lnSpc>
                <a:spcPts val="919"/>
              </a:lnSpc>
            </a:pP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D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esde  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na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veg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dor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277100" y="64007"/>
            <a:ext cx="1778507" cy="66595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4" name="object 24"/>
          <p:cNvGrpSpPr/>
          <p:nvPr/>
        </p:nvGrpSpPr>
        <p:grpSpPr>
          <a:xfrm>
            <a:off x="6115425" y="2765962"/>
            <a:ext cx="385445" cy="634365"/>
            <a:chOff x="6115425" y="2765962"/>
            <a:chExt cx="385445" cy="634365"/>
          </a:xfrm>
        </p:grpSpPr>
        <p:sp>
          <p:nvSpPr>
            <p:cNvPr id="25" name="object 25"/>
            <p:cNvSpPr/>
            <p:nvPr/>
          </p:nvSpPr>
          <p:spPr>
            <a:xfrm>
              <a:off x="6115425" y="2765962"/>
              <a:ext cx="384872" cy="634165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40196" y="2776727"/>
              <a:ext cx="340360" cy="571500"/>
            </a:xfrm>
            <a:custGeom>
              <a:avLst/>
              <a:gdLst/>
              <a:ahLst/>
              <a:cxnLst/>
              <a:rect l="l" t="t" r="r" b="b"/>
              <a:pathLst>
                <a:path w="340360" h="571500">
                  <a:moveTo>
                    <a:pt x="254888" y="0"/>
                  </a:moveTo>
                  <a:lnTo>
                    <a:pt x="84962" y="0"/>
                  </a:lnTo>
                  <a:lnTo>
                    <a:pt x="84962" y="401574"/>
                  </a:lnTo>
                  <a:lnTo>
                    <a:pt x="0" y="401574"/>
                  </a:lnTo>
                  <a:lnTo>
                    <a:pt x="169925" y="571500"/>
                  </a:lnTo>
                  <a:lnTo>
                    <a:pt x="339851" y="401574"/>
                  </a:lnTo>
                  <a:lnTo>
                    <a:pt x="254888" y="401574"/>
                  </a:lnTo>
                  <a:lnTo>
                    <a:pt x="254888" y="0"/>
                  </a:lnTo>
                  <a:close/>
                </a:path>
              </a:pathLst>
            </a:custGeom>
            <a:solidFill>
              <a:srgbClr val="C3D5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Marcador de número de diapositiva 2">
            <a:extLst>
              <a:ext uri="{FF2B5EF4-FFF2-40B4-BE49-F238E27FC236}">
                <a16:creationId xmlns:a16="http://schemas.microsoft.com/office/drawing/2014/main" id="{4D28ED3C-770E-471D-9592-88AA7B9F0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988" y="89738"/>
            <a:ext cx="17176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/>
              <a:t>Acceso al SL</a:t>
            </a:r>
            <a:r>
              <a:rPr sz="1400" spc="-125" dirty="0"/>
              <a:t> </a:t>
            </a:r>
            <a:r>
              <a:rPr sz="1400" spc="-5" dirty="0"/>
              <a:t>ATR</a:t>
            </a:r>
            <a:endParaRPr sz="1400"/>
          </a:p>
        </p:txBody>
      </p:sp>
      <p:sp>
        <p:nvSpPr>
          <p:cNvPr id="3" name="object 3"/>
          <p:cNvSpPr txBox="1"/>
          <p:nvPr/>
        </p:nvSpPr>
        <p:spPr>
          <a:xfrm>
            <a:off x="284784" y="1141221"/>
            <a:ext cx="6469380" cy="64008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71475" indent="-343535">
              <a:lnSpc>
                <a:spcPct val="100000"/>
              </a:lnSpc>
              <a:spcBef>
                <a:spcPts val="50"/>
              </a:spcBef>
              <a:buClr>
                <a:srgbClr val="A6A6A6"/>
              </a:buClr>
              <a:buSzPct val="125000"/>
              <a:buAutoNum type="arabicPeriod"/>
              <a:tabLst>
                <a:tab pos="371475" algn="l"/>
                <a:tab pos="372110" algn="l"/>
              </a:tabLst>
            </a:pP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Acceder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a la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siguiente URL:</a:t>
            </a:r>
            <a:r>
              <a:rPr sz="1000" b="1" spc="40" dirty="0">
                <a:solidFill>
                  <a:srgbClr val="4F81BC"/>
                </a:solidFill>
                <a:latin typeface="Verdana"/>
                <a:cs typeface="Verdana"/>
              </a:rPr>
              <a:t> </a:t>
            </a:r>
            <a:r>
              <a:rPr sz="1200" u="sng" spc="-1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rlito"/>
                <a:cs typeface="Carlito"/>
              </a:rPr>
              <a:t>https://</a:t>
            </a:r>
            <a:r>
              <a:rPr sz="1200" u="sng" spc="-10" dirty="0">
                <a:solidFill>
                  <a:srgbClr val="4F81BC"/>
                </a:solidFill>
                <a:uFill>
                  <a:solidFill>
                    <a:srgbClr val="4F81BC"/>
                  </a:solidFill>
                </a:uFill>
                <a:latin typeface="Carlito"/>
                <a:cs typeface="Carlito"/>
                <a:hlinkClick r:id="rId2"/>
              </a:rPr>
              <a:t>www.atrgas.com/</a:t>
            </a:r>
            <a:endParaRPr sz="12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A6A6A6"/>
              </a:buClr>
              <a:buFont typeface="Verdana"/>
              <a:buAutoNum type="arabicPeriod"/>
            </a:pPr>
            <a:endParaRPr sz="15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Clr>
                <a:srgbClr val="A6A6A6"/>
              </a:buClr>
              <a:buSzPct val="125000"/>
              <a:buAutoNum type="arabicPeriod"/>
              <a:tabLst>
                <a:tab pos="354965" algn="l"/>
                <a:tab pos="355600" algn="l"/>
              </a:tabLst>
            </a:pP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Introducir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correo electrónico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y la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contraseña facilitada,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y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pulsar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botón</a:t>
            </a:r>
            <a:r>
              <a:rPr sz="1000" b="1" spc="24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“Acceder”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1243" y="3487673"/>
            <a:ext cx="748792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45"/>
              </a:lnSpc>
              <a:tabLst>
                <a:tab pos="354965" algn="l"/>
              </a:tabLst>
            </a:pPr>
            <a:r>
              <a:rPr sz="1250" b="1" spc="-5" dirty="0">
                <a:solidFill>
                  <a:srgbClr val="A6A6A6"/>
                </a:solidFill>
                <a:latin typeface="Verdana"/>
                <a:cs typeface="Verdana"/>
              </a:rPr>
              <a:t>3.	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sistema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SL-ATR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informará del envío de una solicitud de autenticación al teléfono móvil</a:t>
            </a:r>
            <a:r>
              <a:rPr sz="1000" b="1" spc="31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registrado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24027" y="265188"/>
            <a:ext cx="734695" cy="734695"/>
            <a:chOff x="224027" y="265188"/>
            <a:chExt cx="734695" cy="734695"/>
          </a:xfrm>
        </p:grpSpPr>
        <p:sp>
          <p:nvSpPr>
            <p:cNvPr id="6" name="object 6"/>
            <p:cNvSpPr/>
            <p:nvPr/>
          </p:nvSpPr>
          <p:spPr>
            <a:xfrm>
              <a:off x="224027" y="265188"/>
              <a:ext cx="734428" cy="73442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5195" y="466344"/>
              <a:ext cx="345948" cy="34594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20623" y="461772"/>
              <a:ext cx="355600" cy="355600"/>
            </a:xfrm>
            <a:custGeom>
              <a:avLst/>
              <a:gdLst/>
              <a:ahLst/>
              <a:cxnLst/>
              <a:rect l="l" t="t" r="r" b="b"/>
              <a:pathLst>
                <a:path w="355600" h="355600">
                  <a:moveTo>
                    <a:pt x="0" y="355091"/>
                  </a:moveTo>
                  <a:lnTo>
                    <a:pt x="355092" y="355091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5509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019657" y="598170"/>
            <a:ext cx="91757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Desde</a:t>
            </a:r>
            <a:r>
              <a:rPr sz="800" i="1" spc="-80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navegador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93844" y="3865185"/>
            <a:ext cx="4828907" cy="106006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2945892" y="1990344"/>
            <a:ext cx="1679575" cy="1149350"/>
            <a:chOff x="2945892" y="1990344"/>
            <a:chExt cx="1679575" cy="1149350"/>
          </a:xfrm>
        </p:grpSpPr>
        <p:sp>
          <p:nvSpPr>
            <p:cNvPr id="12" name="object 12"/>
            <p:cNvSpPr/>
            <p:nvPr/>
          </p:nvSpPr>
          <p:spPr>
            <a:xfrm>
              <a:off x="3023616" y="2036064"/>
              <a:ext cx="1497312" cy="104394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945892" y="1990344"/>
              <a:ext cx="1679448" cy="1149096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003042" y="2024634"/>
              <a:ext cx="1569720" cy="1039494"/>
            </a:xfrm>
            <a:custGeom>
              <a:avLst/>
              <a:gdLst/>
              <a:ahLst/>
              <a:cxnLst/>
              <a:rect l="l" t="t" r="r" b="b"/>
              <a:pathLst>
                <a:path w="1569720" h="1039494">
                  <a:moveTo>
                    <a:pt x="0" y="1039368"/>
                  </a:moveTo>
                  <a:lnTo>
                    <a:pt x="1569720" y="1039368"/>
                  </a:lnTo>
                  <a:lnTo>
                    <a:pt x="1569720" y="0"/>
                  </a:lnTo>
                  <a:lnTo>
                    <a:pt x="0" y="0"/>
                  </a:lnTo>
                  <a:lnTo>
                    <a:pt x="0" y="1039368"/>
                  </a:lnTo>
                  <a:close/>
                </a:path>
              </a:pathLst>
            </a:custGeom>
            <a:ln w="28956">
              <a:solidFill>
                <a:srgbClr val="9CB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485388" y="2755392"/>
              <a:ext cx="603503" cy="37795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7275576" y="57911"/>
            <a:ext cx="1778507" cy="66546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Marcador de número de diapositiva 2">
            <a:extLst>
              <a:ext uri="{FF2B5EF4-FFF2-40B4-BE49-F238E27FC236}">
                <a16:creationId xmlns:a16="http://schemas.microsoft.com/office/drawing/2014/main" id="{8B9CF614-B7DA-4911-A40C-802D515D06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988" y="80009"/>
            <a:ext cx="1717039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/>
              <a:t>Acceso al SL</a:t>
            </a:r>
            <a:r>
              <a:rPr sz="1400" spc="-140" dirty="0"/>
              <a:t> </a:t>
            </a:r>
            <a:r>
              <a:rPr sz="1400" dirty="0"/>
              <a:t>ATR</a:t>
            </a:r>
            <a:endParaRPr sz="1400"/>
          </a:p>
        </p:txBody>
      </p:sp>
      <p:sp>
        <p:nvSpPr>
          <p:cNvPr id="3" name="object 3"/>
          <p:cNvSpPr txBox="1"/>
          <p:nvPr/>
        </p:nvSpPr>
        <p:spPr>
          <a:xfrm>
            <a:off x="292100" y="361950"/>
            <a:ext cx="40938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45"/>
              </a:lnSpc>
              <a:tabLst>
                <a:tab pos="355600" algn="l"/>
              </a:tabLst>
            </a:pPr>
            <a:r>
              <a:rPr sz="1250" b="1" spc="-5" dirty="0">
                <a:solidFill>
                  <a:srgbClr val="A6A6A6"/>
                </a:solidFill>
                <a:latin typeface="Verdana"/>
                <a:cs typeface="Verdana"/>
              </a:rPr>
              <a:t>4.	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Abrir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la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aplicación “NetIQ Advanced</a:t>
            </a:r>
            <a:r>
              <a:rPr sz="1000" b="1" spc="110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Authentication”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58896" y="773939"/>
            <a:ext cx="254508" cy="2880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02463" y="1571777"/>
            <a:ext cx="3050540" cy="35814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355600" marR="5080" indent="-342900">
              <a:lnSpc>
                <a:spcPts val="1310"/>
              </a:lnSpc>
              <a:spcBef>
                <a:spcPts val="160"/>
              </a:spcBef>
              <a:tabLst>
                <a:tab pos="354965" algn="l"/>
              </a:tabLst>
            </a:pPr>
            <a:r>
              <a:rPr sz="1250" b="1" spc="-5" dirty="0">
                <a:solidFill>
                  <a:srgbClr val="A6A6A6"/>
                </a:solidFill>
                <a:latin typeface="Verdana"/>
                <a:cs typeface="Verdana"/>
              </a:rPr>
              <a:t>5.	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Acceder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a la sección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“Authentication  requests”,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y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pulsar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botón</a:t>
            </a:r>
            <a:r>
              <a:rPr sz="1000" b="1" spc="4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“Accept”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83964" y="1428750"/>
            <a:ext cx="1638300" cy="1704339"/>
            <a:chOff x="4283964" y="1909572"/>
            <a:chExt cx="1638300" cy="1704339"/>
          </a:xfrm>
        </p:grpSpPr>
        <p:sp>
          <p:nvSpPr>
            <p:cNvPr id="7" name="object 7"/>
            <p:cNvSpPr/>
            <p:nvPr/>
          </p:nvSpPr>
          <p:spPr>
            <a:xfrm>
              <a:off x="4407408" y="2020824"/>
              <a:ext cx="1403603" cy="13210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15612" y="3235452"/>
              <a:ext cx="601979" cy="37795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83964" y="1909572"/>
              <a:ext cx="1638300" cy="153009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331208" y="1933956"/>
              <a:ext cx="1548765" cy="1440180"/>
            </a:xfrm>
            <a:custGeom>
              <a:avLst/>
              <a:gdLst/>
              <a:ahLst/>
              <a:cxnLst/>
              <a:rect l="l" t="t" r="r" b="b"/>
              <a:pathLst>
                <a:path w="1548764" h="1440179">
                  <a:moveTo>
                    <a:pt x="0" y="102743"/>
                  </a:moveTo>
                  <a:lnTo>
                    <a:pt x="8070" y="62739"/>
                  </a:lnTo>
                  <a:lnTo>
                    <a:pt x="30083" y="30083"/>
                  </a:lnTo>
                  <a:lnTo>
                    <a:pt x="62739" y="8070"/>
                  </a:lnTo>
                  <a:lnTo>
                    <a:pt x="102742" y="0"/>
                  </a:lnTo>
                  <a:lnTo>
                    <a:pt x="1445640" y="0"/>
                  </a:lnTo>
                  <a:lnTo>
                    <a:pt x="1485644" y="8070"/>
                  </a:lnTo>
                  <a:lnTo>
                    <a:pt x="1518300" y="30083"/>
                  </a:lnTo>
                  <a:lnTo>
                    <a:pt x="1540313" y="62739"/>
                  </a:lnTo>
                  <a:lnTo>
                    <a:pt x="1548383" y="102743"/>
                  </a:lnTo>
                  <a:lnTo>
                    <a:pt x="1548383" y="1337437"/>
                  </a:lnTo>
                  <a:lnTo>
                    <a:pt x="1540313" y="1377440"/>
                  </a:lnTo>
                  <a:lnTo>
                    <a:pt x="1518300" y="1410096"/>
                  </a:lnTo>
                  <a:lnTo>
                    <a:pt x="1485644" y="1432109"/>
                  </a:lnTo>
                  <a:lnTo>
                    <a:pt x="1445640" y="1440180"/>
                  </a:lnTo>
                  <a:lnTo>
                    <a:pt x="102742" y="1440180"/>
                  </a:lnTo>
                  <a:lnTo>
                    <a:pt x="62739" y="1432109"/>
                  </a:lnTo>
                  <a:lnTo>
                    <a:pt x="30083" y="1410096"/>
                  </a:lnTo>
                  <a:lnTo>
                    <a:pt x="8070" y="1377440"/>
                  </a:lnTo>
                  <a:lnTo>
                    <a:pt x="0" y="1337437"/>
                  </a:lnTo>
                  <a:lnTo>
                    <a:pt x="0" y="102743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02463" y="3181350"/>
            <a:ext cx="42983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  <a:tabLst>
                <a:tab pos="354965" algn="l"/>
              </a:tabLst>
            </a:pPr>
            <a:r>
              <a:rPr sz="1250" b="1" spc="-5" dirty="0">
                <a:solidFill>
                  <a:srgbClr val="A6A6A6"/>
                </a:solidFill>
                <a:latin typeface="Verdana"/>
                <a:cs typeface="Verdana"/>
              </a:rPr>
              <a:t>6.	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9CB700"/>
                </a:solidFill>
                <a:latin typeface="Verdana"/>
                <a:cs typeface="Verdana"/>
              </a:rPr>
              <a:t>navegador abre la página principal del portal</a:t>
            </a:r>
            <a:r>
              <a:rPr sz="1000" b="1" spc="15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000" b="1" spc="-5" dirty="0">
                <a:solidFill>
                  <a:srgbClr val="9CB700"/>
                </a:solidFill>
                <a:latin typeface="Verdana"/>
                <a:cs typeface="Verdana"/>
              </a:rPr>
              <a:t>SL-ATR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347216" y="3533952"/>
            <a:ext cx="4950460" cy="629920"/>
            <a:chOff x="1347216" y="4069079"/>
            <a:chExt cx="4950460" cy="629920"/>
          </a:xfrm>
        </p:grpSpPr>
        <p:sp>
          <p:nvSpPr>
            <p:cNvPr id="13" name="object 13"/>
            <p:cNvSpPr/>
            <p:nvPr/>
          </p:nvSpPr>
          <p:spPr>
            <a:xfrm>
              <a:off x="1417320" y="4117847"/>
              <a:ext cx="4809744" cy="49072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347216" y="4069079"/>
              <a:ext cx="4949952" cy="629386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94460" y="4093463"/>
              <a:ext cx="4860290" cy="539750"/>
            </a:xfrm>
            <a:custGeom>
              <a:avLst/>
              <a:gdLst/>
              <a:ahLst/>
              <a:cxnLst/>
              <a:rect l="l" t="t" r="r" b="b"/>
              <a:pathLst>
                <a:path w="4860290" h="539750">
                  <a:moveTo>
                    <a:pt x="0" y="38506"/>
                  </a:moveTo>
                  <a:lnTo>
                    <a:pt x="3030" y="23515"/>
                  </a:lnTo>
                  <a:lnTo>
                    <a:pt x="11287" y="11276"/>
                  </a:lnTo>
                  <a:lnTo>
                    <a:pt x="23520" y="3025"/>
                  </a:lnTo>
                  <a:lnTo>
                    <a:pt x="38481" y="0"/>
                  </a:lnTo>
                  <a:lnTo>
                    <a:pt x="4821555" y="0"/>
                  </a:lnTo>
                  <a:lnTo>
                    <a:pt x="4836515" y="3025"/>
                  </a:lnTo>
                  <a:lnTo>
                    <a:pt x="4848748" y="11276"/>
                  </a:lnTo>
                  <a:lnTo>
                    <a:pt x="4857005" y="23515"/>
                  </a:lnTo>
                  <a:lnTo>
                    <a:pt x="4860036" y="38506"/>
                  </a:lnTo>
                  <a:lnTo>
                    <a:pt x="4860036" y="500989"/>
                  </a:lnTo>
                  <a:lnTo>
                    <a:pt x="4857005" y="515975"/>
                  </a:lnTo>
                  <a:lnTo>
                    <a:pt x="4848748" y="528215"/>
                  </a:lnTo>
                  <a:lnTo>
                    <a:pt x="4836515" y="536469"/>
                  </a:lnTo>
                  <a:lnTo>
                    <a:pt x="4821555" y="539496"/>
                  </a:lnTo>
                  <a:lnTo>
                    <a:pt x="38481" y="539496"/>
                  </a:lnTo>
                  <a:lnTo>
                    <a:pt x="23520" y="536469"/>
                  </a:lnTo>
                  <a:lnTo>
                    <a:pt x="11287" y="528215"/>
                  </a:lnTo>
                  <a:lnTo>
                    <a:pt x="3030" y="515975"/>
                  </a:lnTo>
                  <a:lnTo>
                    <a:pt x="0" y="500989"/>
                  </a:lnTo>
                  <a:lnTo>
                    <a:pt x="0" y="38506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34112" y="3341928"/>
            <a:ext cx="734695" cy="734695"/>
            <a:chOff x="134112" y="3877055"/>
            <a:chExt cx="734695" cy="734695"/>
          </a:xfrm>
        </p:grpSpPr>
        <p:sp>
          <p:nvSpPr>
            <p:cNvPr id="17" name="object 17"/>
            <p:cNvSpPr/>
            <p:nvPr/>
          </p:nvSpPr>
          <p:spPr>
            <a:xfrm>
              <a:off x="134112" y="3877055"/>
              <a:ext cx="734428" cy="73442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5280" y="4078223"/>
              <a:ext cx="345948" cy="34594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30707" y="4073651"/>
              <a:ext cx="355600" cy="355600"/>
            </a:xfrm>
            <a:custGeom>
              <a:avLst/>
              <a:gdLst/>
              <a:ahLst/>
              <a:cxnLst/>
              <a:rect l="l" t="t" r="r" b="b"/>
              <a:pathLst>
                <a:path w="355600" h="355600">
                  <a:moveTo>
                    <a:pt x="0" y="355092"/>
                  </a:moveTo>
                  <a:lnTo>
                    <a:pt x="355092" y="355092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55092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112776" y="573625"/>
            <a:ext cx="734695" cy="697230"/>
            <a:chOff x="112776" y="875630"/>
            <a:chExt cx="734695" cy="697230"/>
          </a:xfrm>
        </p:grpSpPr>
        <p:sp>
          <p:nvSpPr>
            <p:cNvPr id="21" name="object 21"/>
            <p:cNvSpPr/>
            <p:nvPr/>
          </p:nvSpPr>
          <p:spPr>
            <a:xfrm>
              <a:off x="112776" y="875630"/>
              <a:ext cx="734428" cy="697137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13944" y="1050035"/>
              <a:ext cx="345947" cy="335279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09371" y="1045463"/>
              <a:ext cx="355600" cy="344805"/>
            </a:xfrm>
            <a:custGeom>
              <a:avLst/>
              <a:gdLst/>
              <a:ahLst/>
              <a:cxnLst/>
              <a:rect l="l" t="t" r="r" b="b"/>
              <a:pathLst>
                <a:path w="355600" h="344805">
                  <a:moveTo>
                    <a:pt x="0" y="344424"/>
                  </a:moveTo>
                  <a:lnTo>
                    <a:pt x="355092" y="344424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44424"/>
                  </a:lnTo>
                  <a:close/>
                </a:path>
              </a:pathLst>
            </a:custGeom>
            <a:ln w="9144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320446" y="1182116"/>
            <a:ext cx="65405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Desde</a:t>
            </a:r>
            <a:r>
              <a:rPr sz="800" i="1" spc="-8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móvil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1477" y="3989120"/>
            <a:ext cx="567055" cy="26606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>
              <a:lnSpc>
                <a:spcPts val="930"/>
              </a:lnSpc>
              <a:spcBef>
                <a:spcPts val="160"/>
              </a:spcBef>
            </a:pP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Desde  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na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veg</a:t>
            </a:r>
            <a:r>
              <a:rPr sz="800" i="1" spc="-5" dirty="0">
                <a:solidFill>
                  <a:srgbClr val="9CB700"/>
                </a:solidFill>
                <a:latin typeface="Verdana"/>
                <a:cs typeface="Verdana"/>
              </a:rPr>
              <a:t>a</a:t>
            </a:r>
            <a:r>
              <a:rPr sz="800" i="1" dirty="0">
                <a:solidFill>
                  <a:srgbClr val="9CB700"/>
                </a:solidFill>
                <a:latin typeface="Verdana"/>
                <a:cs typeface="Verdana"/>
              </a:rPr>
              <a:t>dor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112776" y="1961514"/>
            <a:ext cx="734695" cy="695960"/>
            <a:chOff x="112776" y="2442336"/>
            <a:chExt cx="734695" cy="695960"/>
          </a:xfrm>
        </p:grpSpPr>
        <p:sp>
          <p:nvSpPr>
            <p:cNvPr id="27" name="object 27"/>
            <p:cNvSpPr/>
            <p:nvPr/>
          </p:nvSpPr>
          <p:spPr>
            <a:xfrm>
              <a:off x="112776" y="2442336"/>
              <a:ext cx="734428" cy="695706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13944" y="2616707"/>
              <a:ext cx="345947" cy="333756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09371" y="2612135"/>
              <a:ext cx="355600" cy="342900"/>
            </a:xfrm>
            <a:custGeom>
              <a:avLst/>
              <a:gdLst/>
              <a:ahLst/>
              <a:cxnLst/>
              <a:rect l="l" t="t" r="r" b="b"/>
              <a:pathLst>
                <a:path w="355600" h="342900">
                  <a:moveTo>
                    <a:pt x="0" y="342900"/>
                  </a:moveTo>
                  <a:lnTo>
                    <a:pt x="355092" y="342900"/>
                  </a:lnTo>
                  <a:lnTo>
                    <a:pt x="355092" y="0"/>
                  </a:lnTo>
                  <a:lnTo>
                    <a:pt x="0" y="0"/>
                  </a:lnTo>
                  <a:lnTo>
                    <a:pt x="0" y="342900"/>
                  </a:lnTo>
                  <a:close/>
                </a:path>
              </a:pathLst>
            </a:custGeom>
            <a:ln w="9144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320446" y="2572766"/>
            <a:ext cx="65405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Desde</a:t>
            </a:r>
            <a:r>
              <a:rPr sz="800" i="1" spc="-8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800" i="1" dirty="0">
                <a:solidFill>
                  <a:srgbClr val="1F487C"/>
                </a:solidFill>
                <a:latin typeface="Verdana"/>
                <a:cs typeface="Verdana"/>
              </a:rPr>
              <a:t>móvil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7275576" y="57911"/>
            <a:ext cx="1778507" cy="66546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2" name="object 32"/>
          <p:cNvGrpSpPr/>
          <p:nvPr/>
        </p:nvGrpSpPr>
        <p:grpSpPr>
          <a:xfrm>
            <a:off x="4293083" y="655060"/>
            <a:ext cx="2781935" cy="721360"/>
            <a:chOff x="4293083" y="957065"/>
            <a:chExt cx="2781935" cy="721360"/>
          </a:xfrm>
        </p:grpSpPr>
        <p:sp>
          <p:nvSpPr>
            <p:cNvPr id="33" name="object 33"/>
            <p:cNvSpPr/>
            <p:nvPr/>
          </p:nvSpPr>
          <p:spPr>
            <a:xfrm>
              <a:off x="4293083" y="957065"/>
              <a:ext cx="2781349" cy="720877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331208" y="972311"/>
              <a:ext cx="2710180" cy="649605"/>
            </a:xfrm>
            <a:custGeom>
              <a:avLst/>
              <a:gdLst/>
              <a:ahLst/>
              <a:cxnLst/>
              <a:rect l="l" t="t" r="r" b="b"/>
              <a:pathLst>
                <a:path w="2710179" h="649605">
                  <a:moveTo>
                    <a:pt x="2601467" y="0"/>
                  </a:moveTo>
                  <a:lnTo>
                    <a:pt x="108203" y="0"/>
                  </a:lnTo>
                  <a:lnTo>
                    <a:pt x="66061" y="8495"/>
                  </a:lnTo>
                  <a:lnTo>
                    <a:pt x="31670" y="31670"/>
                  </a:lnTo>
                  <a:lnTo>
                    <a:pt x="8495" y="66061"/>
                  </a:lnTo>
                  <a:lnTo>
                    <a:pt x="0" y="108203"/>
                  </a:lnTo>
                  <a:lnTo>
                    <a:pt x="0" y="541020"/>
                  </a:lnTo>
                  <a:lnTo>
                    <a:pt x="8495" y="583162"/>
                  </a:lnTo>
                  <a:lnTo>
                    <a:pt x="31670" y="617553"/>
                  </a:lnTo>
                  <a:lnTo>
                    <a:pt x="66061" y="640728"/>
                  </a:lnTo>
                  <a:lnTo>
                    <a:pt x="108203" y="649224"/>
                  </a:lnTo>
                  <a:lnTo>
                    <a:pt x="2601467" y="649224"/>
                  </a:lnTo>
                  <a:lnTo>
                    <a:pt x="2643610" y="640728"/>
                  </a:lnTo>
                  <a:lnTo>
                    <a:pt x="2678001" y="617553"/>
                  </a:lnTo>
                  <a:lnTo>
                    <a:pt x="2701176" y="583162"/>
                  </a:lnTo>
                  <a:lnTo>
                    <a:pt x="2709671" y="541020"/>
                  </a:lnTo>
                  <a:lnTo>
                    <a:pt x="2709671" y="108203"/>
                  </a:lnTo>
                  <a:lnTo>
                    <a:pt x="2701176" y="66061"/>
                  </a:lnTo>
                  <a:lnTo>
                    <a:pt x="2678001" y="31670"/>
                  </a:lnTo>
                  <a:lnTo>
                    <a:pt x="2643610" y="8495"/>
                  </a:lnTo>
                  <a:lnTo>
                    <a:pt x="26014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331208" y="972311"/>
              <a:ext cx="2710180" cy="649605"/>
            </a:xfrm>
            <a:custGeom>
              <a:avLst/>
              <a:gdLst/>
              <a:ahLst/>
              <a:cxnLst/>
              <a:rect l="l" t="t" r="r" b="b"/>
              <a:pathLst>
                <a:path w="2710179" h="649605">
                  <a:moveTo>
                    <a:pt x="0" y="108203"/>
                  </a:moveTo>
                  <a:lnTo>
                    <a:pt x="8495" y="66061"/>
                  </a:lnTo>
                  <a:lnTo>
                    <a:pt x="31670" y="31670"/>
                  </a:lnTo>
                  <a:lnTo>
                    <a:pt x="66061" y="8495"/>
                  </a:lnTo>
                  <a:lnTo>
                    <a:pt x="108203" y="0"/>
                  </a:lnTo>
                  <a:lnTo>
                    <a:pt x="2601467" y="0"/>
                  </a:lnTo>
                  <a:lnTo>
                    <a:pt x="2643610" y="8495"/>
                  </a:lnTo>
                  <a:lnTo>
                    <a:pt x="2678001" y="31670"/>
                  </a:lnTo>
                  <a:lnTo>
                    <a:pt x="2701176" y="66061"/>
                  </a:lnTo>
                  <a:lnTo>
                    <a:pt x="2709671" y="108203"/>
                  </a:lnTo>
                  <a:lnTo>
                    <a:pt x="2709671" y="541020"/>
                  </a:lnTo>
                  <a:lnTo>
                    <a:pt x="2701176" y="583162"/>
                  </a:lnTo>
                  <a:lnTo>
                    <a:pt x="2678001" y="617553"/>
                  </a:lnTo>
                  <a:lnTo>
                    <a:pt x="2643610" y="640728"/>
                  </a:lnTo>
                  <a:lnTo>
                    <a:pt x="2601467" y="649224"/>
                  </a:lnTo>
                  <a:lnTo>
                    <a:pt x="108203" y="649224"/>
                  </a:lnTo>
                  <a:lnTo>
                    <a:pt x="66061" y="640728"/>
                  </a:lnTo>
                  <a:lnTo>
                    <a:pt x="31670" y="617553"/>
                  </a:lnTo>
                  <a:lnTo>
                    <a:pt x="8495" y="583162"/>
                  </a:lnTo>
                  <a:lnTo>
                    <a:pt x="0" y="541020"/>
                  </a:lnTo>
                  <a:lnTo>
                    <a:pt x="0" y="108203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4471161" y="727736"/>
            <a:ext cx="2467610" cy="5226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8500"/>
              </a:lnSpc>
              <a:spcBef>
                <a:spcPts val="105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Por comodidad,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aplicación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se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puede  abrir directamente a través de </a:t>
            </a:r>
            <a:r>
              <a:rPr sz="1000" dirty="0">
                <a:solidFill>
                  <a:srgbClr val="7E7E7E"/>
                </a:solidFill>
                <a:latin typeface="Verdana"/>
                <a:cs typeface="Verdana"/>
              </a:rPr>
              <a:t>la 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notificación recibida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en ese</a:t>
            </a:r>
            <a:r>
              <a:rPr sz="1000" spc="80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momento.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322069" y="736245"/>
            <a:ext cx="1768475" cy="35814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Desplegar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 </a:t>
            </a:r>
            <a:r>
              <a:rPr sz="1000" b="1" spc="-10" dirty="0">
                <a:solidFill>
                  <a:srgbClr val="7E7E7E"/>
                </a:solidFill>
                <a:latin typeface="Verdana"/>
                <a:cs typeface="Verdana"/>
              </a:rPr>
              <a:t>menú</a:t>
            </a:r>
            <a:r>
              <a:rPr sz="1000" b="1" spc="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b="1" spc="-5" dirty="0">
                <a:solidFill>
                  <a:srgbClr val="7E7E7E"/>
                </a:solidFill>
                <a:latin typeface="Verdana"/>
                <a:cs typeface="Verdana"/>
              </a:rPr>
              <a:t>lateral</a:t>
            </a:r>
            <a:endParaRPr sz="1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pulsando </a:t>
            </a:r>
            <a:r>
              <a:rPr sz="1000" spc="-10" dirty="0">
                <a:solidFill>
                  <a:srgbClr val="7E7E7E"/>
                </a:solidFill>
                <a:latin typeface="Verdana"/>
                <a:cs typeface="Verdana"/>
              </a:rPr>
              <a:t>el</a:t>
            </a:r>
            <a:r>
              <a:rPr sz="1000" spc="5" dirty="0">
                <a:solidFill>
                  <a:srgbClr val="7E7E7E"/>
                </a:solidFill>
                <a:latin typeface="Verdana"/>
                <a:cs typeface="Verdana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Verdana"/>
                <a:cs typeface="Verdana"/>
              </a:rPr>
              <a:t>icono: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38" name="Marcador de número de diapositiva 2">
            <a:extLst>
              <a:ext uri="{FF2B5EF4-FFF2-40B4-BE49-F238E27FC236}">
                <a16:creationId xmlns:a16="http://schemas.microsoft.com/office/drawing/2014/main" id="{57DE23E8-2695-4477-9A42-F033EF834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FC0C5803-7460-F0C2-2CCD-BB8BCF45BFC0}"/>
              </a:ext>
            </a:extLst>
          </p:cNvPr>
          <p:cNvSpPr txBox="1"/>
          <p:nvPr/>
        </p:nvSpPr>
        <p:spPr>
          <a:xfrm>
            <a:off x="302463" y="4400550"/>
            <a:ext cx="83248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000" b="1" spc="-5" dirty="0">
                <a:solidFill>
                  <a:srgbClr val="7E7E7E"/>
                </a:solidFill>
                <a:latin typeface="Verdana"/>
              </a:rPr>
              <a:t>NOTA: Si tiene dudas sobre el proceso de registro </a:t>
            </a: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puede contactar </a:t>
            </a:r>
            <a:r>
              <a:rPr lang="es-ES" sz="1000" spc="-5" dirty="0">
                <a:solidFill>
                  <a:srgbClr val="7E7E7E"/>
                </a:solidFill>
                <a:latin typeface="Verdana"/>
              </a:rPr>
              <a:t>procedan a la apertura de un ticket a través del Portal de Servicio de Atención al Cliente. Les recordamos que el acceso se realiza desde la página principal del SL-ATR, seleccionando la opción “Consultas e incidencias” o dirigirse a </a:t>
            </a:r>
            <a:r>
              <a:rPr lang="es-ES" sz="10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</a:rPr>
              <a:t>gtsresponde@enagas.es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595" y="541655"/>
            <a:ext cx="8566785" cy="277495"/>
          </a:xfrm>
          <a:custGeom>
            <a:avLst/>
            <a:gdLst/>
            <a:ahLst/>
            <a:cxnLst/>
            <a:rect l="l" t="t" r="r" b="b"/>
            <a:pathLst>
              <a:path w="8566785" h="277494">
                <a:moveTo>
                  <a:pt x="8566404" y="0"/>
                </a:moveTo>
                <a:lnTo>
                  <a:pt x="0" y="0"/>
                </a:lnTo>
                <a:lnTo>
                  <a:pt x="0" y="277367"/>
                </a:lnTo>
                <a:lnTo>
                  <a:pt x="8566404" y="277367"/>
                </a:lnTo>
                <a:lnTo>
                  <a:pt x="856640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5726" y="573405"/>
            <a:ext cx="353822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Error </a:t>
            </a:r>
            <a:r>
              <a:rPr sz="1200" b="1" spc="-5" dirty="0" err="1">
                <a:solidFill>
                  <a:srgbClr val="9CB700"/>
                </a:solidFill>
                <a:latin typeface="Verdana"/>
                <a:cs typeface="Verdana"/>
              </a:rPr>
              <a:t>en</a:t>
            </a:r>
            <a:r>
              <a:rPr sz="1200" b="1" spc="-5" dirty="0">
                <a:solidFill>
                  <a:srgbClr val="9CB700"/>
                </a:solidFill>
                <a:latin typeface="Verdana"/>
                <a:cs typeface="Verdana"/>
              </a:rPr>
              <a:t> el acceso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al</a:t>
            </a:r>
            <a:r>
              <a:rPr sz="1200" b="1" spc="25" dirty="0">
                <a:solidFill>
                  <a:srgbClr val="9CB700"/>
                </a:solidFill>
                <a:latin typeface="Verdana"/>
                <a:cs typeface="Verdana"/>
              </a:rPr>
              <a:t> </a:t>
            </a:r>
            <a:r>
              <a:rPr sz="1200" b="1" dirty="0">
                <a:solidFill>
                  <a:srgbClr val="9CB700"/>
                </a:solidFill>
                <a:latin typeface="Verdana"/>
                <a:cs typeface="Verdana"/>
              </a:rPr>
              <a:t>SL-ATR</a:t>
            </a:r>
            <a:endParaRPr sz="120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6367" y="142112"/>
            <a:ext cx="24739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Preguntas</a:t>
            </a:r>
            <a:r>
              <a:rPr dirty="0"/>
              <a:t> </a:t>
            </a:r>
            <a:r>
              <a:rPr spc="-10" dirty="0"/>
              <a:t>frecuentes</a:t>
            </a:r>
          </a:p>
        </p:txBody>
      </p:sp>
      <p:sp>
        <p:nvSpPr>
          <p:cNvPr id="13" name="Marcador de número de diapositiva 2">
            <a:extLst>
              <a:ext uri="{FF2B5EF4-FFF2-40B4-BE49-F238E27FC236}">
                <a16:creationId xmlns:a16="http://schemas.microsoft.com/office/drawing/2014/main" id="{4BBE2526-7C93-4CA4-85C1-D1C63D0DE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269" y="4637193"/>
            <a:ext cx="626957" cy="2260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D5E2-D60F-472B-AFCC-0CA6D4F32D96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2C050395-625D-4A58-9E70-91FBEB1591A2}"/>
              </a:ext>
            </a:extLst>
          </p:cNvPr>
          <p:cNvSpPr txBox="1"/>
          <p:nvPr/>
        </p:nvSpPr>
        <p:spPr>
          <a:xfrm>
            <a:off x="172212" y="502030"/>
            <a:ext cx="302260" cy="307777"/>
          </a:xfrm>
          <a:prstGeom prst="rect">
            <a:avLst/>
          </a:prstGeom>
          <a:solidFill>
            <a:schemeClr val="accent6"/>
          </a:solidFill>
          <a:ln w="9143">
            <a:solidFill>
              <a:schemeClr val="accent6">
                <a:lumMod val="75000"/>
              </a:schemeClr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lang="es-ES" sz="1800" dirty="0">
                <a:solidFill>
                  <a:schemeClr val="bg1"/>
                </a:solidFill>
                <a:latin typeface="Carlito"/>
                <a:cs typeface="Carlito"/>
              </a:rPr>
              <a:t>1</a:t>
            </a:r>
            <a:endParaRPr sz="1800" dirty="0">
              <a:solidFill>
                <a:schemeClr val="bg1"/>
              </a:solidFill>
              <a:latin typeface="Carlito"/>
              <a:cs typeface="Carlito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44190B2-54A8-48F7-BD51-E5AA5E61CB58}"/>
              </a:ext>
            </a:extLst>
          </p:cNvPr>
          <p:cNvSpPr txBox="1"/>
          <p:nvPr/>
        </p:nvSpPr>
        <p:spPr>
          <a:xfrm>
            <a:off x="458399" y="819150"/>
            <a:ext cx="819505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solidFill>
                  <a:srgbClr val="7E7E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 acceder al SL-ATR (</a:t>
            </a:r>
            <a:r>
              <a:rPr lang="es-ES" sz="1000" spc="-5" dirty="0">
                <a:solidFill>
                  <a:srgbClr val="9CB700"/>
                </a:solidFill>
                <a:latin typeface="Verdana"/>
              </a:rPr>
              <a:t>https://www.atrgas.com</a:t>
            </a:r>
            <a:r>
              <a:rPr lang="es-ES" sz="1000" dirty="0">
                <a:solidFill>
                  <a:srgbClr val="7E7E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), es posible que se muestre un error en el acceso.</a:t>
            </a:r>
          </a:p>
          <a:p>
            <a:endParaRPr lang="es-ES" sz="1000" dirty="0">
              <a:solidFill>
                <a:srgbClr val="7E7E7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s-ES" sz="1000" dirty="0">
                <a:solidFill>
                  <a:srgbClr val="7E7E7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 recomienda seguir </a:t>
            </a:r>
            <a:r>
              <a:rPr lang="es-ES" sz="1000" spc="-5" dirty="0">
                <a:solidFill>
                  <a:srgbClr val="7E7E7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</a:rPr>
              <a:t>las siguientes verificaciones:</a:t>
            </a:r>
          </a:p>
          <a:p>
            <a:endParaRPr lang="es-ES" sz="1000" spc="-5" dirty="0">
              <a:solidFill>
                <a:srgbClr val="7E7E7E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Para descartar un problema en los archivos temporales del navegador web: vaciar la caché del navegador (Ctrl+F5), cerrar todas las ventanas de navegadores abiertas y volver a intentar acceder; y/o reiniciar el equipo.</a:t>
            </a: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endParaRPr lang="es-ES_tradnl" sz="1000" spc="-5" dirty="0">
              <a:solidFill>
                <a:srgbClr val="7E7E7E"/>
              </a:solidFill>
              <a:latin typeface="Verdana"/>
            </a:endParaRP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Para descartar un problema de perfiles: verificar que los datos de acceso (correo electrónico y número de teléfono) no se han modificado desde el último acceso; y/o probar con usuarios diferentes.</a:t>
            </a: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endParaRPr lang="es-ES_tradnl" sz="1000" spc="-5" dirty="0">
              <a:solidFill>
                <a:srgbClr val="7E7E7E"/>
              </a:solidFill>
              <a:latin typeface="Verdana"/>
            </a:endParaRP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Para descartar un problema en el equipo: probar desde otro equipo.</a:t>
            </a: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endParaRPr lang="es-ES_tradnl" sz="1000" spc="-5" dirty="0">
              <a:solidFill>
                <a:srgbClr val="7E7E7E"/>
              </a:solidFill>
              <a:latin typeface="Verdana"/>
            </a:endParaRP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Para descartar un problema en la configuración del equipo: leer el Manual de configuración del SL-ATR disponible para su descarga en el siguiente link de la página web del GTS: </a:t>
            </a:r>
            <a:r>
              <a:rPr lang="es-ES_tradnl" sz="1000" spc="-5" dirty="0">
                <a:solidFill>
                  <a:srgbClr val="7E7E7E"/>
                </a:solidFill>
                <a:latin typeface="Verdan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https://www.enagas.es/content/dam/enagas/es/ficheros/gestion-tecnica-sistema/atencion-y-soporte-a-usuarios/acceso-y-conexion/Manual%20de%20Configuraci%C3%B3n%20SL-ATR.pdf</a:t>
            </a: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 </a:t>
            </a: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endParaRPr lang="es-ES_tradnl" sz="1000" spc="-5" dirty="0">
              <a:solidFill>
                <a:srgbClr val="7E7E7E"/>
              </a:solidFill>
              <a:latin typeface="Verdana"/>
            </a:endParaRP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Para descartar un problema en el dispositivo: desinstalar e instalar la aplicación Net IQ y realizar el proceso de registro de nuevo. </a:t>
            </a:r>
            <a:br>
              <a:rPr lang="es-ES_tradnl" sz="1000" spc="-5" dirty="0">
                <a:solidFill>
                  <a:srgbClr val="7E7E7E"/>
                </a:solidFill>
                <a:latin typeface="Verdana"/>
              </a:rPr>
            </a:br>
            <a:br>
              <a:rPr lang="es-ES_tradnl" sz="1000" spc="-5" dirty="0">
                <a:solidFill>
                  <a:srgbClr val="7E7E7E"/>
                </a:solidFill>
                <a:latin typeface="Verdana"/>
              </a:rPr>
            </a:b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Por otro lado, si se quiere solicitar una actualización de los datos de acceso (dirección de correo electrónico y/o número de teléfono), por favor contacten </a:t>
            </a:r>
            <a:r>
              <a:rPr lang="es-ES_tradnl" sz="1000" spc="-5">
                <a:solidFill>
                  <a:srgbClr val="7E7E7E"/>
                </a:solidFill>
                <a:latin typeface="Verdana"/>
              </a:rPr>
              <a:t>con </a:t>
            </a:r>
            <a:r>
              <a:rPr lang="es-ES_tradnl" sz="1000" spc="-5">
                <a:solidFill>
                  <a:srgbClr val="9CB700"/>
                </a:solidFill>
                <a:latin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GTS</a:t>
            </a:r>
            <a:r>
              <a:rPr lang="es-ES_tradnl" sz="1000" spc="-5" dirty="0">
                <a:solidFill>
                  <a:srgbClr val="9CB700"/>
                </a:solidFill>
                <a:latin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.HABILITACIONYACCESO@enagas</a:t>
            </a:r>
            <a:r>
              <a:rPr lang="es-ES_tradnl" sz="1000" spc="-5">
                <a:solidFill>
                  <a:srgbClr val="9CB700"/>
                </a:solidFill>
                <a:latin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.es</a:t>
            </a:r>
            <a:r>
              <a:rPr lang="es-ES_tradnl" sz="1000" spc="-5">
                <a:solidFill>
                  <a:srgbClr val="7E7E7E"/>
                </a:solidFill>
                <a:latin typeface="Verdana"/>
              </a:rPr>
              <a:t>.</a:t>
            </a:r>
            <a:endParaRPr lang="es-ES_tradnl" sz="1000" spc="-5" dirty="0">
              <a:solidFill>
                <a:srgbClr val="7E7E7E"/>
              </a:solidFill>
              <a:latin typeface="Verdana"/>
            </a:endParaRP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endParaRPr lang="es-ES_tradnl" sz="1000" spc="-5" dirty="0">
              <a:solidFill>
                <a:srgbClr val="7E7E7E"/>
              </a:solidFill>
              <a:latin typeface="Verdana"/>
            </a:endParaRPr>
          </a:p>
          <a:p>
            <a:pPr>
              <a:buClr>
                <a:srgbClr val="007AAE"/>
              </a:buClr>
            </a:pPr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Si tiene dudas sobre el proceso de registro puede contactar </a:t>
            </a:r>
            <a:r>
              <a:rPr lang="es-ES" sz="1000" spc="-5" dirty="0">
                <a:solidFill>
                  <a:srgbClr val="7E7E7E"/>
                </a:solidFill>
                <a:latin typeface="Verdana"/>
              </a:rPr>
              <a:t>procedan a la apertura de un ticket a través del Portal de Servicio de Atención al Cliente. Les recordamos que el acceso se realiza desde la página principal del SL-ATR, seleccionando la opción “Consultas e incidencias” o dirigirse a </a:t>
            </a:r>
            <a:r>
              <a:rPr lang="es-ES" sz="1000" u="sng" spc="-5" dirty="0">
                <a:solidFill>
                  <a:srgbClr val="9CB700"/>
                </a:solidFill>
                <a:latin typeface="Verdana"/>
              </a:rPr>
              <a:t>GTSRESPONDE@enagas.es</a:t>
            </a: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endParaRPr lang="es-ES_tradnl" sz="1000" spc="-5" dirty="0">
              <a:solidFill>
                <a:srgbClr val="7E7E7E"/>
              </a:solidFill>
              <a:latin typeface="Verdana"/>
            </a:endParaRPr>
          </a:p>
          <a:p>
            <a:pPr marL="228600" indent="-228600">
              <a:buClr>
                <a:srgbClr val="007AAE"/>
              </a:buClr>
              <a:buFont typeface="+mj-lt"/>
              <a:buAutoNum type="arabicPeriod"/>
            </a:pPr>
            <a:endParaRPr lang="es-ES_tradnl" sz="1000" spc="-5" dirty="0">
              <a:solidFill>
                <a:srgbClr val="7E7E7E"/>
              </a:solidFill>
              <a:latin typeface="Verdana"/>
            </a:endParaRPr>
          </a:p>
          <a:p>
            <a:pPr algn="just"/>
            <a:r>
              <a:rPr lang="es-ES_tradnl" sz="1000" spc="-5" dirty="0">
                <a:solidFill>
                  <a:srgbClr val="7E7E7E"/>
                </a:solidFill>
                <a:latin typeface="Verdana"/>
              </a:rPr>
              <a:t> </a:t>
            </a:r>
          </a:p>
          <a:p>
            <a:pPr marL="228600" indent="-228600">
              <a:buFont typeface="+mj-lt"/>
              <a:buAutoNum type="arabicPeriod"/>
            </a:pPr>
            <a:endParaRPr lang="es-ES" sz="1000" spc="-5" dirty="0">
              <a:solidFill>
                <a:srgbClr val="7E7E7E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  <a:p>
            <a:endParaRPr lang="es-ES" sz="1000" spc="-5" dirty="0">
              <a:solidFill>
                <a:srgbClr val="7E7E7E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04190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_x00f1_o xmlns="5ce5df86-f632-47ec-a0bb-d3f3aaf9e126" xsi:nil="true"/>
    <Documentaci_x00f3_n xmlns="5ce5df86-f632-47ec-a0bb-d3f3aaf9e126" xsi:nil="true"/>
    <Fecha xmlns="5ce5df86-f632-47ec-a0bb-d3f3aaf9e126" xsi:nil="true"/>
    <Agente xmlns="5ce5df86-f632-47ec-a0bb-d3f3aaf9e126" xsi:nil="true"/>
    <Tipo_x0020_de_x0020_Agente xmlns="5ce5df86-f632-47ec-a0bb-d3f3aaf9e126" xsi:nil="true"/>
    <lcf76f155ced4ddcb4097134ff3c332f xmlns="5ce5df86-f632-47ec-a0bb-d3f3aaf9e126">
      <Terms xmlns="http://schemas.microsoft.com/office/infopath/2007/PartnerControls"/>
    </lcf76f155ced4ddcb4097134ff3c332f>
    <TaxCatchAll xmlns="1d5b5c73-de20-4e04-9cd3-394e24e35ef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E5B6CDA6647F4BA804EE10258EB5DE" ma:contentTypeVersion="28" ma:contentTypeDescription="Crear nuevo documento." ma:contentTypeScope="" ma:versionID="7b4b3fa86f0f45dcb6aab4f57e82ad86">
  <xsd:schema xmlns:xsd="http://www.w3.org/2001/XMLSchema" xmlns:xs="http://www.w3.org/2001/XMLSchema" xmlns:p="http://schemas.microsoft.com/office/2006/metadata/properties" xmlns:ns2="5ce5df86-f632-47ec-a0bb-d3f3aaf9e126" xmlns:ns3="1d5b5c73-de20-4e04-9cd3-394e24e35ef5" targetNamespace="http://schemas.microsoft.com/office/2006/metadata/properties" ma:root="true" ma:fieldsID="52d14791071fbe7975f0992f110144ec" ns2:_="" ns3:_="">
    <xsd:import namespace="5ce5df86-f632-47ec-a0bb-d3f3aaf9e126"/>
    <xsd:import namespace="1d5b5c73-de20-4e04-9cd3-394e24e35ef5"/>
    <xsd:element name="properties">
      <xsd:complexType>
        <xsd:sequence>
          <xsd:element name="documentManagement">
            <xsd:complexType>
              <xsd:all>
                <xsd:element ref="ns2:A_x00f1_o" minOccurs="0"/>
                <xsd:element ref="ns2:MediaServiceMetadata" minOccurs="0"/>
                <xsd:element ref="ns2:MediaServiceFastMetadata" minOccurs="0"/>
                <xsd:element ref="ns2:Documentaci_x00f3_n" minOccurs="0"/>
                <xsd:element ref="ns2:Tipo_x0020_de_x0020_Agente" minOccurs="0"/>
                <xsd:element ref="ns2:Fecha" minOccurs="0"/>
                <xsd:element ref="ns2:Agente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e5df86-f632-47ec-a0bb-d3f3aaf9e126" elementFormDefault="qualified">
    <xsd:import namespace="http://schemas.microsoft.com/office/2006/documentManagement/types"/>
    <xsd:import namespace="http://schemas.microsoft.com/office/infopath/2007/PartnerControls"/>
    <xsd:element name="A_x00f1_o" ma:index="8" nillable="true" ma:displayName="Año" ma:list="{90223ea0-e528-4d07-9f2d-c46624fe2f2c}" ma:internalName="A_x00f1_o" ma:showField="Title">
      <xsd:simpleType>
        <xsd:restriction base="dms:Lookup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Documentaci_x00f3_n" ma:index="11" nillable="true" ma:displayName="Documentación" ma:description="Tipo de documento de habilitación" ma:list="{3987abf8-248a-40d4-a751-fa47155c8d1f}" ma:internalName="Documentaci_x00f3_n" ma:showField="Documentaci_x00f3_n">
      <xsd:simpleType>
        <xsd:restriction base="dms:Lookup"/>
      </xsd:simpleType>
    </xsd:element>
    <xsd:element name="Tipo_x0020_de_x0020_Agente" ma:index="12" nillable="true" ma:displayName="Tipo de Agente" ma:description="Tipo de agente o sujeto" ma:list="{90223ea0-e528-4d07-9f2d-c46624fe2f2c}" ma:internalName="Tipo_x0020_de_x0020_Agente" ma:showField="TipoSujeto">
      <xsd:simpleType>
        <xsd:restriction base="dms:Lookup"/>
      </xsd:simpleType>
    </xsd:element>
    <xsd:element name="Fecha" ma:index="13" nillable="true" ma:displayName="Fecha" ma:format="DateOnly" ma:internalName="Fecha">
      <xsd:simpleType>
        <xsd:restriction base="dms:DateTime"/>
      </xsd:simpleType>
    </xsd:element>
    <xsd:element name="Agente" ma:index="14" nillable="true" ma:displayName="Agente" ma:list="{01220cc4-8ffb-402e-bb3d-df1e957ae435}" ma:internalName="Agente" ma:showField="Title">
      <xsd:simpleType>
        <xsd:restriction base="dms:Lookup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Etiquetas de imagen" ma:readOnly="false" ma:fieldId="{5cf76f15-5ced-4ddc-b409-7134ff3c332f}" ma:taxonomyMulti="true" ma:sspId="63893423-6642-4e46-86c7-65b14e417b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5b5c73-de20-4e04-9cd3-394e24e35ef5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286f7f7d-04f4-4bf3-8b5c-d75d5fa7429a}" ma:internalName="TaxCatchAll" ma:showField="CatchAllData" ma:web="1d5b5c73-de20-4e04-9cd3-394e24e35e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350307-CABC-414C-BD65-C1EB82E10359}">
  <ds:schemaRefs>
    <ds:schemaRef ds:uri="http://purl.org/dc/elements/1.1/"/>
    <ds:schemaRef ds:uri="5ce5df86-f632-47ec-a0bb-d3f3aaf9e126"/>
    <ds:schemaRef ds:uri="http://schemas.microsoft.com/office/2006/metadata/properties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1d5b5c73-de20-4e04-9cd3-394e24e35ef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A86610E-8054-449D-B9CC-0C12F79B9A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e5df86-f632-47ec-a0bb-d3f3aaf9e126"/>
    <ds:schemaRef ds:uri="1d5b5c73-de20-4e04-9cd3-394e24e35e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F5D564-D277-4979-8EE3-2B7FFB7D4A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1750</Words>
  <Application>Microsoft Office PowerPoint</Application>
  <PresentationFormat>Presentación en pantalla (16:9)</PresentationFormat>
  <Paragraphs>176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Calibri</vt:lpstr>
      <vt:lpstr>Carlito</vt:lpstr>
      <vt:lpstr>Enagás PT Serif</vt:lpstr>
      <vt:lpstr>Verdana</vt:lpstr>
      <vt:lpstr>Wingdings</vt:lpstr>
      <vt:lpstr>Office Theme</vt:lpstr>
      <vt:lpstr>Presentación de PowerPoint</vt:lpstr>
      <vt:lpstr>Proceso de autenticación</vt:lpstr>
      <vt:lpstr>Registro. Pasos a seguir</vt:lpstr>
      <vt:lpstr>Registro. Pasos a seguir</vt:lpstr>
      <vt:lpstr>Registro. Pasos a seguir</vt:lpstr>
      <vt:lpstr>Registro. Pasos a seguir</vt:lpstr>
      <vt:lpstr>Acceso al SL ATR</vt:lpstr>
      <vt:lpstr>Acceso al SL ATR</vt:lpstr>
      <vt:lpstr>Preguntas frecuentes</vt:lpstr>
      <vt:lpstr>Preguntas frecuentes</vt:lpstr>
      <vt:lpstr>Preguntas frecuentes</vt:lpstr>
      <vt:lpstr>Presentación de PowerPoint</vt:lpstr>
      <vt:lpstr>Preguntas frecuentes</vt:lpstr>
      <vt:lpstr>Preguntas frecuentes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DGOS.CONTRAC.ACCESO</dc:creator>
  <cp:lastModifiedBy>Silvia Gómez Yerga</cp:lastModifiedBy>
  <cp:revision>12</cp:revision>
  <dcterms:created xsi:type="dcterms:W3CDTF">2021-03-01T10:45:52Z</dcterms:created>
  <dcterms:modified xsi:type="dcterms:W3CDTF">2026-06-26T11:08:55Z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2019-09-27T00:00:00Z</vt:filetime>
  </property>
  <property fmtid="{D5CDD505-2E9C-101B-9397-08002B2CF9AE}" pid="3" name="Creator">
    <vt:lpwstr>Microsoft® PowerPoint® para Office 365</vt:lpwstr>
  </property>
  <property fmtid="{D5CDD505-2E9C-101B-9397-08002B2CF9AE}" pid="4" name="LastSaved">
    <vt:filetime>2021-03-01T00:00:00Z</vt:filetime>
  </property>
  <property fmtid="{D5CDD505-2E9C-101B-9397-08002B2CF9AE}" pid="5" name="ContentTypeId">
    <vt:lpwstr>0x01010093E5B6CDA6647F4BA804EE10258EB5DE</vt:lpwstr>
  </property>
  <property fmtid="{D5CDD505-2E9C-101B-9397-08002B2CF9AE}" pid="6" name="MediaServiceImageTags">
    <vt:lpwstr/>
  </property>
</Properties>
</file>