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786" r:id="rId5"/>
    <p:sldMasterId id="2147483788" r:id="rId6"/>
    <p:sldMasterId id="2147483761" r:id="rId7"/>
    <p:sldMasterId id="2147483807" r:id="rId8"/>
  </p:sldMasterIdLst>
  <p:notesMasterIdLst>
    <p:notesMasterId r:id="rId31"/>
  </p:notesMasterIdLst>
  <p:handoutMasterIdLst>
    <p:handoutMasterId r:id="rId32"/>
  </p:handoutMasterIdLst>
  <p:sldIdLst>
    <p:sldId id="362" r:id="rId9"/>
    <p:sldId id="363" r:id="rId10"/>
    <p:sldId id="370" r:id="rId11"/>
    <p:sldId id="371" r:id="rId12"/>
    <p:sldId id="390" r:id="rId13"/>
    <p:sldId id="372" r:id="rId14"/>
    <p:sldId id="374" r:id="rId15"/>
    <p:sldId id="375" r:id="rId16"/>
    <p:sldId id="391" r:id="rId17"/>
    <p:sldId id="377" r:id="rId18"/>
    <p:sldId id="378" r:id="rId19"/>
    <p:sldId id="379" r:id="rId20"/>
    <p:sldId id="380" r:id="rId21"/>
    <p:sldId id="381" r:id="rId22"/>
    <p:sldId id="382" r:id="rId23"/>
    <p:sldId id="392" r:id="rId24"/>
    <p:sldId id="384" r:id="rId25"/>
    <p:sldId id="385" r:id="rId26"/>
    <p:sldId id="386" r:id="rId27"/>
    <p:sldId id="393" r:id="rId28"/>
    <p:sldId id="388" r:id="rId29"/>
    <p:sldId id="394" r:id="rId30"/>
  </p:sldIdLst>
  <p:sldSz cx="9144000" cy="5143500" type="screen16x9"/>
  <p:notesSz cx="6797675" cy="9928225"/>
  <p:embeddedFontLst>
    <p:embeddedFont>
      <p:font typeface="Enagás PT Serif" panose="020A0603040505020204" pitchFamily="18"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orient="horz" pos="2047">
          <p15:clr>
            <a:srgbClr val="A4A3A4"/>
          </p15:clr>
        </p15:guide>
        <p15:guide id="3" pos="104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AE"/>
    <a:srgbClr val="63666A"/>
    <a:srgbClr val="9CB700"/>
    <a:srgbClr val="F9F9F9"/>
    <a:srgbClr val="FFFFFF"/>
    <a:srgbClr val="5CBDCA"/>
    <a:srgbClr val="8F4B80"/>
    <a:srgbClr val="E2DB8D"/>
    <a:srgbClr val="C1BD20"/>
    <a:srgbClr val="C0B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CEF3D-640B-4951-A39D-5F7A9DEF7F78}" v="3" dt="2026-02-05T12:31:22.752"/>
    <p1510:client id="{76D982D2-65A2-417F-BED9-D9E79340B037}" v="1" dt="2026-02-05T12:03:40.80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9102" autoAdjust="0"/>
  </p:normalViewPr>
  <p:slideViewPr>
    <p:cSldViewPr snapToGrid="0" snapToObjects="1">
      <p:cViewPr varScale="1">
        <p:scale>
          <a:sx n="143" d="100"/>
          <a:sy n="143" d="100"/>
        </p:scale>
        <p:origin x="642" y="108"/>
      </p:cViewPr>
      <p:guideLst>
        <p:guide orient="horz" pos="2136"/>
        <p:guide orient="horz" pos="2047"/>
        <p:guide pos="10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7.fntdata"/><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mez Yerga, Silvia" userId="635d9f11-05b5-4d41-9739-6ca9f320c46f" providerId="ADAL" clId="{087CEF3D-640B-4951-A39D-5F7A9DEF7F78}"/>
    <pc:docChg chg="modSld">
      <pc:chgData name="Gomez Yerga, Silvia" userId="635d9f11-05b5-4d41-9739-6ca9f320c46f" providerId="ADAL" clId="{087CEF3D-640B-4951-A39D-5F7A9DEF7F78}" dt="2026-02-06T10:39:40.103" v="43" actId="20577"/>
      <pc:docMkLst>
        <pc:docMk/>
      </pc:docMkLst>
      <pc:sldChg chg="modSp mod">
        <pc:chgData name="Gomez Yerga, Silvia" userId="635d9f11-05b5-4d41-9739-6ca9f320c46f" providerId="ADAL" clId="{087CEF3D-640B-4951-A39D-5F7A9DEF7F78}" dt="2026-02-05T10:52:09.935" v="32" actId="20577"/>
        <pc:sldMkLst>
          <pc:docMk/>
          <pc:sldMk cId="4125867088" sldId="362"/>
        </pc:sldMkLst>
        <pc:spChg chg="mod">
          <ac:chgData name="Gomez Yerga, Silvia" userId="635d9f11-05b5-4d41-9739-6ca9f320c46f" providerId="ADAL" clId="{087CEF3D-640B-4951-A39D-5F7A9DEF7F78}" dt="2026-02-05T10:52:09.935" v="32" actId="20577"/>
          <ac:spMkLst>
            <pc:docMk/>
            <pc:sldMk cId="4125867088" sldId="362"/>
            <ac:spMk id="7" creationId="{258E2775-FC37-44FF-94CD-9B7FEFEA3648}"/>
          </ac:spMkLst>
        </pc:spChg>
      </pc:sldChg>
      <pc:sldChg chg="addSp delSp modSp mod">
        <pc:chgData name="Gomez Yerga, Silvia" userId="635d9f11-05b5-4d41-9739-6ca9f320c46f" providerId="ADAL" clId="{087CEF3D-640B-4951-A39D-5F7A9DEF7F78}" dt="2026-02-05T12:31:27.018" v="40" actId="20577"/>
        <pc:sldMkLst>
          <pc:docMk/>
          <pc:sldMk cId="3860184416" sldId="374"/>
        </pc:sldMkLst>
        <pc:spChg chg="mod">
          <ac:chgData name="Gomez Yerga, Silvia" userId="635d9f11-05b5-4d41-9739-6ca9f320c46f" providerId="ADAL" clId="{087CEF3D-640B-4951-A39D-5F7A9DEF7F78}" dt="2026-02-05T12:31:27.018" v="40" actId="20577"/>
          <ac:spMkLst>
            <pc:docMk/>
            <pc:sldMk cId="3860184416" sldId="374"/>
            <ac:spMk id="15" creationId="{00000000-0000-0000-0000-000000000000}"/>
          </ac:spMkLst>
        </pc:spChg>
        <pc:picChg chg="add mod">
          <ac:chgData name="Gomez Yerga, Silvia" userId="635d9f11-05b5-4d41-9739-6ca9f320c46f" providerId="ADAL" clId="{087CEF3D-640B-4951-A39D-5F7A9DEF7F78}" dt="2026-02-05T12:31:22.751" v="35" actId="1076"/>
          <ac:picMkLst>
            <pc:docMk/>
            <pc:sldMk cId="3860184416" sldId="374"/>
            <ac:picMk id="2" creationId="{DA6906B1-3817-73AB-8E38-AAC57944076A}"/>
          </ac:picMkLst>
        </pc:picChg>
        <pc:picChg chg="del">
          <ac:chgData name="Gomez Yerga, Silvia" userId="635d9f11-05b5-4d41-9739-6ca9f320c46f" providerId="ADAL" clId="{087CEF3D-640B-4951-A39D-5F7A9DEF7F78}" dt="2026-02-05T12:31:19.355" v="33" actId="478"/>
          <ac:picMkLst>
            <pc:docMk/>
            <pc:sldMk cId="3860184416" sldId="374"/>
            <ac:picMk id="1026" creationId="{00000000-0000-0000-0000-000000000000}"/>
          </ac:picMkLst>
        </pc:picChg>
      </pc:sldChg>
      <pc:sldChg chg="modSp mod">
        <pc:chgData name="Gomez Yerga, Silvia" userId="635d9f11-05b5-4d41-9739-6ca9f320c46f" providerId="ADAL" clId="{087CEF3D-640B-4951-A39D-5F7A9DEF7F78}" dt="2026-02-06T10:39:40.103" v="43" actId="20577"/>
        <pc:sldMkLst>
          <pc:docMk/>
          <pc:sldMk cId="1506787365" sldId="381"/>
        </pc:sldMkLst>
        <pc:spChg chg="mod">
          <ac:chgData name="Gomez Yerga, Silvia" userId="635d9f11-05b5-4d41-9739-6ca9f320c46f" providerId="ADAL" clId="{087CEF3D-640B-4951-A39D-5F7A9DEF7F78}" dt="2026-02-06T10:39:40.103" v="43" actId="20577"/>
          <ac:spMkLst>
            <pc:docMk/>
            <pc:sldMk cId="1506787365" sldId="381"/>
            <ac:spMk id="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0FF3DD2-969E-4F51-8A51-EB0B4110BB09}" type="datetimeFigureOut">
              <a:rPr lang="es-ES_tradnl" smtClean="0"/>
              <a:pPr/>
              <a:t>06/02/2026</a:t>
            </a:fld>
            <a:endParaRPr lang="es-ES_tradnl"/>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7603E4-74DB-4ECD-BD53-5BB58D963DE4}" type="slidenum">
              <a:rPr lang="es-ES_tradnl" smtClean="0"/>
              <a:pPr/>
              <a:t>‹Nº›</a:t>
            </a:fld>
            <a:endParaRPr lang="es-ES_tradnl"/>
          </a:p>
        </p:txBody>
      </p:sp>
    </p:spTree>
    <p:extLst>
      <p:ext uri="{BB962C8B-B14F-4D97-AF65-F5344CB8AC3E}">
        <p14:creationId xmlns:p14="http://schemas.microsoft.com/office/powerpoint/2010/main" val="416518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B1655B4-8907-4DA8-B699-724CD93370C9}" type="datetimeFigureOut">
              <a:rPr lang="es-ES_tradnl" smtClean="0"/>
              <a:pPr/>
              <a:t>06/02/2026</a:t>
            </a:fld>
            <a:endParaRPr lang="es-ES_tradnl"/>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573B90-E109-49E6-81EC-950EC00F49A1}" type="slidenum">
              <a:rPr lang="es-ES_tradnl" smtClean="0"/>
              <a:pPr/>
              <a:t>‹Nº›</a:t>
            </a:fld>
            <a:endParaRPr lang="es-ES_tradnl"/>
          </a:p>
        </p:txBody>
      </p:sp>
    </p:spTree>
    <p:extLst>
      <p:ext uri="{BB962C8B-B14F-4D97-AF65-F5344CB8AC3E}">
        <p14:creationId xmlns:p14="http://schemas.microsoft.com/office/powerpoint/2010/main" val="299159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C573B90-E109-49E6-81EC-950EC00F49A1}" type="slidenum">
              <a:rPr lang="es-ES_tradnl" smtClean="0"/>
              <a:pPr/>
              <a:t>1</a:t>
            </a:fld>
            <a:endParaRPr lang="es-ES_tradnl"/>
          </a:p>
        </p:txBody>
      </p:sp>
    </p:spTree>
    <p:extLst>
      <p:ext uri="{BB962C8B-B14F-4D97-AF65-F5344CB8AC3E}">
        <p14:creationId xmlns:p14="http://schemas.microsoft.com/office/powerpoint/2010/main" val="2009998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1" name="object 6">
            <a:extLst>
              <a:ext uri="{FF2B5EF4-FFF2-40B4-BE49-F238E27FC236}">
                <a16:creationId xmlns:a16="http://schemas.microsoft.com/office/drawing/2014/main" id="{FCFE453F-1468-45FE-9AE7-D63A0DA6663A}"/>
              </a:ext>
            </a:extLst>
          </p:cNvPr>
          <p:cNvSpPr/>
          <p:nvPr userDrawn="1"/>
        </p:nvSpPr>
        <p:spPr>
          <a:xfrm>
            <a:off x="6817921" y="169070"/>
            <a:ext cx="2146691" cy="2976434"/>
          </a:xfrm>
          <a:custGeom>
            <a:avLst/>
            <a:gdLst/>
            <a:ahLst/>
            <a:cxnLst/>
            <a:rect l="l" t="t" r="r" b="b"/>
            <a:pathLst>
              <a:path w="5088890" h="2262504">
                <a:moveTo>
                  <a:pt x="5088850" y="0"/>
                </a:moveTo>
                <a:lnTo>
                  <a:pt x="0" y="0"/>
                </a:lnTo>
                <a:lnTo>
                  <a:pt x="0" y="2262318"/>
                </a:lnTo>
                <a:lnTo>
                  <a:pt x="5088850" y="2262318"/>
                </a:lnTo>
                <a:lnTo>
                  <a:pt x="5088850" y="0"/>
                </a:lnTo>
                <a:close/>
              </a:path>
            </a:pathLst>
          </a:custGeom>
          <a:solidFill>
            <a:schemeClr val="accent2"/>
          </a:solidFill>
        </p:spPr>
        <p:txBody>
          <a:bodyPr wrap="square" lIns="0" tIns="0" rIns="0" bIns="0" rtlCol="0"/>
          <a:lstStyle/>
          <a:p>
            <a:endParaRPr sz="819" b="0" i="0" dirty="0">
              <a:latin typeface="Enagás PT Serif" panose="020A0603040505020204" pitchFamily="18" charset="77"/>
            </a:endParaRPr>
          </a:p>
        </p:txBody>
      </p:sp>
      <p:pic>
        <p:nvPicPr>
          <p:cNvPr id="13" name="Gráfico 12">
            <a:extLst>
              <a:ext uri="{FF2B5EF4-FFF2-40B4-BE49-F238E27FC236}">
                <a16:creationId xmlns:a16="http://schemas.microsoft.com/office/drawing/2014/main" id="{5FDA1E67-0187-4AC7-9E33-DCE1AC7EDF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27865" y="3662410"/>
            <a:ext cx="1223563" cy="1027792"/>
          </a:xfrm>
          <a:prstGeom prst="rect">
            <a:avLst/>
          </a:prstGeom>
        </p:spPr>
      </p:pic>
    </p:spTree>
    <p:extLst>
      <p:ext uri="{BB962C8B-B14F-4D97-AF65-F5344CB8AC3E}">
        <p14:creationId xmlns:p14="http://schemas.microsoft.com/office/powerpoint/2010/main" val="95486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2">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88152" cy="5184000"/>
          </a:xfrm>
          <a:prstGeom prst="rect">
            <a:avLst/>
          </a:prstGeom>
        </p:spPr>
      </p:pic>
      <p:sp>
        <p:nvSpPr>
          <p:cNvPr id="8" name="Rectángulo 7"/>
          <p:cNvSpPr/>
          <p:nvPr userDrawn="1"/>
        </p:nvSpPr>
        <p:spPr>
          <a:xfrm>
            <a:off x="2871979" y="3144272"/>
            <a:ext cx="6291072"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4"/>
          <p:cNvSpPr>
            <a:spLocks noGrp="1"/>
          </p:cNvSpPr>
          <p:nvPr>
            <p:ph type="body" sz="quarter" idx="10" hasCustomPrompt="1"/>
          </p:nvPr>
        </p:nvSpPr>
        <p:spPr>
          <a:xfrm>
            <a:off x="4682653" y="3664256"/>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sp>
        <p:nvSpPr>
          <p:cNvPr id="12" name="Rectángulo 11"/>
          <p:cNvSpPr/>
          <p:nvPr userDrawn="1"/>
        </p:nvSpPr>
        <p:spPr>
          <a:xfrm>
            <a:off x="2818312" y="3144272"/>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346" y="3071828"/>
            <a:ext cx="1717190" cy="1717190"/>
          </a:xfrm>
          <a:prstGeom prst="rect">
            <a:avLst/>
          </a:prstGeom>
        </p:spPr>
      </p:pic>
    </p:spTree>
    <p:extLst>
      <p:ext uri="{BB962C8B-B14F-4D97-AF65-F5344CB8AC3E}">
        <p14:creationId xmlns:p14="http://schemas.microsoft.com/office/powerpoint/2010/main" val="119015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IERRE 3">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00" y="0"/>
            <a:ext cx="9245600" cy="5184000"/>
          </a:xfrm>
          <a:prstGeom prst="rect">
            <a:avLst/>
          </a:prstGeom>
        </p:spPr>
      </p:pic>
      <p:sp>
        <p:nvSpPr>
          <p:cNvPr id="9" name="Rectángulo 8"/>
          <p:cNvSpPr/>
          <p:nvPr userDrawn="1"/>
        </p:nvSpPr>
        <p:spPr>
          <a:xfrm>
            <a:off x="2871979" y="3144272"/>
            <a:ext cx="6291072"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Marcador de texto 4"/>
          <p:cNvSpPr>
            <a:spLocks noGrp="1"/>
          </p:cNvSpPr>
          <p:nvPr>
            <p:ph type="body" sz="quarter" idx="11" hasCustomPrompt="1"/>
          </p:nvPr>
        </p:nvSpPr>
        <p:spPr>
          <a:xfrm>
            <a:off x="4682653" y="3664256"/>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sp>
        <p:nvSpPr>
          <p:cNvPr id="13" name="Rectángulo 12"/>
          <p:cNvSpPr/>
          <p:nvPr userDrawn="1"/>
        </p:nvSpPr>
        <p:spPr>
          <a:xfrm>
            <a:off x="2818312" y="3144272"/>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8835" y="3078602"/>
            <a:ext cx="1717190" cy="1717190"/>
          </a:xfrm>
          <a:prstGeom prst="rect">
            <a:avLst/>
          </a:prstGeom>
        </p:spPr>
      </p:pic>
    </p:spTree>
    <p:extLst>
      <p:ext uri="{BB962C8B-B14F-4D97-AF65-F5344CB8AC3E}">
        <p14:creationId xmlns:p14="http://schemas.microsoft.com/office/powerpoint/2010/main" val="217451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IERRE 4">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90" y="-50800"/>
            <a:ext cx="9168145" cy="5194300"/>
          </a:xfrm>
          <a:prstGeom prst="rect">
            <a:avLst/>
          </a:prstGeom>
        </p:spPr>
      </p:pic>
      <p:sp>
        <p:nvSpPr>
          <p:cNvPr id="11" name="Rectángulo 10"/>
          <p:cNvSpPr/>
          <p:nvPr userDrawn="1"/>
        </p:nvSpPr>
        <p:spPr>
          <a:xfrm>
            <a:off x="0" y="481330"/>
            <a:ext cx="5292000"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ángulo 14"/>
          <p:cNvSpPr/>
          <p:nvPr userDrawn="1"/>
        </p:nvSpPr>
        <p:spPr>
          <a:xfrm>
            <a:off x="5289181" y="481330"/>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4"/>
          <p:cNvSpPr>
            <a:spLocks noGrp="1"/>
          </p:cNvSpPr>
          <p:nvPr>
            <p:ph type="body" sz="quarter" idx="10" hasCustomPrompt="1"/>
          </p:nvPr>
        </p:nvSpPr>
        <p:spPr>
          <a:xfrm>
            <a:off x="414873" y="1012954"/>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6481" y="414735"/>
            <a:ext cx="1717190" cy="1717190"/>
          </a:xfrm>
          <a:prstGeom prst="rect">
            <a:avLst/>
          </a:prstGeom>
        </p:spPr>
      </p:pic>
    </p:spTree>
    <p:extLst>
      <p:ext uri="{BB962C8B-B14F-4D97-AF65-F5344CB8AC3E}">
        <p14:creationId xmlns:p14="http://schemas.microsoft.com/office/powerpoint/2010/main" val="85950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LÍNEA TÍTULO">
    <p:spTree>
      <p:nvGrpSpPr>
        <p:cNvPr id="1" name=""/>
        <p:cNvGrpSpPr/>
        <p:nvPr/>
      </p:nvGrpSpPr>
      <p:grpSpPr>
        <a:xfrm>
          <a:off x="0" y="0"/>
          <a:ext cx="0" cy="0"/>
          <a:chOff x="0" y="0"/>
          <a:chExt cx="0" cy="0"/>
        </a:xfrm>
      </p:grpSpPr>
      <p:sp>
        <p:nvSpPr>
          <p:cNvPr id="6" name="Marcador de texto 5"/>
          <p:cNvSpPr>
            <a:spLocks noGrp="1"/>
          </p:cNvSpPr>
          <p:nvPr>
            <p:ph type="body" sz="quarter" idx="10" hasCustomPrompt="1"/>
          </p:nvPr>
        </p:nvSpPr>
        <p:spPr>
          <a:xfrm>
            <a:off x="180832" y="194830"/>
            <a:ext cx="7940342" cy="5100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 (RGB 0, 122, 174)</a:t>
            </a:r>
            <a:endParaRPr lang="es-ES" dirty="0"/>
          </a:p>
        </p:txBody>
      </p:sp>
      <p:sp>
        <p:nvSpPr>
          <p:cNvPr id="14" name="Marcador de texto 13"/>
          <p:cNvSpPr>
            <a:spLocks noGrp="1"/>
          </p:cNvSpPr>
          <p:nvPr>
            <p:ph type="body" sz="quarter" idx="12" hasCustomPrompt="1"/>
          </p:nvPr>
        </p:nvSpPr>
        <p:spPr>
          <a:xfrm>
            <a:off x="181308" y="759692"/>
            <a:ext cx="7940342" cy="295275"/>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 negrita (RGB 0, 122, 174)</a:t>
            </a:r>
            <a:endParaRPr lang="es-ES" sz="1400" b="1" dirty="0">
              <a:solidFill>
                <a:schemeClr val="accent1"/>
              </a:solidFill>
            </a:endParaRPr>
          </a:p>
        </p:txBody>
      </p:sp>
      <p:sp>
        <p:nvSpPr>
          <p:cNvPr id="3" name="Marcador de texto 2"/>
          <p:cNvSpPr>
            <a:spLocks noGrp="1"/>
          </p:cNvSpPr>
          <p:nvPr>
            <p:ph type="body" sz="quarter" idx="13"/>
          </p:nvPr>
        </p:nvSpPr>
        <p:spPr>
          <a:xfrm>
            <a:off x="180975" y="1123950"/>
            <a:ext cx="7940675" cy="3502025"/>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115314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LÍNEA_IMAGEN INFERIOR">
    <p:spTree>
      <p:nvGrpSpPr>
        <p:cNvPr id="1" name=""/>
        <p:cNvGrpSpPr/>
        <p:nvPr/>
      </p:nvGrpSpPr>
      <p:grpSpPr>
        <a:xfrm>
          <a:off x="0" y="0"/>
          <a:ext cx="0" cy="0"/>
          <a:chOff x="0" y="0"/>
          <a:chExt cx="0" cy="0"/>
        </a:xfrm>
      </p:grpSpPr>
      <p:cxnSp>
        <p:nvCxnSpPr>
          <p:cNvPr id="4" name="8 Conector recto"/>
          <p:cNvCxnSpPr/>
          <p:nvPr userDrawn="1"/>
        </p:nvCxnSpPr>
        <p:spPr>
          <a:xfrm>
            <a:off x="272302" y="596323"/>
            <a:ext cx="7848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194830"/>
            <a:ext cx="7940342" cy="5100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 (RGB 0, 122, 174)</a:t>
            </a:r>
            <a:endParaRPr lang="es-ES" dirty="0"/>
          </a:p>
        </p:txBody>
      </p:sp>
      <p:sp>
        <p:nvSpPr>
          <p:cNvPr id="14" name="Marcador de texto 13"/>
          <p:cNvSpPr>
            <a:spLocks noGrp="1"/>
          </p:cNvSpPr>
          <p:nvPr>
            <p:ph type="body" sz="quarter" idx="12" hasCustomPrompt="1"/>
          </p:nvPr>
        </p:nvSpPr>
        <p:spPr>
          <a:xfrm>
            <a:off x="181308" y="759692"/>
            <a:ext cx="7940342" cy="295275"/>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 negrita (RGB 0, 122, 174)</a:t>
            </a:r>
            <a:endParaRPr lang="es-ES" sz="1400" b="1" dirty="0">
              <a:solidFill>
                <a:schemeClr val="accent1"/>
              </a:solidFill>
            </a:endParaRPr>
          </a:p>
        </p:txBody>
      </p:sp>
      <p:sp>
        <p:nvSpPr>
          <p:cNvPr id="7" name="Marcador de posición de imagen 6"/>
          <p:cNvSpPr>
            <a:spLocks noGrp="1"/>
          </p:cNvSpPr>
          <p:nvPr>
            <p:ph type="pic" sz="quarter" idx="13"/>
          </p:nvPr>
        </p:nvSpPr>
        <p:spPr>
          <a:xfrm>
            <a:off x="0" y="4423500"/>
            <a:ext cx="9144000" cy="720000"/>
          </a:xfrm>
          <a:prstGeom prst="rect">
            <a:avLst/>
          </a:prstGeom>
        </p:spPr>
        <p:txBody>
          <a:bodyPr/>
          <a:lstStyle>
            <a:lvl1pPr marL="0" indent="0">
              <a:buNone/>
              <a:defRPr sz="1400">
                <a:solidFill>
                  <a:schemeClr val="accent3"/>
                </a:solidFill>
              </a:defRPr>
            </a:lvl1pPr>
          </a:lstStyle>
          <a:p>
            <a:endParaRPr lang="es-ES" dirty="0"/>
          </a:p>
        </p:txBody>
      </p:sp>
      <p:sp>
        <p:nvSpPr>
          <p:cNvPr id="8" name="Marcador de texto 2"/>
          <p:cNvSpPr>
            <a:spLocks noGrp="1"/>
          </p:cNvSpPr>
          <p:nvPr>
            <p:ph type="body" sz="quarter" idx="14"/>
          </p:nvPr>
        </p:nvSpPr>
        <p:spPr>
          <a:xfrm>
            <a:off x="180975" y="1123950"/>
            <a:ext cx="7940675" cy="3068743"/>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97991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LÍNEA_IMAGEN DCHA.">
    <p:spTree>
      <p:nvGrpSpPr>
        <p:cNvPr id="1" name=""/>
        <p:cNvGrpSpPr/>
        <p:nvPr/>
      </p:nvGrpSpPr>
      <p:grpSpPr>
        <a:xfrm>
          <a:off x="0" y="0"/>
          <a:ext cx="0" cy="0"/>
          <a:chOff x="0" y="0"/>
          <a:chExt cx="0" cy="0"/>
        </a:xfrm>
      </p:grpSpPr>
      <p:cxnSp>
        <p:nvCxnSpPr>
          <p:cNvPr id="4" name="8 Conector recto"/>
          <p:cNvCxnSpPr/>
          <p:nvPr userDrawn="1"/>
        </p:nvCxnSpPr>
        <p:spPr>
          <a:xfrm>
            <a:off x="272302" y="596323"/>
            <a:ext cx="54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976" y="194830"/>
            <a:ext cx="5580000" cy="5100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a:t>
            </a:r>
            <a:endParaRPr lang="es-ES" dirty="0"/>
          </a:p>
        </p:txBody>
      </p:sp>
      <p:sp>
        <p:nvSpPr>
          <p:cNvPr id="14" name="Marcador de texto 13"/>
          <p:cNvSpPr>
            <a:spLocks noGrp="1"/>
          </p:cNvSpPr>
          <p:nvPr>
            <p:ph type="body" sz="quarter" idx="12" hasCustomPrompt="1"/>
          </p:nvPr>
        </p:nvSpPr>
        <p:spPr>
          <a:xfrm>
            <a:off x="180976" y="759692"/>
            <a:ext cx="5580000" cy="295275"/>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a:t>
            </a:r>
            <a:r>
              <a:rPr lang="es-ES_tradnl" sz="1400" b="1" dirty="0" err="1">
                <a:solidFill>
                  <a:schemeClr val="accent1"/>
                </a:solidFill>
              </a:rPr>
              <a:t>Verdana</a:t>
            </a:r>
            <a:r>
              <a:rPr lang="es-ES_tradnl" sz="1400" b="1" dirty="0">
                <a:solidFill>
                  <a:schemeClr val="accent1"/>
                </a:solidFill>
              </a:rPr>
              <a:t> 14 negrita</a:t>
            </a:r>
            <a:endParaRPr lang="es-ES" sz="1400" b="1" dirty="0">
              <a:solidFill>
                <a:schemeClr val="accent1"/>
              </a:solidFill>
            </a:endParaRPr>
          </a:p>
        </p:txBody>
      </p:sp>
      <p:sp>
        <p:nvSpPr>
          <p:cNvPr id="3" name="Marcador de posición de imagen 2"/>
          <p:cNvSpPr>
            <a:spLocks noGrp="1"/>
          </p:cNvSpPr>
          <p:nvPr>
            <p:ph type="pic" sz="quarter" idx="13"/>
          </p:nvPr>
        </p:nvSpPr>
        <p:spPr>
          <a:xfrm>
            <a:off x="5903734" y="0"/>
            <a:ext cx="3240000" cy="5143500"/>
          </a:xfrm>
          <a:prstGeom prst="rect">
            <a:avLst/>
          </a:prstGeom>
        </p:spPr>
        <p:txBody>
          <a:bodyPr/>
          <a:lstStyle>
            <a:lvl1pPr marL="0" indent="0">
              <a:buNone/>
              <a:defRPr sz="1400">
                <a:solidFill>
                  <a:schemeClr val="accent3"/>
                </a:solidFill>
              </a:defRPr>
            </a:lvl1pPr>
          </a:lstStyle>
          <a:p>
            <a:endParaRPr lang="es-ES" dirty="0"/>
          </a:p>
        </p:txBody>
      </p:sp>
      <p:sp>
        <p:nvSpPr>
          <p:cNvPr id="7" name="Marcador de texto 2"/>
          <p:cNvSpPr>
            <a:spLocks noGrp="1"/>
          </p:cNvSpPr>
          <p:nvPr>
            <p:ph type="body" sz="quarter" idx="14"/>
          </p:nvPr>
        </p:nvSpPr>
        <p:spPr>
          <a:xfrm>
            <a:off x="180976" y="1123950"/>
            <a:ext cx="5586784" cy="3502025"/>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a:t>
            </a:r>
            <a:r>
              <a:rPr lang="es-ES" dirty="0" err="1"/>
              <a:t>nivelc</a:t>
            </a:r>
            <a:endParaRPr lang="es-ES" dirty="0"/>
          </a:p>
        </p:txBody>
      </p:sp>
      <p:sp>
        <p:nvSpPr>
          <p:cNvPr id="8"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1120683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ÍNDICE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B1DB566-3E39-4FF4-B961-4260438F50A0}"/>
              </a:ext>
            </a:extLst>
          </p:cNvPr>
          <p:cNvSpPr>
            <a:spLocks noGrp="1"/>
          </p:cNvSpPr>
          <p:nvPr>
            <p:ph type="sldNum" sz="quarter" idx="4"/>
          </p:nvPr>
        </p:nvSpPr>
        <p:spPr>
          <a:xfrm>
            <a:off x="8525476" y="4638617"/>
            <a:ext cx="473273" cy="204788"/>
          </a:xfrm>
          <a:prstGeom prst="rect">
            <a:avLst/>
          </a:prstGeom>
        </p:spPr>
        <p:txBody>
          <a:bodyPr/>
          <a:lstStyle>
            <a:lvl1pPr algn="ctr">
              <a:defRPr sz="800" b="0" i="0">
                <a:solidFill>
                  <a:schemeClr val="accent3"/>
                </a:solidFill>
                <a:latin typeface="Enagás PT Serif" panose="020A0603040505020204" pitchFamily="18" charset="77"/>
              </a:defRPr>
            </a:lvl1pPr>
          </a:lstStyle>
          <a:p>
            <a:fld id="{BC84A7B8-DCD1-44CA-A629-967FC9CECB50}" type="slidenum">
              <a:rPr lang="es-ES_tradnl" smtClean="0"/>
              <a:pPr/>
              <a:t>‹Nº›</a:t>
            </a:fld>
            <a:endParaRPr lang="es-ES_tradnl" dirty="0"/>
          </a:p>
        </p:txBody>
      </p:sp>
      <p:pic>
        <p:nvPicPr>
          <p:cNvPr id="9" name="Imagen 8" descr="Un dibujo de una persona&#10;&#10;Descripción generada automáticamente con confianza baja">
            <a:extLst>
              <a:ext uri="{FF2B5EF4-FFF2-40B4-BE49-F238E27FC236}">
                <a16:creationId xmlns:a16="http://schemas.microsoft.com/office/drawing/2014/main" id="{14025CB7-EBC5-4108-87EA-F93A975E32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6355" y="1050449"/>
            <a:ext cx="7966800" cy="1919900"/>
          </a:xfrm>
          <a:prstGeom prst="rect">
            <a:avLst/>
          </a:prstGeom>
        </p:spPr>
      </p:pic>
      <p:sp>
        <p:nvSpPr>
          <p:cNvPr id="11" name="object 16">
            <a:extLst>
              <a:ext uri="{FF2B5EF4-FFF2-40B4-BE49-F238E27FC236}">
                <a16:creationId xmlns:a16="http://schemas.microsoft.com/office/drawing/2014/main" id="{761F9CD5-AF54-4B0E-A5AB-2936C89B9D97}"/>
              </a:ext>
            </a:extLst>
          </p:cNvPr>
          <p:cNvSpPr/>
          <p:nvPr userDrawn="1"/>
        </p:nvSpPr>
        <p:spPr>
          <a:xfrm>
            <a:off x="426381" y="853351"/>
            <a:ext cx="7966800" cy="197100"/>
          </a:xfrm>
          <a:custGeom>
            <a:avLst/>
            <a:gdLst/>
            <a:ahLst/>
            <a:cxnLst/>
            <a:rect l="l" t="t" r="r" b="b"/>
            <a:pathLst>
              <a:path w="721995" h="312420">
                <a:moveTo>
                  <a:pt x="721789" y="0"/>
                </a:moveTo>
                <a:lnTo>
                  <a:pt x="0" y="0"/>
                </a:lnTo>
                <a:lnTo>
                  <a:pt x="0" y="312178"/>
                </a:lnTo>
                <a:lnTo>
                  <a:pt x="721789" y="312178"/>
                </a:lnTo>
                <a:lnTo>
                  <a:pt x="721789" y="0"/>
                </a:lnTo>
                <a:close/>
              </a:path>
            </a:pathLst>
          </a:custGeom>
          <a:solidFill>
            <a:schemeClr val="accent2"/>
          </a:solidFill>
        </p:spPr>
        <p:txBody>
          <a:bodyPr wrap="square" lIns="135000" tIns="0" rIns="0" bIns="0" rtlCol="0" anchor="ctr"/>
          <a:lstStyle/>
          <a:p>
            <a:endParaRPr lang="es-ES" sz="1050" spc="225" dirty="0">
              <a:solidFill>
                <a:srgbClr val="FFFFFF"/>
              </a:solidFill>
              <a:latin typeface="Enagás PT Serif" panose="020A0603040505020204" pitchFamily="18" charset="77"/>
              <a:ea typeface="Enagás PT Serif" panose="020A0603040505020204" pitchFamily="18" charset="0"/>
              <a:cs typeface="Enagás PT Serif" panose="020A0603040505020204" pitchFamily="18" charset="0"/>
            </a:endParaRPr>
          </a:p>
        </p:txBody>
      </p:sp>
      <p:sp>
        <p:nvSpPr>
          <p:cNvPr id="12" name="2 Título">
            <a:extLst>
              <a:ext uri="{FF2B5EF4-FFF2-40B4-BE49-F238E27FC236}">
                <a16:creationId xmlns:a16="http://schemas.microsoft.com/office/drawing/2014/main" id="{D9930ED9-1254-4B7E-9589-DA01202FA7BB}"/>
              </a:ext>
            </a:extLst>
          </p:cNvPr>
          <p:cNvSpPr>
            <a:spLocks noGrp="1"/>
          </p:cNvSpPr>
          <p:nvPr>
            <p:ph type="title" hasCustomPrompt="1"/>
          </p:nvPr>
        </p:nvSpPr>
        <p:spPr>
          <a:xfrm>
            <a:off x="439199" y="298800"/>
            <a:ext cx="7953981" cy="400110"/>
          </a:xfrm>
          <a:prstGeom prst="rect">
            <a:avLst/>
          </a:prstGeom>
        </p:spPr>
        <p:txBody>
          <a:bodyPr wrap="square" lIns="0" tIns="0" rIns="0" bIns="0">
            <a:spAutoFit/>
          </a:bodyPr>
          <a:lstStyle>
            <a:lvl1pPr algn="l">
              <a:defRPr sz="2600" b="0">
                <a:solidFill>
                  <a:schemeClr val="accent3"/>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13" name="3 Marcador de texto">
            <a:extLst>
              <a:ext uri="{FF2B5EF4-FFF2-40B4-BE49-F238E27FC236}">
                <a16:creationId xmlns:a16="http://schemas.microsoft.com/office/drawing/2014/main" id="{DF1747FC-562A-4B2F-AF82-A41FD9AD1B26}"/>
              </a:ext>
            </a:extLst>
          </p:cNvPr>
          <p:cNvSpPr>
            <a:spLocks noGrp="1"/>
          </p:cNvSpPr>
          <p:nvPr>
            <p:ph type="body" sz="quarter" idx="11" hasCustomPrompt="1"/>
          </p:nvPr>
        </p:nvSpPr>
        <p:spPr>
          <a:xfrm>
            <a:off x="426379" y="2967775"/>
            <a:ext cx="7966800" cy="1764000"/>
          </a:xfrm>
          <a:prstGeom prst="rect">
            <a:avLst/>
          </a:prstGeom>
          <a:solidFill>
            <a:schemeClr val="bg1"/>
          </a:solidFill>
        </p:spPr>
        <p:txBody>
          <a:bodyPr lIns="360000" tIns="360000" rIns="360000" bIns="360000" numCol="2" anchor="ctr" anchorCtr="0"/>
          <a:lstStyle>
            <a:lvl1pPr marL="0" marR="0" indent="0" algn="l" defTabSz="914400" rtl="0" eaLnBrk="1" fontAlgn="auto" latinLnBrk="0" hangingPunct="1">
              <a:lnSpc>
                <a:spcPct val="150000"/>
              </a:lnSpc>
              <a:spcBef>
                <a:spcPct val="20000"/>
              </a:spcBef>
              <a:spcAft>
                <a:spcPts val="0"/>
              </a:spcAft>
              <a:buClrTx/>
              <a:buSzTx/>
              <a:buFont typeface="+mj-lt"/>
              <a:buNone/>
              <a:tabLst/>
              <a:defRPr sz="14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spTree>
    <p:extLst>
      <p:ext uri="{BB962C8B-B14F-4D97-AF65-F5344CB8AC3E}">
        <p14:creationId xmlns:p14="http://schemas.microsoft.com/office/powerpoint/2010/main" val="3733789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IERR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9455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LÍNEAS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1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ÍNEAS_IMAGEN INFERIOR">
    <p:spTree>
      <p:nvGrpSpPr>
        <p:cNvPr id="1" name=""/>
        <p:cNvGrpSpPr/>
        <p:nvPr/>
      </p:nvGrpSpPr>
      <p:grpSpPr>
        <a:xfrm>
          <a:off x="0" y="0"/>
          <a:ext cx="0" cy="0"/>
          <a:chOff x="0" y="0"/>
          <a:chExt cx="0" cy="0"/>
        </a:xfrm>
      </p:grpSpPr>
      <p:cxnSp>
        <p:nvCxnSpPr>
          <p:cNvPr id="4" name="8 Conector recto"/>
          <p:cNvCxnSpPr/>
          <p:nvPr userDrawn="1"/>
        </p:nvCxnSpPr>
        <p:spPr>
          <a:xfrm>
            <a:off x="272302" y="866487"/>
            <a:ext cx="7848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194831"/>
            <a:ext cx="7940342" cy="657802"/>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rPr>
              <a:t>Evita los títulos largos, pero si no es posible y ocupa más de una línea, utiliza esta diapositiva con la línea más baja</a:t>
            </a:r>
            <a:endParaRPr kumimoji="0" lang="es-ES"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endParaRPr>
          </a:p>
        </p:txBody>
      </p:sp>
      <p:sp>
        <p:nvSpPr>
          <p:cNvPr id="7" name="Marcador de texto 13"/>
          <p:cNvSpPr>
            <a:spLocks noGrp="1"/>
          </p:cNvSpPr>
          <p:nvPr>
            <p:ph type="body" sz="quarter" idx="12" hasCustomPrompt="1"/>
          </p:nvPr>
        </p:nvSpPr>
        <p:spPr>
          <a:xfrm>
            <a:off x="181308" y="912092"/>
            <a:ext cx="7940342" cy="2952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 negrita (RGB 0, 122, 174)</a:t>
            </a:r>
            <a:endParaRPr lang="es-ES" sz="1400" b="1" dirty="0">
              <a:solidFill>
                <a:schemeClr val="accent1"/>
              </a:solidFill>
            </a:endParaRPr>
          </a:p>
        </p:txBody>
      </p:sp>
      <p:sp>
        <p:nvSpPr>
          <p:cNvPr id="5" name="Marcador de posición de imagen 6"/>
          <p:cNvSpPr>
            <a:spLocks noGrp="1"/>
          </p:cNvSpPr>
          <p:nvPr>
            <p:ph type="pic" sz="quarter" idx="13"/>
          </p:nvPr>
        </p:nvSpPr>
        <p:spPr>
          <a:xfrm>
            <a:off x="0" y="4423500"/>
            <a:ext cx="9144000" cy="720000"/>
          </a:xfrm>
          <a:prstGeom prst="rect">
            <a:avLst/>
          </a:prstGeom>
        </p:spPr>
        <p:txBody>
          <a:bodyPr/>
          <a:lstStyle>
            <a:lvl1pPr marL="0" indent="0">
              <a:buNone/>
              <a:defRPr sz="1400">
                <a:solidFill>
                  <a:schemeClr val="accent3"/>
                </a:solidFill>
              </a:defRPr>
            </a:lvl1pPr>
          </a:lstStyle>
          <a:p>
            <a:endParaRPr lang="es-ES" dirty="0"/>
          </a:p>
        </p:txBody>
      </p:sp>
      <p:sp>
        <p:nvSpPr>
          <p:cNvPr id="8" name="Marcador de texto 2"/>
          <p:cNvSpPr>
            <a:spLocks noGrp="1"/>
          </p:cNvSpPr>
          <p:nvPr>
            <p:ph type="body" sz="quarter" idx="14"/>
          </p:nvPr>
        </p:nvSpPr>
        <p:spPr>
          <a:xfrm>
            <a:off x="180975" y="1286515"/>
            <a:ext cx="7940675" cy="2980685"/>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51616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RTADA 2">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88152" cy="5184000"/>
          </a:xfrm>
          <a:prstGeom prst="rect">
            <a:avLst/>
          </a:prstGeom>
        </p:spPr>
      </p:pic>
      <p:sp>
        <p:nvSpPr>
          <p:cNvPr id="4" name="Rectángulo 3"/>
          <p:cNvSpPr/>
          <p:nvPr userDrawn="1"/>
        </p:nvSpPr>
        <p:spPr>
          <a:xfrm>
            <a:off x="2871979" y="2864872"/>
            <a:ext cx="6291072" cy="2023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Marcador de texto 9"/>
          <p:cNvSpPr>
            <a:spLocks noGrp="1"/>
          </p:cNvSpPr>
          <p:nvPr>
            <p:ph type="body" sz="quarter" idx="10" hasCustomPrompt="1"/>
          </p:nvPr>
        </p:nvSpPr>
        <p:spPr>
          <a:xfrm>
            <a:off x="4613430" y="3306872"/>
            <a:ext cx="4255008" cy="950912"/>
          </a:xfrm>
          <a:prstGeom prst="rect">
            <a:avLst/>
          </a:prstGeom>
        </p:spPr>
        <p:txBody>
          <a:bodyPr/>
          <a:lstStyle>
            <a:lvl1pPr marL="0" indent="0">
              <a:buNone/>
              <a:defRPr lang="es-ES" sz="2800" kern="1200" dirty="0" smtClean="0">
                <a:solidFill>
                  <a:schemeClr val="accent3"/>
                </a:solidFill>
                <a:latin typeface="Enagás PT Serif" panose="020A0603040505020204" pitchFamily="18" charset="0"/>
                <a:ea typeface="Enagás PT Serif" panose="020A0603040505020204" pitchFamily="18" charset="0"/>
                <a:cs typeface="+mn-cs"/>
              </a:defRPr>
            </a:lvl1pPr>
          </a:lstStyle>
          <a:p>
            <a:r>
              <a:rPr lang="es-ES_tradnl" sz="2800" dirty="0">
                <a:solidFill>
                  <a:schemeClr val="accent3"/>
                </a:solidFill>
                <a:latin typeface="Enagás PT Serif" panose="020A0603040505020204" pitchFamily="18" charset="0"/>
                <a:ea typeface="Enagás PT Serif" panose="020A0603040505020204" pitchFamily="18" charset="0"/>
              </a:rPr>
              <a:t>Escribe aquí el título de la presentación</a:t>
            </a:r>
            <a:endParaRPr lang="es-ES" sz="2800" dirty="0">
              <a:solidFill>
                <a:schemeClr val="accent3"/>
              </a:solidFill>
              <a:latin typeface="Enagás PT Serif" panose="020A0603040505020204" pitchFamily="18" charset="0"/>
              <a:ea typeface="Enagás PT Serif" panose="020A0603040505020204" pitchFamily="18" charset="0"/>
            </a:endParaRPr>
          </a:p>
        </p:txBody>
      </p:sp>
      <p:sp>
        <p:nvSpPr>
          <p:cNvPr id="9" name="Rectángulo 8"/>
          <p:cNvSpPr/>
          <p:nvPr userDrawn="1"/>
        </p:nvSpPr>
        <p:spPr>
          <a:xfrm>
            <a:off x="2818312" y="2864872"/>
            <a:ext cx="76527" cy="2023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exto 11"/>
          <p:cNvSpPr>
            <a:spLocks noGrp="1"/>
          </p:cNvSpPr>
          <p:nvPr>
            <p:ph type="body" sz="quarter" idx="11" hasCustomPrompt="1"/>
          </p:nvPr>
        </p:nvSpPr>
        <p:spPr>
          <a:xfrm>
            <a:off x="4613430" y="4400058"/>
            <a:ext cx="4255407" cy="31750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accent3"/>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63666A"/>
                </a:solidFill>
                <a:effectLst/>
                <a:uLnTx/>
                <a:uFillTx/>
                <a:latin typeface="+mn-lt"/>
                <a:ea typeface="+mn-ea"/>
                <a:cs typeface="+mn-cs"/>
              </a:rPr>
              <a:t>Fecha / evento</a:t>
            </a:r>
            <a:endParaRPr kumimoji="0" lang="es-ES" sz="1200" b="0" i="0" u="none" strike="noStrike" kern="1200" cap="none" spc="0" normalizeH="0" baseline="0" noProof="0" dirty="0">
              <a:ln>
                <a:noFill/>
              </a:ln>
              <a:solidFill>
                <a:srgbClr val="63666A"/>
              </a:solidFill>
              <a:effectLst/>
              <a:uLnTx/>
              <a:uFillTx/>
              <a:latin typeface="+mn-lt"/>
              <a:ea typeface="+mn-ea"/>
              <a:cs typeface="+mn-cs"/>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6240" y="2948915"/>
            <a:ext cx="1717190" cy="1717190"/>
          </a:xfrm>
          <a:prstGeom prst="rect">
            <a:avLst/>
          </a:prstGeom>
        </p:spPr>
      </p:pic>
    </p:spTree>
    <p:extLst>
      <p:ext uri="{BB962C8B-B14F-4D97-AF65-F5344CB8AC3E}">
        <p14:creationId xmlns:p14="http://schemas.microsoft.com/office/powerpoint/2010/main" val="244988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LÍNEAS_IMAGEN DCHA.">
    <p:spTree>
      <p:nvGrpSpPr>
        <p:cNvPr id="1" name=""/>
        <p:cNvGrpSpPr/>
        <p:nvPr/>
      </p:nvGrpSpPr>
      <p:grpSpPr>
        <a:xfrm>
          <a:off x="0" y="0"/>
          <a:ext cx="0" cy="0"/>
          <a:chOff x="0" y="0"/>
          <a:chExt cx="0" cy="0"/>
        </a:xfrm>
      </p:grpSpPr>
      <p:cxnSp>
        <p:nvCxnSpPr>
          <p:cNvPr id="4" name="8 Conector recto"/>
          <p:cNvCxnSpPr/>
          <p:nvPr userDrawn="1"/>
        </p:nvCxnSpPr>
        <p:spPr>
          <a:xfrm>
            <a:off x="272302" y="866487"/>
            <a:ext cx="54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194831"/>
            <a:ext cx="5580000" cy="657802"/>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rPr>
              <a:t>Evita los títulos largos, pero si no es posible y ocupa más de una línea, utiliza esta diapositiva</a:t>
            </a:r>
            <a:endParaRPr kumimoji="0" lang="es-ES"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endParaRPr>
          </a:p>
        </p:txBody>
      </p:sp>
      <p:sp>
        <p:nvSpPr>
          <p:cNvPr id="7" name="Marcador de texto 13"/>
          <p:cNvSpPr>
            <a:spLocks noGrp="1"/>
          </p:cNvSpPr>
          <p:nvPr>
            <p:ph type="body" sz="quarter" idx="12" hasCustomPrompt="1"/>
          </p:nvPr>
        </p:nvSpPr>
        <p:spPr>
          <a:xfrm>
            <a:off x="181308" y="912092"/>
            <a:ext cx="5580000" cy="2952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a:t>
            </a:r>
            <a:endParaRPr lang="es-ES" sz="1400" b="1" dirty="0">
              <a:solidFill>
                <a:schemeClr val="accent1"/>
              </a:solidFill>
            </a:endParaRPr>
          </a:p>
        </p:txBody>
      </p:sp>
      <p:sp>
        <p:nvSpPr>
          <p:cNvPr id="8" name="Marcador de posición de imagen 2"/>
          <p:cNvSpPr>
            <a:spLocks noGrp="1"/>
          </p:cNvSpPr>
          <p:nvPr>
            <p:ph type="pic" sz="quarter" idx="13"/>
          </p:nvPr>
        </p:nvSpPr>
        <p:spPr>
          <a:xfrm>
            <a:off x="5903734" y="0"/>
            <a:ext cx="3240000" cy="5143500"/>
          </a:xfrm>
          <a:prstGeom prst="rect">
            <a:avLst/>
          </a:prstGeom>
        </p:spPr>
        <p:txBody>
          <a:bodyPr/>
          <a:lstStyle>
            <a:lvl1pPr marL="0" indent="0">
              <a:buNone/>
              <a:defRPr sz="1400">
                <a:solidFill>
                  <a:schemeClr val="accent3"/>
                </a:solidFill>
              </a:defRPr>
            </a:lvl1pPr>
          </a:lstStyle>
          <a:p>
            <a:endParaRPr lang="es-ES" dirty="0"/>
          </a:p>
        </p:txBody>
      </p:sp>
      <p:sp>
        <p:nvSpPr>
          <p:cNvPr id="9" name="Marcador de texto 2"/>
          <p:cNvSpPr>
            <a:spLocks noGrp="1"/>
          </p:cNvSpPr>
          <p:nvPr>
            <p:ph type="body" sz="quarter" idx="14"/>
          </p:nvPr>
        </p:nvSpPr>
        <p:spPr>
          <a:xfrm>
            <a:off x="180975" y="1286515"/>
            <a:ext cx="5579857" cy="3454818"/>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28423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3">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00" y="0"/>
            <a:ext cx="9245600" cy="5184000"/>
          </a:xfrm>
          <a:prstGeom prst="rect">
            <a:avLst/>
          </a:prstGeom>
        </p:spPr>
      </p:pic>
      <p:sp>
        <p:nvSpPr>
          <p:cNvPr id="11" name="Rectángulo 10"/>
          <p:cNvSpPr/>
          <p:nvPr userDrawn="1"/>
        </p:nvSpPr>
        <p:spPr>
          <a:xfrm>
            <a:off x="2871979" y="2864872"/>
            <a:ext cx="6291072" cy="2023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Marcador de texto 9"/>
          <p:cNvSpPr>
            <a:spLocks noGrp="1"/>
          </p:cNvSpPr>
          <p:nvPr>
            <p:ph type="body" sz="quarter" idx="12" hasCustomPrompt="1"/>
          </p:nvPr>
        </p:nvSpPr>
        <p:spPr>
          <a:xfrm>
            <a:off x="4613430" y="3306872"/>
            <a:ext cx="4255008" cy="950912"/>
          </a:xfrm>
          <a:prstGeom prst="rect">
            <a:avLst/>
          </a:prstGeom>
        </p:spPr>
        <p:txBody>
          <a:bodyPr/>
          <a:lstStyle>
            <a:lvl1pPr marL="0" indent="0">
              <a:buNone/>
              <a:defRPr lang="es-ES" sz="2800" kern="1200" dirty="0" smtClean="0">
                <a:solidFill>
                  <a:schemeClr val="accent3"/>
                </a:solidFill>
                <a:latin typeface="Enagás PT Serif" panose="020A0603040505020204" pitchFamily="18" charset="0"/>
                <a:ea typeface="Enagás PT Serif" panose="020A0603040505020204" pitchFamily="18" charset="0"/>
                <a:cs typeface="+mn-cs"/>
              </a:defRPr>
            </a:lvl1pPr>
          </a:lstStyle>
          <a:p>
            <a:r>
              <a:rPr lang="es-ES_tradnl" sz="2800" dirty="0">
                <a:solidFill>
                  <a:schemeClr val="accent3"/>
                </a:solidFill>
                <a:latin typeface="Enagás PT Serif" panose="020A0603040505020204" pitchFamily="18" charset="0"/>
                <a:ea typeface="Enagás PT Serif" panose="020A0603040505020204" pitchFamily="18" charset="0"/>
              </a:rPr>
              <a:t>Escribe aquí el título de la presentación</a:t>
            </a:r>
            <a:endParaRPr lang="es-ES" sz="2800" dirty="0">
              <a:solidFill>
                <a:schemeClr val="accent3"/>
              </a:solidFill>
              <a:latin typeface="Enagás PT Serif" panose="020A0603040505020204" pitchFamily="18" charset="0"/>
              <a:ea typeface="Enagás PT Serif" panose="020A0603040505020204" pitchFamily="18" charset="0"/>
            </a:endParaRPr>
          </a:p>
        </p:txBody>
      </p:sp>
      <p:sp>
        <p:nvSpPr>
          <p:cNvPr id="15" name="Rectángulo 14"/>
          <p:cNvSpPr/>
          <p:nvPr userDrawn="1"/>
        </p:nvSpPr>
        <p:spPr>
          <a:xfrm>
            <a:off x="2818312" y="2864872"/>
            <a:ext cx="76527" cy="2023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Marcador de texto 11"/>
          <p:cNvSpPr>
            <a:spLocks noGrp="1"/>
          </p:cNvSpPr>
          <p:nvPr>
            <p:ph type="body" sz="quarter" idx="13" hasCustomPrompt="1"/>
          </p:nvPr>
        </p:nvSpPr>
        <p:spPr>
          <a:xfrm>
            <a:off x="4613430" y="4400058"/>
            <a:ext cx="4255407" cy="31750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accent3"/>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63666A"/>
                </a:solidFill>
                <a:effectLst/>
                <a:uLnTx/>
                <a:uFillTx/>
                <a:latin typeface="+mn-lt"/>
                <a:ea typeface="+mn-ea"/>
                <a:cs typeface="+mn-cs"/>
              </a:rPr>
              <a:t>Fecha / evento</a:t>
            </a:r>
            <a:endParaRPr kumimoji="0" lang="es-ES" sz="1200" b="0" i="0" u="none" strike="noStrike" kern="1200" cap="none" spc="0" normalizeH="0" baseline="0" noProof="0" dirty="0">
              <a:ln>
                <a:noFill/>
              </a:ln>
              <a:solidFill>
                <a:srgbClr val="63666A"/>
              </a:solidFill>
              <a:effectLst/>
              <a:uLnTx/>
              <a:uFillTx/>
              <a:latin typeface="+mn-lt"/>
              <a:ea typeface="+mn-ea"/>
              <a:cs typeface="+mn-cs"/>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117" y="2953768"/>
            <a:ext cx="1717190" cy="1717190"/>
          </a:xfrm>
          <a:prstGeom prst="rect">
            <a:avLst/>
          </a:prstGeom>
        </p:spPr>
      </p:pic>
    </p:spTree>
    <p:extLst>
      <p:ext uri="{BB962C8B-B14F-4D97-AF65-F5344CB8AC3E}">
        <p14:creationId xmlns:p14="http://schemas.microsoft.com/office/powerpoint/2010/main" val="119655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ORTADA 4">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90" y="-50800"/>
            <a:ext cx="9168145" cy="5194300"/>
          </a:xfrm>
          <a:prstGeom prst="rect">
            <a:avLst/>
          </a:prstGeom>
        </p:spPr>
      </p:pic>
      <p:sp>
        <p:nvSpPr>
          <p:cNvPr id="4" name="Rectángulo 3"/>
          <p:cNvSpPr/>
          <p:nvPr userDrawn="1"/>
        </p:nvSpPr>
        <p:spPr>
          <a:xfrm>
            <a:off x="0" y="477337"/>
            <a:ext cx="6291072" cy="2023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Marcador de texto 9"/>
          <p:cNvSpPr>
            <a:spLocks noGrp="1"/>
          </p:cNvSpPr>
          <p:nvPr>
            <p:ph type="body" sz="quarter" idx="10" hasCustomPrompt="1"/>
          </p:nvPr>
        </p:nvSpPr>
        <p:spPr>
          <a:xfrm>
            <a:off x="375049" y="856635"/>
            <a:ext cx="4255008" cy="950912"/>
          </a:xfrm>
          <a:prstGeom prst="rect">
            <a:avLst/>
          </a:prstGeom>
        </p:spPr>
        <p:txBody>
          <a:bodyPr/>
          <a:lstStyle>
            <a:lvl1pPr marL="0" indent="0">
              <a:buNone/>
              <a:defRPr lang="es-ES" sz="2800" kern="1200" dirty="0" smtClean="0">
                <a:solidFill>
                  <a:schemeClr val="accent3"/>
                </a:solidFill>
                <a:latin typeface="Enagás PT Serif" panose="020A0603040505020204" pitchFamily="18" charset="0"/>
                <a:ea typeface="Enagás PT Serif" panose="020A0603040505020204" pitchFamily="18" charset="0"/>
                <a:cs typeface="+mn-cs"/>
              </a:defRPr>
            </a:lvl1pPr>
          </a:lstStyle>
          <a:p>
            <a:r>
              <a:rPr lang="es-ES_tradnl" sz="2800" dirty="0">
                <a:solidFill>
                  <a:schemeClr val="accent3"/>
                </a:solidFill>
                <a:latin typeface="Enagás PT Serif" panose="020A0603040505020204" pitchFamily="18" charset="0"/>
                <a:ea typeface="Enagás PT Serif" panose="020A0603040505020204" pitchFamily="18" charset="0"/>
              </a:rPr>
              <a:t>Escribe aquí el título de la presentación</a:t>
            </a:r>
            <a:endParaRPr lang="es-ES" sz="2800" dirty="0">
              <a:solidFill>
                <a:schemeClr val="accent3"/>
              </a:solidFill>
              <a:latin typeface="Enagás PT Serif" panose="020A0603040505020204" pitchFamily="18" charset="0"/>
              <a:ea typeface="Enagás PT Serif" panose="020A0603040505020204" pitchFamily="18" charset="0"/>
            </a:endParaRPr>
          </a:p>
        </p:txBody>
      </p:sp>
      <p:sp>
        <p:nvSpPr>
          <p:cNvPr id="9" name="Rectángulo 8"/>
          <p:cNvSpPr/>
          <p:nvPr userDrawn="1"/>
        </p:nvSpPr>
        <p:spPr>
          <a:xfrm>
            <a:off x="6292508" y="477337"/>
            <a:ext cx="76527" cy="2023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exto 11"/>
          <p:cNvSpPr>
            <a:spLocks noGrp="1"/>
          </p:cNvSpPr>
          <p:nvPr>
            <p:ph type="body" sz="quarter" idx="11" hasCustomPrompt="1"/>
          </p:nvPr>
        </p:nvSpPr>
        <p:spPr>
          <a:xfrm>
            <a:off x="374650" y="1925821"/>
            <a:ext cx="4255407" cy="31750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accent3"/>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63666A"/>
                </a:solidFill>
                <a:effectLst/>
                <a:uLnTx/>
                <a:uFillTx/>
                <a:latin typeface="+mn-lt"/>
                <a:ea typeface="+mn-ea"/>
                <a:cs typeface="+mn-cs"/>
              </a:rPr>
              <a:t>Fecha / evento</a:t>
            </a:r>
            <a:endParaRPr kumimoji="0" lang="es-ES" sz="1200" b="0" i="0" u="none" strike="noStrike" kern="1200" cap="none" spc="0" normalizeH="0" baseline="0" noProof="0" dirty="0">
              <a:ln>
                <a:noFill/>
              </a:ln>
              <a:solidFill>
                <a:srgbClr val="63666A"/>
              </a:solidFill>
              <a:effectLst/>
              <a:uLnTx/>
              <a:uFillTx/>
              <a:latin typeface="+mn-lt"/>
              <a:ea typeface="+mn-ea"/>
              <a:cs typeface="+mn-cs"/>
            </a:endParaRPr>
          </a:p>
        </p:txBody>
      </p:sp>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4070" y="630341"/>
            <a:ext cx="1717190" cy="1717190"/>
          </a:xfrm>
          <a:prstGeom prst="rect">
            <a:avLst/>
          </a:prstGeom>
        </p:spPr>
      </p:pic>
    </p:spTree>
    <p:extLst>
      <p:ext uri="{BB962C8B-B14F-4D97-AF65-F5344CB8AC3E}">
        <p14:creationId xmlns:p14="http://schemas.microsoft.com/office/powerpoint/2010/main" val="338651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ÍNDICE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B1DB566-3E39-4FF4-B961-4260438F50A0}"/>
              </a:ext>
            </a:extLst>
          </p:cNvPr>
          <p:cNvSpPr>
            <a:spLocks noGrp="1"/>
          </p:cNvSpPr>
          <p:nvPr>
            <p:ph type="sldNum" sz="quarter" idx="4"/>
          </p:nvPr>
        </p:nvSpPr>
        <p:spPr>
          <a:xfrm>
            <a:off x="8525476" y="4638617"/>
            <a:ext cx="473273" cy="204788"/>
          </a:xfrm>
          <a:prstGeom prst="rect">
            <a:avLst/>
          </a:prstGeom>
        </p:spPr>
        <p:txBody>
          <a:bodyPr/>
          <a:lstStyle>
            <a:lvl1pPr algn="ctr">
              <a:defRPr sz="800" b="0" i="0">
                <a:solidFill>
                  <a:schemeClr val="accent3"/>
                </a:solidFill>
                <a:latin typeface="Enagás PT Serif" panose="020A0603040505020204" pitchFamily="18" charset="77"/>
              </a:defRPr>
            </a:lvl1pPr>
          </a:lstStyle>
          <a:p>
            <a:fld id="{BC84A7B8-DCD1-44CA-A629-967FC9CECB50}" type="slidenum">
              <a:rPr lang="es-ES_tradnl" smtClean="0"/>
              <a:pPr/>
              <a:t>‹Nº›</a:t>
            </a:fld>
            <a:endParaRPr lang="es-ES_tradnl" dirty="0"/>
          </a:p>
        </p:txBody>
      </p:sp>
      <p:pic>
        <p:nvPicPr>
          <p:cNvPr id="9" name="Imagen 8" descr="Un dibujo de una persona&#10;&#10;Descripción generada automáticamente con confianza baja">
            <a:extLst>
              <a:ext uri="{FF2B5EF4-FFF2-40B4-BE49-F238E27FC236}">
                <a16:creationId xmlns:a16="http://schemas.microsoft.com/office/drawing/2014/main" id="{14025CB7-EBC5-4108-87EA-F93A975E32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6355" y="1050449"/>
            <a:ext cx="7966800" cy="1919900"/>
          </a:xfrm>
          <a:prstGeom prst="rect">
            <a:avLst/>
          </a:prstGeom>
        </p:spPr>
      </p:pic>
      <p:sp>
        <p:nvSpPr>
          <p:cNvPr id="11" name="object 16">
            <a:extLst>
              <a:ext uri="{FF2B5EF4-FFF2-40B4-BE49-F238E27FC236}">
                <a16:creationId xmlns:a16="http://schemas.microsoft.com/office/drawing/2014/main" id="{761F9CD5-AF54-4B0E-A5AB-2936C89B9D97}"/>
              </a:ext>
            </a:extLst>
          </p:cNvPr>
          <p:cNvSpPr/>
          <p:nvPr userDrawn="1"/>
        </p:nvSpPr>
        <p:spPr>
          <a:xfrm>
            <a:off x="426381" y="853351"/>
            <a:ext cx="7966800" cy="197100"/>
          </a:xfrm>
          <a:custGeom>
            <a:avLst/>
            <a:gdLst/>
            <a:ahLst/>
            <a:cxnLst/>
            <a:rect l="l" t="t" r="r" b="b"/>
            <a:pathLst>
              <a:path w="721995" h="312420">
                <a:moveTo>
                  <a:pt x="721789" y="0"/>
                </a:moveTo>
                <a:lnTo>
                  <a:pt x="0" y="0"/>
                </a:lnTo>
                <a:lnTo>
                  <a:pt x="0" y="312178"/>
                </a:lnTo>
                <a:lnTo>
                  <a:pt x="721789" y="312178"/>
                </a:lnTo>
                <a:lnTo>
                  <a:pt x="721789" y="0"/>
                </a:lnTo>
                <a:close/>
              </a:path>
            </a:pathLst>
          </a:custGeom>
          <a:solidFill>
            <a:schemeClr val="accent2"/>
          </a:solidFill>
        </p:spPr>
        <p:txBody>
          <a:bodyPr wrap="square" lIns="135000" tIns="0" rIns="0" bIns="0" rtlCol="0" anchor="ctr"/>
          <a:lstStyle/>
          <a:p>
            <a:endParaRPr lang="es-ES" sz="1050" spc="225" dirty="0">
              <a:solidFill>
                <a:srgbClr val="FFFFFF"/>
              </a:solidFill>
              <a:latin typeface="Enagás PT Serif" panose="020A0603040505020204" pitchFamily="18" charset="77"/>
              <a:ea typeface="Enagás PT Serif" panose="020A0603040505020204" pitchFamily="18" charset="0"/>
              <a:cs typeface="Enagás PT Serif" panose="020A0603040505020204" pitchFamily="18" charset="0"/>
            </a:endParaRPr>
          </a:p>
        </p:txBody>
      </p:sp>
      <p:sp>
        <p:nvSpPr>
          <p:cNvPr id="12" name="2 Título">
            <a:extLst>
              <a:ext uri="{FF2B5EF4-FFF2-40B4-BE49-F238E27FC236}">
                <a16:creationId xmlns:a16="http://schemas.microsoft.com/office/drawing/2014/main" id="{D9930ED9-1254-4B7E-9589-DA01202FA7BB}"/>
              </a:ext>
            </a:extLst>
          </p:cNvPr>
          <p:cNvSpPr>
            <a:spLocks noGrp="1"/>
          </p:cNvSpPr>
          <p:nvPr>
            <p:ph type="title" hasCustomPrompt="1"/>
          </p:nvPr>
        </p:nvSpPr>
        <p:spPr>
          <a:xfrm>
            <a:off x="439199" y="298800"/>
            <a:ext cx="7953981" cy="400110"/>
          </a:xfrm>
          <a:prstGeom prst="rect">
            <a:avLst/>
          </a:prstGeom>
        </p:spPr>
        <p:txBody>
          <a:bodyPr wrap="square" lIns="0" tIns="0" rIns="0" bIns="0">
            <a:spAutoFit/>
          </a:bodyPr>
          <a:lstStyle>
            <a:lvl1pPr algn="l">
              <a:defRPr sz="2600" b="0">
                <a:solidFill>
                  <a:schemeClr val="accent3"/>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13" name="3 Marcador de texto">
            <a:extLst>
              <a:ext uri="{FF2B5EF4-FFF2-40B4-BE49-F238E27FC236}">
                <a16:creationId xmlns:a16="http://schemas.microsoft.com/office/drawing/2014/main" id="{DF1747FC-562A-4B2F-AF82-A41FD9AD1B26}"/>
              </a:ext>
            </a:extLst>
          </p:cNvPr>
          <p:cNvSpPr>
            <a:spLocks noGrp="1"/>
          </p:cNvSpPr>
          <p:nvPr>
            <p:ph type="body" sz="quarter" idx="11" hasCustomPrompt="1"/>
          </p:nvPr>
        </p:nvSpPr>
        <p:spPr>
          <a:xfrm>
            <a:off x="426379" y="2967775"/>
            <a:ext cx="7966800" cy="1764000"/>
          </a:xfrm>
          <a:prstGeom prst="rect">
            <a:avLst/>
          </a:prstGeom>
          <a:solidFill>
            <a:schemeClr val="bg1"/>
          </a:solidFill>
        </p:spPr>
        <p:txBody>
          <a:bodyPr lIns="360000" tIns="360000" rIns="360000" bIns="360000" numCol="2" anchor="ctr" anchorCtr="0"/>
          <a:lstStyle>
            <a:lvl1pPr marL="0" marR="0" indent="0" algn="l" defTabSz="914400" rtl="0" eaLnBrk="1" fontAlgn="auto" latinLnBrk="0" hangingPunct="1">
              <a:lnSpc>
                <a:spcPct val="150000"/>
              </a:lnSpc>
              <a:spcBef>
                <a:spcPct val="20000"/>
              </a:spcBef>
              <a:spcAft>
                <a:spcPts val="0"/>
              </a:spcAft>
              <a:buClrTx/>
              <a:buSzTx/>
              <a:buFont typeface="+mj-lt"/>
              <a:buNone/>
              <a:tabLst/>
              <a:defRPr sz="14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spTree>
    <p:extLst>
      <p:ext uri="{BB962C8B-B14F-4D97-AF65-F5344CB8AC3E}">
        <p14:creationId xmlns:p14="http://schemas.microsoft.com/office/powerpoint/2010/main" val="74668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ÍNDICE 2">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88152" cy="5184000"/>
          </a:xfrm>
          <a:prstGeom prst="rect">
            <a:avLst/>
          </a:prstGeom>
        </p:spPr>
      </p:pic>
      <p:sp>
        <p:nvSpPr>
          <p:cNvPr id="4" name="2 Título"/>
          <p:cNvSpPr>
            <a:spLocks noGrp="1"/>
          </p:cNvSpPr>
          <p:nvPr>
            <p:ph type="title" hasCustomPrompt="1"/>
          </p:nvPr>
        </p:nvSpPr>
        <p:spPr>
          <a:xfrm>
            <a:off x="569685" y="306000"/>
            <a:ext cx="3704442" cy="523769"/>
          </a:xfrm>
          <a:prstGeom prst="rect">
            <a:avLst/>
          </a:prstGeom>
        </p:spPr>
        <p:txBody>
          <a:bodyPr/>
          <a:lstStyle>
            <a:lvl1pPr algn="l">
              <a:defRPr sz="3000" b="1">
                <a:solidFill>
                  <a:schemeClr val="bg1"/>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6" name="3 Marcador de texto"/>
          <p:cNvSpPr>
            <a:spLocks noGrp="1"/>
          </p:cNvSpPr>
          <p:nvPr>
            <p:ph type="body" sz="quarter" idx="11" hasCustomPrompt="1"/>
          </p:nvPr>
        </p:nvSpPr>
        <p:spPr>
          <a:xfrm>
            <a:off x="569685" y="1019176"/>
            <a:ext cx="7632000" cy="3488636"/>
          </a:xfrm>
          <a:prstGeom prst="rect">
            <a:avLst/>
          </a:prstGeom>
          <a:solidFill>
            <a:schemeClr val="bg1"/>
          </a:solidFill>
        </p:spPr>
        <p:txBody>
          <a:bodyPr lIns="360000" tIns="180000" rIns="360000" bIns="180000"/>
          <a:lstStyle>
            <a:lvl1pPr marL="0" marR="0" indent="0" algn="l" defTabSz="914400" rtl="0" eaLnBrk="1" fontAlgn="auto" latinLnBrk="0" hangingPunct="1">
              <a:lnSpc>
                <a:spcPct val="150000"/>
              </a:lnSpc>
              <a:spcBef>
                <a:spcPct val="20000"/>
              </a:spcBef>
              <a:spcAft>
                <a:spcPts val="0"/>
              </a:spcAft>
              <a:buClrTx/>
              <a:buSzTx/>
              <a:buFont typeface="+mj-lt"/>
              <a:buNone/>
              <a:tabLst/>
              <a:defRPr sz="16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cxnSp>
        <p:nvCxnSpPr>
          <p:cNvPr id="10" name="Conector recto 9"/>
          <p:cNvCxnSpPr/>
          <p:nvPr userDrawn="1"/>
        </p:nvCxnSpPr>
        <p:spPr>
          <a:xfrm>
            <a:off x="569685" y="834371"/>
            <a:ext cx="7632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ÍNDICE 3">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00" y="0"/>
            <a:ext cx="9245600" cy="5184000"/>
          </a:xfrm>
          <a:prstGeom prst="rect">
            <a:avLst/>
          </a:prstGeom>
        </p:spPr>
      </p:pic>
      <p:sp>
        <p:nvSpPr>
          <p:cNvPr id="4" name="2 Título"/>
          <p:cNvSpPr>
            <a:spLocks noGrp="1"/>
          </p:cNvSpPr>
          <p:nvPr>
            <p:ph type="title" hasCustomPrompt="1"/>
          </p:nvPr>
        </p:nvSpPr>
        <p:spPr>
          <a:xfrm>
            <a:off x="569685" y="306000"/>
            <a:ext cx="3704442" cy="523769"/>
          </a:xfrm>
          <a:prstGeom prst="rect">
            <a:avLst/>
          </a:prstGeom>
        </p:spPr>
        <p:txBody>
          <a:bodyPr/>
          <a:lstStyle>
            <a:lvl1pPr algn="l">
              <a:defRPr sz="3000" b="1">
                <a:solidFill>
                  <a:schemeClr val="bg1"/>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6" name="3 Marcador de texto"/>
          <p:cNvSpPr>
            <a:spLocks noGrp="1"/>
          </p:cNvSpPr>
          <p:nvPr>
            <p:ph type="body" sz="quarter" idx="11" hasCustomPrompt="1"/>
          </p:nvPr>
        </p:nvSpPr>
        <p:spPr>
          <a:xfrm>
            <a:off x="569685" y="1019176"/>
            <a:ext cx="7632000" cy="3488636"/>
          </a:xfrm>
          <a:prstGeom prst="rect">
            <a:avLst/>
          </a:prstGeom>
          <a:solidFill>
            <a:schemeClr val="bg1"/>
          </a:solidFill>
        </p:spPr>
        <p:txBody>
          <a:bodyPr lIns="360000" tIns="180000" rIns="360000" bIns="180000"/>
          <a:lstStyle>
            <a:lvl1pPr marL="0" marR="0" indent="0" algn="l" defTabSz="914400" rtl="0" eaLnBrk="1" fontAlgn="auto" latinLnBrk="0" hangingPunct="1">
              <a:lnSpc>
                <a:spcPct val="150000"/>
              </a:lnSpc>
              <a:spcBef>
                <a:spcPct val="20000"/>
              </a:spcBef>
              <a:spcAft>
                <a:spcPts val="0"/>
              </a:spcAft>
              <a:buClrTx/>
              <a:buSzTx/>
              <a:buFont typeface="+mj-lt"/>
              <a:buNone/>
              <a:tabLst/>
              <a:defRPr sz="16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cxnSp>
        <p:nvCxnSpPr>
          <p:cNvPr id="10" name="Conector recto 9"/>
          <p:cNvCxnSpPr/>
          <p:nvPr userDrawn="1"/>
        </p:nvCxnSpPr>
        <p:spPr>
          <a:xfrm>
            <a:off x="569685" y="834371"/>
            <a:ext cx="7632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77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ÍNDICE 4">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90" y="-50800"/>
            <a:ext cx="9168145" cy="5194300"/>
          </a:xfrm>
          <a:prstGeom prst="rect">
            <a:avLst/>
          </a:prstGeom>
        </p:spPr>
      </p:pic>
      <p:sp>
        <p:nvSpPr>
          <p:cNvPr id="4" name="2 Título"/>
          <p:cNvSpPr>
            <a:spLocks noGrp="1"/>
          </p:cNvSpPr>
          <p:nvPr>
            <p:ph type="title" hasCustomPrompt="1"/>
          </p:nvPr>
        </p:nvSpPr>
        <p:spPr>
          <a:xfrm>
            <a:off x="569685" y="306000"/>
            <a:ext cx="3704442" cy="523769"/>
          </a:xfrm>
          <a:prstGeom prst="rect">
            <a:avLst/>
          </a:prstGeom>
        </p:spPr>
        <p:txBody>
          <a:bodyPr/>
          <a:lstStyle>
            <a:lvl1pPr algn="l">
              <a:defRPr sz="3000" b="1">
                <a:solidFill>
                  <a:schemeClr val="bg1"/>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6" name="3 Marcador de texto"/>
          <p:cNvSpPr>
            <a:spLocks noGrp="1"/>
          </p:cNvSpPr>
          <p:nvPr>
            <p:ph type="body" sz="quarter" idx="11" hasCustomPrompt="1"/>
          </p:nvPr>
        </p:nvSpPr>
        <p:spPr>
          <a:xfrm>
            <a:off x="569685" y="1019176"/>
            <a:ext cx="7632000" cy="3488636"/>
          </a:xfrm>
          <a:prstGeom prst="rect">
            <a:avLst/>
          </a:prstGeom>
          <a:solidFill>
            <a:schemeClr val="bg1"/>
          </a:solidFill>
        </p:spPr>
        <p:txBody>
          <a:bodyPr lIns="360000" tIns="180000" rIns="360000" bIns="180000"/>
          <a:lstStyle>
            <a:lvl1pPr marL="0" marR="0" indent="0" algn="l" defTabSz="914400" rtl="0" eaLnBrk="1" fontAlgn="auto" latinLnBrk="0" hangingPunct="1">
              <a:lnSpc>
                <a:spcPct val="150000"/>
              </a:lnSpc>
              <a:spcBef>
                <a:spcPct val="20000"/>
              </a:spcBef>
              <a:spcAft>
                <a:spcPts val="0"/>
              </a:spcAft>
              <a:buClrTx/>
              <a:buSzTx/>
              <a:buFont typeface="+mj-lt"/>
              <a:buNone/>
              <a:tabLst/>
              <a:defRPr sz="14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cxnSp>
        <p:nvCxnSpPr>
          <p:cNvPr id="10" name="Conector recto 9"/>
          <p:cNvCxnSpPr/>
          <p:nvPr userDrawn="1"/>
        </p:nvCxnSpPr>
        <p:spPr>
          <a:xfrm>
            <a:off x="569685" y="834371"/>
            <a:ext cx="7632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60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ERRE 1">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0446"/>
            <a:ext cx="9144000" cy="5621965"/>
          </a:xfrm>
          <a:prstGeom prst="rect">
            <a:avLst/>
          </a:prstGeom>
        </p:spPr>
      </p:pic>
      <p:sp>
        <p:nvSpPr>
          <p:cNvPr id="11" name="Rectángulo 10"/>
          <p:cNvSpPr/>
          <p:nvPr userDrawn="1"/>
        </p:nvSpPr>
        <p:spPr>
          <a:xfrm>
            <a:off x="0" y="481330"/>
            <a:ext cx="5292000"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ángulo 14"/>
          <p:cNvSpPr/>
          <p:nvPr userDrawn="1"/>
        </p:nvSpPr>
        <p:spPr>
          <a:xfrm>
            <a:off x="5289181" y="481330"/>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4"/>
          <p:cNvSpPr>
            <a:spLocks noGrp="1"/>
          </p:cNvSpPr>
          <p:nvPr>
            <p:ph type="body" sz="quarter" idx="10" hasCustomPrompt="1"/>
          </p:nvPr>
        </p:nvSpPr>
        <p:spPr>
          <a:xfrm>
            <a:off x="414873" y="1012954"/>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6172" y="420373"/>
            <a:ext cx="1717190" cy="1717190"/>
          </a:xfrm>
          <a:prstGeom prst="rect">
            <a:avLst/>
          </a:prstGeom>
        </p:spPr>
      </p:pic>
    </p:spTree>
    <p:extLst>
      <p:ext uri="{BB962C8B-B14F-4D97-AF65-F5344CB8AC3E}">
        <p14:creationId xmlns:p14="http://schemas.microsoft.com/office/powerpoint/2010/main" val="342555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B934ED07-F57B-4C30-8D82-B38DBF18C237}"/>
              </a:ext>
            </a:extLst>
          </p:cNvPr>
          <p:cNvSpPr/>
          <p:nvPr userDrawn="1"/>
        </p:nvSpPr>
        <p:spPr>
          <a:xfrm>
            <a:off x="6817921" y="169070"/>
            <a:ext cx="2146691" cy="2976434"/>
          </a:xfrm>
          <a:custGeom>
            <a:avLst/>
            <a:gdLst/>
            <a:ahLst/>
            <a:cxnLst/>
            <a:rect l="l" t="t" r="r" b="b"/>
            <a:pathLst>
              <a:path w="5088890" h="2262504">
                <a:moveTo>
                  <a:pt x="5088850" y="0"/>
                </a:moveTo>
                <a:lnTo>
                  <a:pt x="0" y="0"/>
                </a:lnTo>
                <a:lnTo>
                  <a:pt x="0" y="2262318"/>
                </a:lnTo>
                <a:lnTo>
                  <a:pt x="5088850" y="2262318"/>
                </a:lnTo>
                <a:lnTo>
                  <a:pt x="5088850" y="0"/>
                </a:lnTo>
                <a:close/>
              </a:path>
            </a:pathLst>
          </a:custGeom>
          <a:solidFill>
            <a:schemeClr val="accent6"/>
          </a:solidFill>
        </p:spPr>
        <p:txBody>
          <a:bodyPr wrap="square" lIns="0" tIns="0" rIns="0" bIns="0" rtlCol="0"/>
          <a:lstStyle/>
          <a:p>
            <a:endParaRPr sz="819" b="0" i="0" dirty="0">
              <a:latin typeface="Enagás PT Serif" panose="020A0603040505020204" pitchFamily="18" charset="77"/>
            </a:endParaRPr>
          </a:p>
        </p:txBody>
      </p:sp>
      <p:pic>
        <p:nvPicPr>
          <p:cNvPr id="3" name="Imagen 2" descr="Un dibujo de una persona&#10;&#10;Descripción generada automáticamente con confianza baja">
            <a:extLst>
              <a:ext uri="{FF2B5EF4-FFF2-40B4-BE49-F238E27FC236}">
                <a16:creationId xmlns:a16="http://schemas.microsoft.com/office/drawing/2014/main" id="{682467B5-001E-4575-884E-3BDE35A1361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79388" y="169070"/>
            <a:ext cx="6638532" cy="4053516"/>
          </a:xfrm>
          <a:prstGeom prst="rect">
            <a:avLst/>
          </a:prstGeom>
        </p:spPr>
      </p:pic>
      <p:sp>
        <p:nvSpPr>
          <p:cNvPr id="4" name="object 2">
            <a:extLst>
              <a:ext uri="{FF2B5EF4-FFF2-40B4-BE49-F238E27FC236}">
                <a16:creationId xmlns:a16="http://schemas.microsoft.com/office/drawing/2014/main" id="{03A9FB91-15F0-4C98-901F-AD50B9B2BAAF}"/>
              </a:ext>
            </a:extLst>
          </p:cNvPr>
          <p:cNvSpPr/>
          <p:nvPr userDrawn="1"/>
        </p:nvSpPr>
        <p:spPr>
          <a:xfrm>
            <a:off x="321" y="4222588"/>
            <a:ext cx="6817599" cy="920913"/>
          </a:xfrm>
          <a:custGeom>
            <a:avLst/>
            <a:gdLst/>
            <a:ahLst/>
            <a:cxnLst/>
            <a:rect l="l" t="t" r="r" b="b"/>
            <a:pathLst>
              <a:path w="15015844" h="2262504">
                <a:moveTo>
                  <a:pt x="0" y="2262318"/>
                </a:moveTo>
                <a:lnTo>
                  <a:pt x="15015249" y="2262318"/>
                </a:lnTo>
                <a:lnTo>
                  <a:pt x="15015249" y="0"/>
                </a:lnTo>
                <a:lnTo>
                  <a:pt x="0" y="0"/>
                </a:lnTo>
                <a:lnTo>
                  <a:pt x="0" y="2262318"/>
                </a:lnTo>
                <a:close/>
              </a:path>
            </a:pathLst>
          </a:custGeom>
          <a:solidFill>
            <a:schemeClr val="bg1">
              <a:lumMod val="95000"/>
            </a:schemeClr>
          </a:solidFill>
        </p:spPr>
        <p:txBody>
          <a:bodyPr wrap="square" lIns="0" tIns="0" rIns="0" bIns="0" rtlCol="0"/>
          <a:lstStyle/>
          <a:p>
            <a:endParaRPr lang="en-GB" sz="819" dirty="0">
              <a:latin typeface="Enagás PT Serif" panose="020A0603040505020204" pitchFamily="18" charset="77"/>
            </a:endParaRPr>
          </a:p>
        </p:txBody>
      </p:sp>
      <p:sp>
        <p:nvSpPr>
          <p:cNvPr id="7" name="object 6">
            <a:extLst>
              <a:ext uri="{FF2B5EF4-FFF2-40B4-BE49-F238E27FC236}">
                <a16:creationId xmlns:a16="http://schemas.microsoft.com/office/drawing/2014/main" id="{112F9CA4-013C-49DE-B767-0689B4E26B60}"/>
              </a:ext>
            </a:extLst>
          </p:cNvPr>
          <p:cNvSpPr/>
          <p:nvPr userDrawn="1"/>
        </p:nvSpPr>
        <p:spPr>
          <a:xfrm>
            <a:off x="6817921" y="169070"/>
            <a:ext cx="2146691" cy="2976434"/>
          </a:xfrm>
          <a:custGeom>
            <a:avLst/>
            <a:gdLst/>
            <a:ahLst/>
            <a:cxnLst/>
            <a:rect l="l" t="t" r="r" b="b"/>
            <a:pathLst>
              <a:path w="5088890" h="2262504">
                <a:moveTo>
                  <a:pt x="5088850" y="0"/>
                </a:moveTo>
                <a:lnTo>
                  <a:pt x="0" y="0"/>
                </a:lnTo>
                <a:lnTo>
                  <a:pt x="0" y="2262318"/>
                </a:lnTo>
                <a:lnTo>
                  <a:pt x="5088850" y="2262318"/>
                </a:lnTo>
                <a:lnTo>
                  <a:pt x="5088850" y="0"/>
                </a:lnTo>
                <a:close/>
              </a:path>
            </a:pathLst>
          </a:custGeom>
          <a:solidFill>
            <a:schemeClr val="accent2"/>
          </a:solidFill>
        </p:spPr>
        <p:txBody>
          <a:bodyPr wrap="square" lIns="0" tIns="0" rIns="0" bIns="0" rtlCol="0"/>
          <a:lstStyle/>
          <a:p>
            <a:endParaRPr sz="819" b="0" i="0" dirty="0">
              <a:latin typeface="Enagás PT Serif" panose="020A0603040505020204" pitchFamily="18" charset="77"/>
            </a:endParaRPr>
          </a:p>
        </p:txBody>
      </p:sp>
      <p:pic>
        <p:nvPicPr>
          <p:cNvPr id="8" name="Gráfico 7">
            <a:extLst>
              <a:ext uri="{FF2B5EF4-FFF2-40B4-BE49-F238E27FC236}">
                <a16:creationId xmlns:a16="http://schemas.microsoft.com/office/drawing/2014/main" id="{B5FC7E0A-0FB0-409C-A2BA-9992A0813CB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7227865" y="3662410"/>
            <a:ext cx="1223563" cy="1027792"/>
          </a:xfrm>
          <a:prstGeom prst="rect">
            <a:avLst/>
          </a:prstGeom>
        </p:spPr>
      </p:pic>
    </p:spTree>
    <p:extLst>
      <p:ext uri="{BB962C8B-B14F-4D97-AF65-F5344CB8AC3E}">
        <p14:creationId xmlns:p14="http://schemas.microsoft.com/office/powerpoint/2010/main" val="1643362473"/>
      </p:ext>
    </p:extLst>
  </p:cSld>
  <p:clrMap bg1="lt1" tx1="dk1" bg2="lt2" tx2="dk2" accent1="accent1" accent2="accent2" accent3="accent3" accent4="accent4" accent5="accent5" accent6="accent6" hlink="hlink" folHlink="folHlink"/>
  <p:sldLayoutIdLst>
    <p:sldLayoutId id="2147483649" r:id="rId1"/>
    <p:sldLayoutId id="2147483795" r:id="rId2"/>
    <p:sldLayoutId id="2147483792" r:id="rId3"/>
    <p:sldLayoutId id="214748380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28">
            <a:extLst>
              <a:ext uri="{FF2B5EF4-FFF2-40B4-BE49-F238E27FC236}">
                <a16:creationId xmlns:a16="http://schemas.microsoft.com/office/drawing/2014/main" id="{1C88E1DE-6A42-4D2A-908D-EA807FA6599A}"/>
              </a:ext>
            </a:extLst>
          </p:cNvPr>
          <p:cNvCxnSpPr>
            <a:cxnSpLocks/>
          </p:cNvCxnSpPr>
          <p:nvPr userDrawn="1"/>
        </p:nvCxnSpPr>
        <p:spPr>
          <a:xfrm>
            <a:off x="8757047" y="923192"/>
            <a:ext cx="0" cy="3525716"/>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2B065D2-A261-46BC-85F9-527392721588}"/>
              </a:ext>
            </a:extLst>
          </p:cNvPr>
          <p:cNvSpPr>
            <a:spLocks noGrp="1"/>
          </p:cNvSpPr>
          <p:nvPr>
            <p:ph type="sldNum" sz="quarter" idx="4"/>
          </p:nvPr>
        </p:nvSpPr>
        <p:spPr>
          <a:xfrm>
            <a:off x="8525476" y="4638617"/>
            <a:ext cx="473273" cy="204788"/>
          </a:xfrm>
          <a:prstGeom prst="rect">
            <a:avLst/>
          </a:prstGeom>
        </p:spPr>
        <p:txBody>
          <a:bodyPr/>
          <a:lstStyle>
            <a:lvl1pPr algn="ctr">
              <a:defRPr sz="800" b="0" i="0">
                <a:solidFill>
                  <a:schemeClr val="accent3"/>
                </a:solidFill>
                <a:latin typeface="Enagás PT Serif" panose="020A0603040505020204" pitchFamily="18" charset="77"/>
              </a:defRPr>
            </a:lvl1pPr>
          </a:lstStyle>
          <a:p>
            <a:fld id="{BC84A7B8-DCD1-44CA-A629-967FC9CECB50}" type="slidenum">
              <a:rPr lang="es-ES_tradnl" smtClean="0"/>
              <a:pPr/>
              <a:t>‹Nº›</a:t>
            </a:fld>
            <a:endParaRPr lang="es-ES_tradnl" dirty="0"/>
          </a:p>
        </p:txBody>
      </p:sp>
      <p:sp>
        <p:nvSpPr>
          <p:cNvPr id="4" name="object 3">
            <a:extLst>
              <a:ext uri="{FF2B5EF4-FFF2-40B4-BE49-F238E27FC236}">
                <a16:creationId xmlns:a16="http://schemas.microsoft.com/office/drawing/2014/main" id="{C3EAFDD3-65B7-41B3-9EE0-0DB18706D00E}"/>
              </a:ext>
            </a:extLst>
          </p:cNvPr>
          <p:cNvSpPr/>
          <p:nvPr userDrawn="1"/>
        </p:nvSpPr>
        <p:spPr>
          <a:xfrm>
            <a:off x="0" y="0"/>
            <a:ext cx="8379619" cy="514350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chemeClr val="accent6">
              <a:lumMod val="95000"/>
            </a:schemeClr>
          </a:solidFill>
        </p:spPr>
        <p:txBody>
          <a:bodyPr wrap="square" lIns="0" tIns="0" rIns="0" bIns="0" rtlCol="0"/>
          <a:lstStyle/>
          <a:p>
            <a:endParaRPr sz="819" dirty="0"/>
          </a:p>
        </p:txBody>
      </p:sp>
      <p:sp>
        <p:nvSpPr>
          <p:cNvPr id="6" name="object 3">
            <a:extLst>
              <a:ext uri="{FF2B5EF4-FFF2-40B4-BE49-F238E27FC236}">
                <a16:creationId xmlns:a16="http://schemas.microsoft.com/office/drawing/2014/main" id="{1948A42C-1C89-4068-B26A-1CADA1382622}"/>
              </a:ext>
            </a:extLst>
          </p:cNvPr>
          <p:cNvSpPr/>
          <p:nvPr userDrawn="1"/>
        </p:nvSpPr>
        <p:spPr>
          <a:xfrm>
            <a:off x="190808" y="158750"/>
            <a:ext cx="8188811" cy="482600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chemeClr val="bg1"/>
          </a:solidFill>
        </p:spPr>
        <p:txBody>
          <a:bodyPr wrap="square" lIns="0" tIns="0" rIns="0" bIns="0" rtlCol="0"/>
          <a:lstStyle/>
          <a:p>
            <a:endParaRPr sz="819" dirty="0"/>
          </a:p>
        </p:txBody>
      </p:sp>
      <p:pic>
        <p:nvPicPr>
          <p:cNvPr id="7" name="Imagen 6">
            <a:extLst>
              <a:ext uri="{FF2B5EF4-FFF2-40B4-BE49-F238E27FC236}">
                <a16:creationId xmlns:a16="http://schemas.microsoft.com/office/drawing/2014/main" id="{68F37466-6FA8-4E07-A8F3-39DB723079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3322855628"/>
      </p:ext>
    </p:extLst>
  </p:cSld>
  <p:clrMap bg1="lt1" tx1="dk1" bg2="lt2" tx2="dk2" accent1="accent1" accent2="accent2" accent3="accent3" accent4="accent4" accent5="accent5" accent6="accent6" hlink="hlink" folHlink="folHlink"/>
  <p:sldLayoutIdLst>
    <p:sldLayoutId id="2147483787" r:id="rId1"/>
    <p:sldLayoutId id="2147483793" r:id="rId2"/>
    <p:sldLayoutId id="2147483796" r:id="rId3"/>
    <p:sldLayoutId id="214748380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87075"/>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97" r:id="rId3"/>
    <p:sldLayoutId id="214748380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Straight Connector 28">
            <a:extLst>
              <a:ext uri="{FF2B5EF4-FFF2-40B4-BE49-F238E27FC236}">
                <a16:creationId xmlns:a16="http://schemas.microsoft.com/office/drawing/2014/main" id="{06BD6382-79BE-4DF9-8E45-BDA27FBD08FC}"/>
              </a:ext>
            </a:extLst>
          </p:cNvPr>
          <p:cNvCxnSpPr>
            <a:cxnSpLocks/>
          </p:cNvCxnSpPr>
          <p:nvPr userDrawn="1"/>
        </p:nvCxnSpPr>
        <p:spPr>
          <a:xfrm>
            <a:off x="8757047" y="923192"/>
            <a:ext cx="0" cy="3525716"/>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45D4403-12B8-4FE3-83BF-4EC9A467AC48}"/>
              </a:ext>
            </a:extLst>
          </p:cNvPr>
          <p:cNvSpPr txBox="1">
            <a:spLocks/>
          </p:cNvSpPr>
          <p:nvPr userDrawn="1"/>
        </p:nvSpPr>
        <p:spPr>
          <a:xfrm>
            <a:off x="8525476" y="4638617"/>
            <a:ext cx="473273" cy="204788"/>
          </a:xfrm>
          <a:prstGeom prst="rect">
            <a:avLst/>
          </a:prstGeom>
        </p:spPr>
        <p:txBody>
          <a:bodyPr/>
          <a:lstStyle>
            <a:defPPr>
              <a:defRPr lang="es-ES"/>
            </a:defPPr>
            <a:lvl1pPr marL="0" algn="ctr" defTabSz="457200" rtl="0" eaLnBrk="1" latinLnBrk="0" hangingPunct="1">
              <a:defRPr sz="800" b="0" i="0" kern="1200">
                <a:solidFill>
                  <a:schemeClr val="accent3"/>
                </a:solidFill>
                <a:latin typeface="Enagás PT Serif" panose="020A06030405050202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A7B8-DCD1-44CA-A629-967FC9CECB50}" type="slidenum">
              <a:rPr lang="es-ES_tradnl" smtClean="0"/>
              <a:pPr/>
              <a:t>‹Nº›</a:t>
            </a:fld>
            <a:endParaRPr lang="es-ES_tradnl" dirty="0"/>
          </a:p>
        </p:txBody>
      </p:sp>
      <p:pic>
        <p:nvPicPr>
          <p:cNvPr id="7" name="Imagen 6">
            <a:extLst>
              <a:ext uri="{FF2B5EF4-FFF2-40B4-BE49-F238E27FC236}">
                <a16:creationId xmlns:a16="http://schemas.microsoft.com/office/drawing/2014/main" id="{9E084413-1BF0-4403-BA0A-130B92676CC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1446499737"/>
      </p:ext>
    </p:extLst>
  </p:cSld>
  <p:clrMap bg1="lt1" tx1="dk1" bg2="lt2" tx2="dk2" accent1="accent1" accent2="accent2" accent3="accent3" accent4="accent4" accent5="accent5" accent6="accent6" hlink="hlink" folHlink="folHlink"/>
  <p:sldLayoutIdLst>
    <p:sldLayoutId id="2147483785" r:id="rId1"/>
    <p:sldLayoutId id="2147483805" r:id="rId2"/>
    <p:sldLayoutId id="2147483806" r:id="rId3"/>
    <p:sldLayoutId id="2147483814" r:id="rId4"/>
    <p:sldLayoutId id="214748381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descr="Un dibujo de una persona&#10;&#10;Descripción generada automáticamente con confianza baja">
            <a:extLst>
              <a:ext uri="{FF2B5EF4-FFF2-40B4-BE49-F238E27FC236}">
                <a16:creationId xmlns:a16="http://schemas.microsoft.com/office/drawing/2014/main" id="{99BBB121-D063-4AAD-980E-CF25254950B3}"/>
              </a:ext>
            </a:extLst>
          </p:cNvPr>
          <p:cNvPicPr>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179387" y="158606"/>
            <a:ext cx="8784000" cy="4824000"/>
          </a:xfrm>
          <a:prstGeom prst="rect">
            <a:avLst/>
          </a:prstGeom>
        </p:spPr>
      </p:pic>
      <p:sp>
        <p:nvSpPr>
          <p:cNvPr id="8" name="object 5">
            <a:extLst>
              <a:ext uri="{FF2B5EF4-FFF2-40B4-BE49-F238E27FC236}">
                <a16:creationId xmlns:a16="http://schemas.microsoft.com/office/drawing/2014/main" id="{D891C838-B5A6-49C2-B9D9-6C930BFAC717}"/>
              </a:ext>
            </a:extLst>
          </p:cNvPr>
          <p:cNvSpPr/>
          <p:nvPr userDrawn="1"/>
        </p:nvSpPr>
        <p:spPr>
          <a:xfrm>
            <a:off x="697297" y="289"/>
            <a:ext cx="2540560" cy="5143211"/>
          </a:xfrm>
          <a:custGeom>
            <a:avLst/>
            <a:gdLst/>
            <a:ahLst/>
            <a:cxnLst/>
            <a:rect l="l" t="t" r="r" b="b"/>
            <a:pathLst>
              <a:path w="5586095" h="11308715">
                <a:moveTo>
                  <a:pt x="5585473" y="0"/>
                </a:moveTo>
                <a:lnTo>
                  <a:pt x="0" y="0"/>
                </a:lnTo>
                <a:lnTo>
                  <a:pt x="0" y="11308556"/>
                </a:lnTo>
                <a:lnTo>
                  <a:pt x="5585473" y="11308556"/>
                </a:lnTo>
                <a:lnTo>
                  <a:pt x="5585473" y="0"/>
                </a:lnTo>
                <a:close/>
              </a:path>
            </a:pathLst>
          </a:custGeom>
          <a:solidFill>
            <a:schemeClr val="accent6"/>
          </a:solidFill>
        </p:spPr>
        <p:txBody>
          <a:bodyPr wrap="square" lIns="0" tIns="0" rIns="0" bIns="0" rtlCol="0"/>
          <a:lstStyle/>
          <a:p>
            <a:endParaRPr sz="819"/>
          </a:p>
        </p:txBody>
      </p:sp>
      <p:sp>
        <p:nvSpPr>
          <p:cNvPr id="3"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
        <p:nvSpPr>
          <p:cNvPr id="7" name="Text Placeholder 12">
            <a:extLst>
              <a:ext uri="{FF2B5EF4-FFF2-40B4-BE49-F238E27FC236}">
                <a16:creationId xmlns:a16="http://schemas.microsoft.com/office/drawing/2014/main" id="{D8AEF701-672F-4750-A1AF-C8B8F7D6B387}"/>
              </a:ext>
            </a:extLst>
          </p:cNvPr>
          <p:cNvSpPr txBox="1">
            <a:spLocks/>
          </p:cNvSpPr>
          <p:nvPr userDrawn="1"/>
        </p:nvSpPr>
        <p:spPr>
          <a:xfrm>
            <a:off x="987200" y="1292950"/>
            <a:ext cx="1960754" cy="800219"/>
          </a:xfrm>
          <a:prstGeom prst="rect">
            <a:avLst/>
          </a:prstGeom>
        </p:spPr>
        <p:txBody>
          <a:bodyPr wrap="square" lIns="0" tIns="0" rIns="0" bIns="0" anchor="t">
            <a:spAutoFit/>
          </a:bodyPr>
          <a:lstStyle>
            <a:lvl1pPr marL="0" indent="0" algn="ctr" defTabSz="914400" rtl="0" eaLnBrk="1" latinLnBrk="0" hangingPunct="1">
              <a:lnSpc>
                <a:spcPct val="100000"/>
              </a:lnSpc>
              <a:spcBef>
                <a:spcPts val="0"/>
              </a:spcBef>
              <a:spcAft>
                <a:spcPts val="600"/>
              </a:spcAft>
              <a:buClr>
                <a:schemeClr val="accent3"/>
              </a:buClr>
              <a:buSzPct val="110000"/>
              <a:buFont typeface="Arial" panose="020B0604020202020204" pitchFamily="34" charset="0"/>
              <a:buNone/>
              <a:defRPr sz="2600" b="0" i="0" kern="1200">
                <a:solidFill>
                  <a:schemeClr val="accent3"/>
                </a:solidFill>
                <a:latin typeface="Enagás PT Serif" panose="020A0603040505020204" pitchFamily="18" charset="77"/>
                <a:ea typeface="Enagás PT Serif" panose="020A0603040505020204" pitchFamily="18" charset="77"/>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_tradnl"/>
              <a:t>Muchas gracias</a:t>
            </a:r>
            <a:endParaRPr lang="es-ES_tradnl" dirty="0"/>
          </a:p>
        </p:txBody>
      </p:sp>
      <p:pic>
        <p:nvPicPr>
          <p:cNvPr id="10" name="Imagen 9">
            <a:extLst>
              <a:ext uri="{FF2B5EF4-FFF2-40B4-BE49-F238E27FC236}">
                <a16:creationId xmlns:a16="http://schemas.microsoft.com/office/drawing/2014/main" id="{69EF38FA-78FE-45E4-803D-F8E2CA4B30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0289" y="2634255"/>
            <a:ext cx="1587780" cy="1587780"/>
          </a:xfrm>
          <a:prstGeom prst="rect">
            <a:avLst/>
          </a:prstGeom>
        </p:spPr>
      </p:pic>
    </p:spTree>
    <p:extLst>
      <p:ext uri="{BB962C8B-B14F-4D97-AF65-F5344CB8AC3E}">
        <p14:creationId xmlns:p14="http://schemas.microsoft.com/office/powerpoint/2010/main" val="85529962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mailto:GTS.HABILITACIONYACCESO@enagas.es"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emf"/><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www.enagas.es/es/gestion-tecnica-sistema/procesos-sistema-gasista/habilitacion/" TargetMode="External"/><Relationship Id="rId4" Type="http://schemas.openxmlformats.org/officeDocument/2006/relationships/image" Target="../media/image17.png"/><Relationship Id="rId9"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hyperlink" Target="https://www.enagas.es/es/gestion-tecnica-sistema/energy-data/informacion-comercial/usuarios-habilitados/" TargetMode="External"/><Relationship Id="rId12"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hyperlink" Target="https://eidas.ec.europa.eu/efda/tl-browser/#/screen/home" TargetMode="External"/><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45.png"/><Relationship Id="rId9" Type="http://schemas.openxmlformats.org/officeDocument/2006/relationships/image" Target="../media/image29.pn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enagas.es/es/gestion-tecnica-sistema/procesos-sistema-gasista/habilitacion/" TargetMode="External"/><Relationship Id="rId7" Type="http://schemas.openxmlformats.org/officeDocument/2006/relationships/image" Target="../media/image54.png"/><Relationship Id="rId12" Type="http://schemas.openxmlformats.org/officeDocument/2006/relationships/image" Target="../media/image55.emf"/><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3.emf"/><Relationship Id="rId5" Type="http://schemas.openxmlformats.org/officeDocument/2006/relationships/image" Target="../media/image40.png"/><Relationship Id="rId10" Type="http://schemas.openxmlformats.org/officeDocument/2006/relationships/image" Target="../media/image32.png"/><Relationship Id="rId4" Type="http://schemas.openxmlformats.org/officeDocument/2006/relationships/hyperlink" Target="mailto:GTS.HABILITACIONYACCESO@enagas.es" TargetMode="External"/><Relationship Id="rId9"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hyperlink" Target="https://www.enagas.es/content/dam/enagas/es/ficheros/gestion-tecnica-sistema/atencion-y-soporte-a-usuarios/acceso-y-conexion/Gu%C3%ADa%20de%20uso%202FA.pdf" TargetMode="External"/><Relationship Id="rId5" Type="http://schemas.openxmlformats.org/officeDocument/2006/relationships/image" Target="../media/image17.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hyperlink" Target="mailto:acreditaciontecnica@enagas.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hyperlink" Target="https://www.miteco.gob.es/es/energia/hidrocarburos-nuevos-combustibles/gas/requisito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hyperlink" Target="https://www.portalclientes.ree.es/#/office/codes-consult" TargetMode="External"/><Relationship Id="rId5" Type="http://schemas.openxmlformats.org/officeDocument/2006/relationships/image" Target="../media/image19.png"/><Relationship Id="rId4" Type="http://schemas.openxmlformats.org/officeDocument/2006/relationships/hyperlink" Target="https://sede.cnmc.gob.es/listado/censo/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https://www.mibgas.es/es/cccontent/usuario-de-cuenta-de-garantia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258E2775-FC37-44FF-94CD-9B7FEFEA3648}"/>
              </a:ext>
            </a:extLst>
          </p:cNvPr>
          <p:cNvSpPr txBox="1">
            <a:spLocks/>
          </p:cNvSpPr>
          <p:nvPr/>
        </p:nvSpPr>
        <p:spPr>
          <a:xfrm>
            <a:off x="652899" y="4549384"/>
            <a:ext cx="1362819" cy="222953"/>
          </a:xfrm>
          <a:prstGeom prst="rect">
            <a:avLst/>
          </a:prstGeom>
          <a:solidFill>
            <a:srgbClr val="FFB81C"/>
          </a:solidFill>
        </p:spPr>
        <p:txBody>
          <a:bodyPr wrap="none"/>
          <a:lstStyle>
            <a:lvl1pPr marL="0" indent="0" algn="ctr">
              <a:buNone/>
              <a:defRPr sz="900" b="1" i="0" spc="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ES_tradnl" kern="0" dirty="0">
                <a:solidFill>
                  <a:srgbClr val="FFFFFF"/>
                </a:solidFill>
              </a:rPr>
              <a:t>Febrero 2026</a:t>
            </a:r>
            <a:endParaRPr kumimoji="0" lang="es-ES_tradnl" sz="9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Text Placeholder 12">
            <a:extLst>
              <a:ext uri="{FF2B5EF4-FFF2-40B4-BE49-F238E27FC236}">
                <a16:creationId xmlns:a16="http://schemas.microsoft.com/office/drawing/2014/main" id="{CE0C41DF-B69D-45A1-9AB9-B04E8FAEAC93}"/>
              </a:ext>
            </a:extLst>
          </p:cNvPr>
          <p:cNvSpPr txBox="1">
            <a:spLocks/>
          </p:cNvSpPr>
          <p:nvPr/>
        </p:nvSpPr>
        <p:spPr>
          <a:xfrm>
            <a:off x="641813" y="1474128"/>
            <a:ext cx="4544784" cy="1443399"/>
          </a:xfrm>
          <a:prstGeom prst="rect">
            <a:avLst/>
          </a:prstGeom>
          <a:solidFill>
            <a:schemeClr val="bg1">
              <a:alpha val="80000"/>
            </a:schemeClr>
          </a:solidFill>
        </p:spPr>
        <p:txBody>
          <a:bodyPr wrap="square" lIns="216000" tIns="288000" rIns="216000" bIns="288000" anchor="ctr" anchorCtr="0">
            <a:spAutoFit/>
          </a:bodyPr>
          <a:lstStyle>
            <a:lvl1pPr marL="0" indent="0" algn="l" defTabSz="457200" rtl="0" eaLnBrk="1" latinLnBrk="0" hangingPunct="1">
              <a:lnSpc>
                <a:spcPct val="100000"/>
              </a:lnSpc>
              <a:spcBef>
                <a:spcPts val="0"/>
              </a:spcBef>
              <a:spcAft>
                <a:spcPts val="600"/>
              </a:spcAft>
              <a:buClr>
                <a:schemeClr val="accent3"/>
              </a:buClr>
              <a:buSzPct val="110000"/>
              <a:buFont typeface="Arial"/>
              <a:buNone/>
              <a:defRPr sz="2800" b="0" i="0" kern="1200" baseline="0">
                <a:solidFill>
                  <a:schemeClr val="tx1">
                    <a:lumMod val="65000"/>
                    <a:lumOff val="35000"/>
                  </a:schemeClr>
                </a:solidFill>
                <a:latin typeface="Enagás PT Serif" panose="020A0603040505020204" pitchFamily="18" charset="77"/>
                <a:ea typeface="Enagás PT Serif" panose="020A0603040505020204" pitchFamily="18" charset="77"/>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a:solidFill>
                  <a:srgbClr val="007AAE"/>
                </a:solidFill>
              </a:rPr>
              <a:t>Guía de nuevos entrantes al Sistema Gasista</a:t>
            </a:r>
          </a:p>
        </p:txBody>
      </p:sp>
    </p:spTree>
    <p:extLst>
      <p:ext uri="{BB962C8B-B14F-4D97-AF65-F5344CB8AC3E}">
        <p14:creationId xmlns:p14="http://schemas.microsoft.com/office/powerpoint/2010/main" val="412586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CuadroTexto"/>
          <p:cNvSpPr txBox="1"/>
          <p:nvPr/>
        </p:nvSpPr>
        <p:spPr>
          <a:xfrm>
            <a:off x="1117905" y="1334049"/>
            <a:ext cx="7437310" cy="430887"/>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El </a:t>
            </a:r>
            <a:r>
              <a:rPr lang="es-ES" sz="1100" b="1" dirty="0">
                <a:solidFill>
                  <a:srgbClr val="63666A"/>
                </a:solidFill>
                <a:latin typeface="Verdana" pitchFamily="34" charset="0"/>
                <a:cs typeface="Arial" charset="0"/>
              </a:rPr>
              <a:t>Contrato Marco de Acceso de las Instalaciones del Sistema Gasista Español (AISGE) </a:t>
            </a:r>
            <a:r>
              <a:rPr lang="es-ES" sz="1100" dirty="0">
                <a:solidFill>
                  <a:srgbClr val="63666A"/>
                </a:solidFill>
                <a:latin typeface="Verdana" pitchFamily="34" charset="0"/>
                <a:cs typeface="Arial" charset="0"/>
              </a:rPr>
              <a:t>es imperativo para contratar en la plataforma los distintos servicios por parte de sujetos.</a:t>
            </a:r>
          </a:p>
        </p:txBody>
      </p:sp>
      <p:sp>
        <p:nvSpPr>
          <p:cNvPr id="7" name="Marcador de texto 6"/>
          <p:cNvSpPr>
            <a:spLocks noGrp="1"/>
          </p:cNvSpPr>
          <p:nvPr>
            <p:ph type="body" sz="quarter" idx="10"/>
          </p:nvPr>
        </p:nvSpPr>
        <p:spPr>
          <a:xfrm>
            <a:off x="782262" y="96421"/>
            <a:ext cx="7940342" cy="393873"/>
          </a:xfrm>
        </p:spPr>
        <p:txBody>
          <a:bodyPr/>
          <a:lstStyle/>
          <a:p>
            <a:r>
              <a:rPr lang="es-ES" dirty="0"/>
              <a:t>3. Proceso de Habilitación</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Solicitud de Adhesión a Contratos Marco</a:t>
            </a:r>
            <a:r>
              <a:rPr lang="es-ES" sz="1400" dirty="0">
                <a:solidFill>
                  <a:srgbClr val="007AAE"/>
                </a:solidFill>
                <a:latin typeface="Verdana" pitchFamily="34" charset="0"/>
                <a:cs typeface="Arial" charset="0"/>
              </a:rPr>
              <a:t>:</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63" y="1131835"/>
            <a:ext cx="771074" cy="771074"/>
          </a:xfrm>
          <a:prstGeom prst="rect">
            <a:avLst/>
          </a:prstGeom>
        </p:spPr>
      </p:pic>
      <p:sp>
        <p:nvSpPr>
          <p:cNvPr id="15" name="4 CuadroTexto"/>
          <p:cNvSpPr txBox="1"/>
          <p:nvPr/>
        </p:nvSpPr>
        <p:spPr>
          <a:xfrm>
            <a:off x="1117905" y="1893264"/>
            <a:ext cx="7437310" cy="430887"/>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El </a:t>
            </a:r>
            <a:r>
              <a:rPr lang="es-ES" sz="1100" b="1" dirty="0">
                <a:solidFill>
                  <a:srgbClr val="63666A"/>
                </a:solidFill>
                <a:latin typeface="Verdana" pitchFamily="34" charset="0"/>
                <a:cs typeface="Arial" charset="0"/>
              </a:rPr>
              <a:t>Contrato Marco de Cartera de Balance </a:t>
            </a:r>
            <a:r>
              <a:rPr lang="es-ES" sz="1100" dirty="0">
                <a:solidFill>
                  <a:srgbClr val="63666A"/>
                </a:solidFill>
                <a:latin typeface="Verdana" pitchFamily="34" charset="0"/>
                <a:cs typeface="Arial" charset="0"/>
              </a:rPr>
              <a:t>es imperativo para disponer de una cartera de balance en las áreas de balance que se desee:</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55" y="1649305"/>
            <a:ext cx="841160" cy="841160"/>
          </a:xfrm>
          <a:prstGeom prst="rect">
            <a:avLst/>
          </a:prstGeom>
        </p:spPr>
      </p:pic>
      <p:sp>
        <p:nvSpPr>
          <p:cNvPr id="18" name="Rectángulo 1"/>
          <p:cNvSpPr/>
          <p:nvPr/>
        </p:nvSpPr>
        <p:spPr>
          <a:xfrm>
            <a:off x="3302337" y="2818616"/>
            <a:ext cx="505586" cy="278538"/>
          </a:xfrm>
          <a:prstGeom prst="rect">
            <a:avLst/>
          </a:prstGeom>
        </p:spPr>
        <p:txBody>
          <a:bodyPr wrap="square">
            <a:spAutoFit/>
          </a:bodyPr>
          <a:lstStyle/>
          <a:p>
            <a:pPr defTabSz="914400" fontAlgn="base">
              <a:lnSpc>
                <a:spcPct val="110000"/>
              </a:lnSpc>
              <a:spcBef>
                <a:spcPct val="0"/>
              </a:spcBef>
              <a:spcAft>
                <a:spcPct val="0"/>
              </a:spcAft>
            </a:pPr>
            <a:r>
              <a:rPr lang="es-ES_tradnl" sz="1100" b="1" dirty="0">
                <a:solidFill>
                  <a:srgbClr val="007AAE"/>
                </a:solidFill>
                <a:latin typeface="+mj-lt"/>
                <a:ea typeface="Enagás PT Serif" panose="020A0603040505020204" pitchFamily="18" charset="0"/>
                <a:cs typeface="Verdana" panose="020B0604030504040204" pitchFamily="34" charset="0"/>
              </a:rPr>
              <a:t>PVB</a:t>
            </a: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337" y="2497559"/>
            <a:ext cx="505586" cy="505586"/>
          </a:xfrm>
          <a:prstGeom prst="rect">
            <a:avLst/>
          </a:prstGeom>
        </p:spPr>
      </p:pic>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221" y="2446112"/>
            <a:ext cx="705299" cy="705299"/>
          </a:xfrm>
          <a:prstGeom prst="rect">
            <a:avLst/>
          </a:prstGeom>
        </p:spPr>
      </p:pic>
      <p:sp>
        <p:nvSpPr>
          <p:cNvPr id="21" name="Rectángulo 1"/>
          <p:cNvSpPr/>
          <p:nvPr/>
        </p:nvSpPr>
        <p:spPr>
          <a:xfrm>
            <a:off x="4202072" y="2695008"/>
            <a:ext cx="505586" cy="261225"/>
          </a:xfrm>
          <a:prstGeom prst="rect">
            <a:avLst/>
          </a:prstGeom>
        </p:spPr>
        <p:txBody>
          <a:bodyPr wrap="square">
            <a:spAutoFit/>
          </a:bodyPr>
          <a:lstStyle/>
          <a:p>
            <a:pPr defTabSz="914400" fontAlgn="base">
              <a:lnSpc>
                <a:spcPct val="110000"/>
              </a:lnSpc>
              <a:spcBef>
                <a:spcPct val="0"/>
              </a:spcBef>
              <a:spcAft>
                <a:spcPct val="0"/>
              </a:spcAft>
            </a:pPr>
            <a:r>
              <a:rPr lang="es-ES_tradnl" sz="1100" b="1" dirty="0">
                <a:solidFill>
                  <a:srgbClr val="007AAE"/>
                </a:solidFill>
                <a:latin typeface="+mj-lt"/>
                <a:ea typeface="Enagás PT Serif" panose="020A0603040505020204" pitchFamily="18" charset="0"/>
                <a:cs typeface="Verdana" panose="020B0604030504040204" pitchFamily="34" charset="0"/>
              </a:rPr>
              <a:t>TVB</a:t>
            </a:r>
          </a:p>
        </p:txBody>
      </p:sp>
      <p:pic>
        <p:nvPicPr>
          <p:cNvPr id="22" name="Imagen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827" y="2471488"/>
            <a:ext cx="663516" cy="663516"/>
          </a:xfrm>
          <a:prstGeom prst="rect">
            <a:avLst/>
          </a:prstGeom>
        </p:spPr>
      </p:pic>
      <p:sp>
        <p:nvSpPr>
          <p:cNvPr id="24" name="Rectángulo 1"/>
          <p:cNvSpPr/>
          <p:nvPr/>
        </p:nvSpPr>
        <p:spPr>
          <a:xfrm>
            <a:off x="5103438" y="2633770"/>
            <a:ext cx="505586" cy="278538"/>
          </a:xfrm>
          <a:prstGeom prst="rect">
            <a:avLst/>
          </a:prstGeom>
        </p:spPr>
        <p:txBody>
          <a:bodyPr wrap="square">
            <a:spAutoFit/>
          </a:bodyPr>
          <a:lstStyle/>
          <a:p>
            <a:pPr defTabSz="914400" fontAlgn="base">
              <a:lnSpc>
                <a:spcPct val="110000"/>
              </a:lnSpc>
              <a:spcBef>
                <a:spcPct val="0"/>
              </a:spcBef>
              <a:spcAft>
                <a:spcPct val="0"/>
              </a:spcAft>
            </a:pPr>
            <a:r>
              <a:rPr lang="es-ES_tradnl" sz="1100" b="1" dirty="0">
                <a:solidFill>
                  <a:srgbClr val="007AAE"/>
                </a:solidFill>
                <a:latin typeface="+mj-lt"/>
                <a:ea typeface="Enagás PT Serif" panose="020A0603040505020204" pitchFamily="18" charset="0"/>
                <a:cs typeface="Verdana" panose="020B0604030504040204" pitchFamily="34" charset="0"/>
              </a:rPr>
              <a:t>AVB</a:t>
            </a:r>
          </a:p>
        </p:txBody>
      </p:sp>
      <p:sp>
        <p:nvSpPr>
          <p:cNvPr id="25" name="10 Rectángulo"/>
          <p:cNvSpPr/>
          <p:nvPr/>
        </p:nvSpPr>
        <p:spPr>
          <a:xfrm>
            <a:off x="1117905" y="3524545"/>
            <a:ext cx="7345722" cy="600164"/>
          </a:xfrm>
          <a:prstGeom prst="rect">
            <a:avLst/>
          </a:prstGeom>
        </p:spPr>
        <p:txBody>
          <a:bodyPr wrap="square">
            <a:spAutoFit/>
          </a:bodyPr>
          <a:lstStyle/>
          <a:p>
            <a:r>
              <a:rPr lang="es-ES" sz="1100" dirty="0">
                <a:solidFill>
                  <a:srgbClr val="63666A"/>
                </a:solidFill>
                <a:latin typeface="Verdana" pitchFamily="34" charset="0"/>
                <a:cs typeface="Arial" charset="0"/>
              </a:rPr>
              <a:t>La solicitud se realiza mediante un </a:t>
            </a:r>
            <a:r>
              <a:rPr lang="es-ES" sz="1100" b="1" dirty="0">
                <a:solidFill>
                  <a:srgbClr val="63666A"/>
                </a:solidFill>
                <a:latin typeface="Verdana" pitchFamily="34" charset="0"/>
                <a:cs typeface="Arial" charset="0"/>
              </a:rPr>
              <a:t>correo electrónico </a:t>
            </a:r>
            <a:r>
              <a:rPr lang="es-ES" sz="1100" dirty="0">
                <a:solidFill>
                  <a:srgbClr val="63666A"/>
                </a:solidFill>
                <a:latin typeface="Verdana" pitchFamily="34" charset="0"/>
                <a:cs typeface="Arial" charset="0"/>
              </a:rPr>
              <a:t>a </a:t>
            </a:r>
            <a:r>
              <a:rPr lang="es-ES" sz="1100" dirty="0">
                <a:solidFill>
                  <a:srgbClr val="007AAE"/>
                </a:solidFill>
                <a:latin typeface="Verdana" pitchFamily="34" charset="0"/>
                <a:cs typeface="Arial" charset="0"/>
                <a:hlinkClick r:id="rId7"/>
              </a:rPr>
              <a:t>GTS.HABILITACIONYACCESO@enagas.es</a:t>
            </a:r>
            <a:endParaRPr lang="es-ES" sz="1100" dirty="0">
              <a:solidFill>
                <a:srgbClr val="007AAE"/>
              </a:solidFill>
              <a:latin typeface="Verdana" pitchFamily="34" charset="0"/>
              <a:cs typeface="Arial" charset="0"/>
            </a:endParaRPr>
          </a:p>
          <a:p>
            <a:r>
              <a:rPr lang="es-ES" sz="1100" dirty="0">
                <a:solidFill>
                  <a:srgbClr val="63666A"/>
                </a:solidFill>
                <a:latin typeface="Verdana" pitchFamily="34" charset="0"/>
                <a:cs typeface="Arial" charset="0"/>
              </a:rPr>
              <a:t>detallando en el Asunto:  </a:t>
            </a:r>
            <a:r>
              <a:rPr lang="es-ES" sz="1100" i="1" dirty="0">
                <a:solidFill>
                  <a:srgbClr val="63666A"/>
                </a:solidFill>
                <a:latin typeface="Verdana" pitchFamily="34" charset="0"/>
                <a:cs typeface="Arial" charset="0"/>
              </a:rPr>
              <a:t>Habilitación “Nombre usuario” </a:t>
            </a:r>
            <a:r>
              <a:rPr lang="es-ES" sz="1100" dirty="0">
                <a:solidFill>
                  <a:srgbClr val="63666A"/>
                </a:solidFill>
                <a:latin typeface="Verdana" pitchFamily="34" charset="0"/>
                <a:cs typeface="Arial" charset="0"/>
              </a:rPr>
              <a:t>e incluyendo en el mismo la documentación correspondiente. </a:t>
            </a:r>
          </a:p>
        </p:txBody>
      </p:sp>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62" y="3372328"/>
            <a:ext cx="714270" cy="714270"/>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Tree>
    <p:extLst>
      <p:ext uri="{BB962C8B-B14F-4D97-AF65-F5344CB8AC3E}">
        <p14:creationId xmlns:p14="http://schemas.microsoft.com/office/powerpoint/2010/main" val="266171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CuadroTexto"/>
          <p:cNvSpPr txBox="1"/>
          <p:nvPr/>
        </p:nvSpPr>
        <p:spPr>
          <a:xfrm>
            <a:off x="1117905" y="1334049"/>
            <a:ext cx="7437310" cy="769441"/>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La documentación necesaria es la siguiente:</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endParaRPr lang="es-ES_tradnl" sz="1100" dirty="0">
              <a:solidFill>
                <a:srgbClr val="63666A"/>
              </a:solidFill>
              <a:latin typeface="Verdana" pitchFamily="34" charset="0"/>
              <a:cs typeface="Arial" charset="0"/>
            </a:endParaRPr>
          </a:p>
          <a:p>
            <a:pPr marL="228600" indent="-228600" algn="just" defTabSz="914400" fontAlgn="base">
              <a:spcBef>
                <a:spcPct val="0"/>
              </a:spcBef>
              <a:spcAft>
                <a:spcPct val="0"/>
              </a:spcAft>
              <a:buAutoNum type="arabicPeriod"/>
            </a:pPr>
            <a:r>
              <a:rPr lang="es-ES_tradnl" sz="1100" b="1" dirty="0">
                <a:solidFill>
                  <a:srgbClr val="63666A"/>
                </a:solidFill>
                <a:latin typeface="Verdana" pitchFamily="34" charset="0"/>
                <a:cs typeface="Arial" charset="0"/>
              </a:rPr>
              <a:t>Formulario de solicitud</a:t>
            </a:r>
            <a:r>
              <a:rPr lang="es-ES_tradnl" sz="1100" dirty="0">
                <a:solidFill>
                  <a:srgbClr val="63666A"/>
                </a:solidFill>
                <a:latin typeface="Verdana" pitchFamily="34" charset="0"/>
                <a:cs typeface="Arial" charset="0"/>
              </a:rPr>
              <a:t>, disponible en la web del GTS.</a:t>
            </a:r>
            <a:endParaRPr lang="es-ES_tradnl" sz="1200" dirty="0">
              <a:solidFill>
                <a:srgbClr val="63666A"/>
              </a:solidFill>
              <a:latin typeface="Verdana" pitchFamily="34" charset="0"/>
              <a:cs typeface="Arial" charset="0"/>
            </a:endParaRPr>
          </a:p>
        </p:txBody>
      </p:sp>
      <p:sp>
        <p:nvSpPr>
          <p:cNvPr id="7" name="Marcador de texto 6"/>
          <p:cNvSpPr>
            <a:spLocks noGrp="1"/>
          </p:cNvSpPr>
          <p:nvPr>
            <p:ph type="body" sz="quarter" idx="10"/>
          </p:nvPr>
        </p:nvSpPr>
        <p:spPr>
          <a:xfrm>
            <a:off x="782262" y="96421"/>
            <a:ext cx="7940342" cy="393873"/>
          </a:xfrm>
        </p:spPr>
        <p:txBody>
          <a:bodyPr/>
          <a:lstStyle/>
          <a:p>
            <a:r>
              <a:rPr lang="es-ES" dirty="0"/>
              <a:t>3. Proceso de Habilitación</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Solicitud de Adhesión a Contratos Marco</a:t>
            </a:r>
            <a:r>
              <a:rPr lang="es-ES" sz="1400" dirty="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37" y="1608518"/>
            <a:ext cx="725361" cy="725361"/>
          </a:xfrm>
          <a:prstGeom prst="rect">
            <a:avLst/>
          </a:prstGeom>
        </p:spPr>
      </p:pic>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62" y="4449873"/>
            <a:ext cx="456129" cy="459789"/>
          </a:xfrm>
          <a:prstGeom prst="rect">
            <a:avLst/>
          </a:prstGeom>
        </p:spPr>
      </p:pic>
      <p:sp>
        <p:nvSpPr>
          <p:cNvPr id="29" name="5 CuadroTexto"/>
          <p:cNvSpPr txBox="1"/>
          <p:nvPr/>
        </p:nvSpPr>
        <p:spPr>
          <a:xfrm>
            <a:off x="890416" y="4519331"/>
            <a:ext cx="7344000" cy="423193"/>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marL="357188" lvl="1" algn="just" defTabSz="914400" fontAlgn="base">
              <a:spcBef>
                <a:spcPct val="0"/>
              </a:spcBef>
              <a:spcAft>
                <a:spcPct val="0"/>
              </a:spcAft>
            </a:pPr>
            <a:r>
              <a:rPr lang="es-ES" sz="1000" dirty="0">
                <a:solidFill>
                  <a:srgbClr val="007AAE"/>
                </a:solidFill>
                <a:latin typeface="Verdana" pitchFamily="34" charset="0"/>
                <a:cs typeface="Arial" charset="0"/>
                <a:hlinkClick r:id="rId5">
                  <a:extLst>
                    <a:ext uri="{A12FA001-AC4F-418D-AE19-62706E023703}">
                      <ahyp:hlinkClr xmlns:ahyp="http://schemas.microsoft.com/office/drawing/2018/hyperlinkcolor" val="tx"/>
                    </a:ext>
                  </a:extLst>
                </a:hlinkClick>
              </a:rPr>
              <a:t>https://www.enagas.es/es/gestion-tecnica-sistema/procesos-sistema-gasista/habilitacion/</a:t>
            </a:r>
            <a:r>
              <a:rPr lang="es-ES" sz="1000" dirty="0">
                <a:solidFill>
                  <a:srgbClr val="007AAE"/>
                </a:solidFill>
                <a:latin typeface="Verdana" pitchFamily="34" charset="0"/>
                <a:cs typeface="Arial" charset="0"/>
              </a:rPr>
              <a:t> </a:t>
            </a:r>
          </a:p>
        </p:txBody>
      </p:sp>
      <p:grpSp>
        <p:nvGrpSpPr>
          <p:cNvPr id="11" name="Grupo 10">
            <a:extLst>
              <a:ext uri="{FF2B5EF4-FFF2-40B4-BE49-F238E27FC236}">
                <a16:creationId xmlns:a16="http://schemas.microsoft.com/office/drawing/2014/main" id="{077B258A-D68A-4B7B-9BD1-0FA48999D573}"/>
              </a:ext>
            </a:extLst>
          </p:cNvPr>
          <p:cNvGrpSpPr/>
          <p:nvPr/>
        </p:nvGrpSpPr>
        <p:grpSpPr>
          <a:xfrm>
            <a:off x="2197030" y="2284782"/>
            <a:ext cx="1282463" cy="2249407"/>
            <a:chOff x="2197030" y="2284782"/>
            <a:chExt cx="1282463" cy="2249407"/>
          </a:xfrm>
        </p:grpSpPr>
        <p:pic>
          <p:nvPicPr>
            <p:cNvPr id="26" name="Imagen 25"/>
            <p:cNvPicPr>
              <a:picLocks noChangeAspect="1"/>
            </p:cNvPicPr>
            <p:nvPr/>
          </p:nvPicPr>
          <p:blipFill rotWithShape="1">
            <a:blip r:embed="rId6"/>
            <a:srcRect l="1548" t="250" r="2392" b="2285"/>
            <a:stretch/>
          </p:blipFill>
          <p:spPr>
            <a:xfrm rot="21164670">
              <a:off x="2197030" y="2284782"/>
              <a:ext cx="1282463" cy="2238042"/>
            </a:xfrm>
            <a:prstGeom prst="rect">
              <a:avLst/>
            </a:prstGeom>
            <a:ln>
              <a:noFill/>
            </a:ln>
            <a:effectLst>
              <a:outerShdw blurRad="190500" algn="tl" rotWithShape="0">
                <a:srgbClr val="000000">
                  <a:alpha val="70000"/>
                </a:srgbClr>
              </a:outerShdw>
            </a:effectLst>
          </p:spPr>
        </p:pic>
        <p:pic>
          <p:nvPicPr>
            <p:cNvPr id="2" name="Imagen 1">
              <a:extLst>
                <a:ext uri="{FF2B5EF4-FFF2-40B4-BE49-F238E27FC236}">
                  <a16:creationId xmlns:a16="http://schemas.microsoft.com/office/drawing/2014/main" id="{875A1FD1-F6D2-44D2-9113-D48D1DB403A0}"/>
                </a:ext>
              </a:extLst>
            </p:cNvPr>
            <p:cNvPicPr>
              <a:picLocks noChangeAspect="1"/>
            </p:cNvPicPr>
            <p:nvPr/>
          </p:nvPicPr>
          <p:blipFill>
            <a:blip r:embed="rId7"/>
            <a:stretch>
              <a:fillRect/>
            </a:stretch>
          </p:blipFill>
          <p:spPr>
            <a:xfrm rot="21158677">
              <a:off x="2198965" y="2294576"/>
              <a:ext cx="1272085" cy="2239613"/>
            </a:xfrm>
            <a:prstGeom prst="rect">
              <a:avLst/>
            </a:prstGeom>
            <a:solidFill>
              <a:schemeClr val="bg1"/>
            </a:solidFill>
            <a:ln>
              <a:noFill/>
            </a:ln>
            <a:effectLst>
              <a:outerShdw blurRad="190500" algn="tl" rotWithShape="0">
                <a:srgbClr val="000000">
                  <a:alpha val="70000"/>
                </a:srgbClr>
              </a:outerShdw>
            </a:effectLst>
          </p:spPr>
        </p:pic>
      </p:grpSp>
      <p:grpSp>
        <p:nvGrpSpPr>
          <p:cNvPr id="8" name="Grupo 7">
            <a:extLst>
              <a:ext uri="{FF2B5EF4-FFF2-40B4-BE49-F238E27FC236}">
                <a16:creationId xmlns:a16="http://schemas.microsoft.com/office/drawing/2014/main" id="{DC597A89-49B6-4775-909D-522B71FE115F}"/>
              </a:ext>
            </a:extLst>
          </p:cNvPr>
          <p:cNvGrpSpPr/>
          <p:nvPr/>
        </p:nvGrpSpPr>
        <p:grpSpPr>
          <a:xfrm>
            <a:off x="3944791" y="3028079"/>
            <a:ext cx="2751622" cy="1034850"/>
            <a:chOff x="3944791" y="3028079"/>
            <a:chExt cx="2751622" cy="1034850"/>
          </a:xfrm>
        </p:grpSpPr>
        <p:pic>
          <p:nvPicPr>
            <p:cNvPr id="27" name="Imagen 26"/>
            <p:cNvPicPr>
              <a:picLocks noChangeAspect="1"/>
            </p:cNvPicPr>
            <p:nvPr/>
          </p:nvPicPr>
          <p:blipFill rotWithShape="1">
            <a:blip r:embed="rId8"/>
            <a:srcRect l="-1641" t="228" r="1715" b="-258"/>
            <a:stretch/>
          </p:blipFill>
          <p:spPr>
            <a:xfrm>
              <a:off x="3944791" y="3028079"/>
              <a:ext cx="2751621" cy="1034850"/>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C6AF93B4-1124-4DDA-80FD-96C3454E191A}"/>
                </a:ext>
              </a:extLst>
            </p:cNvPr>
            <p:cNvPicPr>
              <a:picLocks noChangeAspect="1"/>
            </p:cNvPicPr>
            <p:nvPr/>
          </p:nvPicPr>
          <p:blipFill>
            <a:blip r:embed="rId9"/>
            <a:stretch>
              <a:fillRect/>
            </a:stretch>
          </p:blipFill>
          <p:spPr>
            <a:xfrm>
              <a:off x="3987385" y="3038077"/>
              <a:ext cx="2709028" cy="1017357"/>
            </a:xfrm>
            <a:prstGeom prst="rect">
              <a:avLst/>
            </a:prstGeom>
            <a:solidFill>
              <a:schemeClr val="bg1"/>
            </a:solidFill>
          </p:spPr>
        </p:pic>
      </p:grpSp>
    </p:spTree>
    <p:extLst>
      <p:ext uri="{BB962C8B-B14F-4D97-AF65-F5344CB8AC3E}">
        <p14:creationId xmlns:p14="http://schemas.microsoft.com/office/powerpoint/2010/main" val="267993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3. Proceso de Habilitación</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Solicitud de Adhesión a Contratos Marco</a:t>
            </a:r>
            <a:r>
              <a:rPr lang="es-ES" sz="1400" dirty="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157" y="4294234"/>
            <a:ext cx="456129" cy="459789"/>
          </a:xfrm>
          <a:prstGeom prst="rect">
            <a:avLst/>
          </a:prstGeom>
        </p:spPr>
      </p:pic>
      <p:sp>
        <p:nvSpPr>
          <p:cNvPr id="29" name="5 CuadroTexto"/>
          <p:cNvSpPr txBox="1"/>
          <p:nvPr/>
        </p:nvSpPr>
        <p:spPr>
          <a:xfrm>
            <a:off x="1415711" y="4408350"/>
            <a:ext cx="4875381" cy="723275"/>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s-ES" sz="1000" u="sng" dirty="0">
                <a:solidFill>
                  <a:srgbClr val="007AAE"/>
                </a:solidFill>
                <a:latin typeface="Verdana" pitchFamily="34" charset="0"/>
                <a:cs typeface="Arial" charset="0"/>
              </a:rPr>
              <a:t>https://www.enagas.es/es/gestion-tecnica-sistema/procesos-sistema-gasista/habilitacion/</a:t>
            </a:r>
          </a:p>
          <a:p>
            <a:pPr algn="just" defTabSz="914400" fontAlgn="base">
              <a:spcBef>
                <a:spcPct val="0"/>
              </a:spcBef>
              <a:spcAft>
                <a:spcPct val="0"/>
              </a:spcAft>
            </a:pPr>
            <a:endParaRPr lang="es-ES" sz="1000" u="sng" dirty="0">
              <a:solidFill>
                <a:srgbClr val="007AAE"/>
              </a:solidFill>
              <a:latin typeface="Verdana" pitchFamily="34" charset="0"/>
              <a:cs typeface="Arial" charset="0"/>
            </a:endParaRPr>
          </a:p>
        </p:txBody>
      </p:sp>
      <p:sp>
        <p:nvSpPr>
          <p:cNvPr id="15" name="5 CuadroTexto"/>
          <p:cNvSpPr txBox="1"/>
          <p:nvPr/>
        </p:nvSpPr>
        <p:spPr>
          <a:xfrm>
            <a:off x="4271714" y="1022587"/>
            <a:ext cx="4450890" cy="2708434"/>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2"/>
            </a:pPr>
            <a:r>
              <a:rPr lang="es-ES" sz="1100" b="1" dirty="0">
                <a:solidFill>
                  <a:srgbClr val="63666A"/>
                </a:solidFill>
                <a:latin typeface="Verdana" pitchFamily="34" charset="0"/>
                <a:cs typeface="Arial" charset="0"/>
              </a:rPr>
              <a:t>Poder notarial de representantes de la empresa, redactado en español. </a:t>
            </a:r>
          </a:p>
          <a:p>
            <a:pPr marL="228600" indent="-228600" algn="just" defTabSz="914400" fontAlgn="base">
              <a:spcBef>
                <a:spcPct val="0"/>
              </a:spcBef>
              <a:spcAft>
                <a:spcPct val="0"/>
              </a:spcAft>
              <a:buFont typeface="+mj-lt"/>
              <a:buAutoNum type="arabicPeriod" startAt="2"/>
            </a:pPr>
            <a:endParaRPr lang="es-ES" sz="500" b="1" dirty="0">
              <a:solidFill>
                <a:srgbClr val="63666A"/>
              </a:solidFill>
              <a:latin typeface="Verdana" pitchFamily="34" charset="0"/>
              <a:cs typeface="Arial" charset="0"/>
            </a:endParaRPr>
          </a:p>
          <a:p>
            <a:pPr marL="436563" lvl="1" indent="-171450" algn="just" defTabSz="914400" fontAlgn="base">
              <a:spcBef>
                <a:spcPct val="0"/>
              </a:spcBef>
              <a:spcAft>
                <a:spcPct val="0"/>
              </a:spcAft>
              <a:buFont typeface="Courier New" panose="02070309020205020404" pitchFamily="49" charset="0"/>
              <a:buChar char="o"/>
            </a:pPr>
            <a:r>
              <a:rPr lang="es-ES" sz="1100" dirty="0">
                <a:solidFill>
                  <a:srgbClr val="63666A"/>
                </a:solidFill>
                <a:latin typeface="Verdana" pitchFamily="34" charset="0"/>
                <a:cs typeface="Arial" charset="0"/>
              </a:rPr>
              <a:t>Copia de los poderes suficientes, válidos y en vigor de la/s persona/s firmante/s del documento de adhesión, emitidos por un notario público para la/s persona/s firmante/s del Documento de Adhesión al Contrato marco de acceso al sistema gasista español. </a:t>
            </a:r>
          </a:p>
          <a:p>
            <a:pPr marL="436563" lvl="1" indent="-171450" algn="just" defTabSz="914400" fontAlgn="base">
              <a:spcBef>
                <a:spcPct val="0"/>
              </a:spcBef>
              <a:spcAft>
                <a:spcPct val="0"/>
              </a:spcAft>
              <a:buFont typeface="Courier New" panose="02070309020205020404" pitchFamily="49" charset="0"/>
              <a:buChar char="o"/>
            </a:pPr>
            <a:r>
              <a:rPr lang="es-ES" sz="1100" dirty="0">
                <a:solidFill>
                  <a:srgbClr val="63666A"/>
                </a:solidFill>
                <a:latin typeface="Verdana" pitchFamily="34" charset="0"/>
                <a:cs typeface="Arial" charset="0"/>
              </a:rPr>
              <a:t>El Notario debe certificar que el apoderado tiene las facultades suficientes, y la capacidad legal y legitimación necesarias para otorgar la presente escritura de apoderamiento</a:t>
            </a:r>
          </a:p>
          <a:p>
            <a:pPr marL="436563" lvl="1" indent="-171450" algn="just" defTabSz="914400" fontAlgn="base">
              <a:spcBef>
                <a:spcPct val="0"/>
              </a:spcBef>
              <a:spcAft>
                <a:spcPct val="0"/>
              </a:spcAft>
              <a:buFont typeface="Courier New" panose="02070309020205020404" pitchFamily="49" charset="0"/>
              <a:buChar char="o"/>
            </a:pPr>
            <a:r>
              <a:rPr lang="es-ES" sz="1100" dirty="0">
                <a:solidFill>
                  <a:srgbClr val="63666A"/>
                </a:solidFill>
                <a:latin typeface="Verdana" pitchFamily="34" charset="0"/>
                <a:cs typeface="Arial" charset="0"/>
              </a:rPr>
              <a:t>En caso de que el poder notarial no esté en español, es necesario aportar una traducción jurada, y en el caso de que la sociedad tenga residencia en el extranjero, debe tener la apostilla de la Haya.</a:t>
            </a:r>
          </a:p>
        </p:txBody>
      </p:sp>
      <p:pic>
        <p:nvPicPr>
          <p:cNvPr id="16" name="Imagen 15"/>
          <p:cNvPicPr>
            <a:picLocks noChangeAspect="1"/>
          </p:cNvPicPr>
          <p:nvPr/>
        </p:nvPicPr>
        <p:blipFill>
          <a:blip r:embed="rId4"/>
          <a:stretch>
            <a:fillRect/>
          </a:stretch>
        </p:blipFill>
        <p:spPr>
          <a:xfrm>
            <a:off x="610956" y="1380193"/>
            <a:ext cx="1424412" cy="2040720"/>
          </a:xfrm>
          <a:prstGeom prst="rect">
            <a:avLst/>
          </a:prstGeom>
          <a:ln>
            <a:noFill/>
          </a:ln>
          <a:effectLst>
            <a:outerShdw blurRad="190500" algn="tl" rotWithShape="0">
              <a:srgbClr val="000000">
                <a:alpha val="70000"/>
              </a:srgbClr>
            </a:outerShdw>
          </a:effectLst>
        </p:spPr>
      </p:pic>
      <p:pic>
        <p:nvPicPr>
          <p:cNvPr id="17" name="Imagen 16"/>
          <p:cNvPicPr>
            <a:picLocks noChangeAspect="1"/>
          </p:cNvPicPr>
          <p:nvPr/>
        </p:nvPicPr>
        <p:blipFill>
          <a:blip r:embed="rId5"/>
          <a:stretch>
            <a:fillRect/>
          </a:stretch>
        </p:blipFill>
        <p:spPr>
          <a:xfrm>
            <a:off x="2158849" y="1380193"/>
            <a:ext cx="1498116" cy="2040720"/>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7723" y="1258307"/>
            <a:ext cx="489467" cy="489467"/>
          </a:xfrm>
          <a:prstGeom prst="rect">
            <a:avLst/>
          </a:prstGeom>
        </p:spPr>
      </p:pic>
      <p:sp>
        <p:nvSpPr>
          <p:cNvPr id="18" name="9 CuadroTexto"/>
          <p:cNvSpPr txBox="1"/>
          <p:nvPr/>
        </p:nvSpPr>
        <p:spPr>
          <a:xfrm>
            <a:off x="1006991" y="3726003"/>
            <a:ext cx="5206277" cy="507831"/>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3"/>
            </a:pPr>
            <a:r>
              <a:rPr lang="es-ES_tradnl" sz="1100" b="1" dirty="0">
                <a:solidFill>
                  <a:srgbClr val="63666A"/>
                </a:solidFill>
                <a:latin typeface="Verdana" pitchFamily="34" charset="0"/>
                <a:cs typeface="Arial" charset="0"/>
              </a:rPr>
              <a:t>D</a:t>
            </a:r>
            <a:r>
              <a:rPr lang="es-ES" sz="1100" b="1" dirty="0">
                <a:solidFill>
                  <a:srgbClr val="63666A"/>
                </a:solidFill>
                <a:latin typeface="Verdana" pitchFamily="34" charset="0"/>
                <a:cs typeface="Arial" charset="0"/>
              </a:rPr>
              <a:t>eclaración de Agrupación de Usuarios (</a:t>
            </a:r>
            <a:r>
              <a:rPr lang="es-ES" sz="1100" b="1" i="1" dirty="0">
                <a:solidFill>
                  <a:srgbClr val="63666A"/>
                </a:solidFill>
                <a:latin typeface="Verdana" pitchFamily="34" charset="0"/>
                <a:cs typeface="Arial" charset="0"/>
              </a:rPr>
              <a:t>Opcional para Cartera de balance</a:t>
            </a:r>
            <a:r>
              <a:rPr lang="es-ES" sz="1100" b="1" dirty="0">
                <a:solidFill>
                  <a:srgbClr val="63666A"/>
                </a:solidFill>
                <a:latin typeface="Verdana" pitchFamily="34" charset="0"/>
                <a:cs typeface="Arial" charset="0"/>
              </a:rPr>
              <a:t>)</a:t>
            </a:r>
            <a:r>
              <a:rPr lang="es-ES" sz="1100" dirty="0">
                <a:solidFill>
                  <a:srgbClr val="63666A"/>
                </a:solidFill>
                <a:latin typeface="Verdana" pitchFamily="34" charset="0"/>
                <a:cs typeface="Arial" charset="0"/>
              </a:rPr>
              <a:t>, disponible en la</a:t>
            </a:r>
            <a:r>
              <a:rPr lang="es-ES_tradnl" sz="1100" dirty="0">
                <a:solidFill>
                  <a:srgbClr val="63666A"/>
                </a:solidFill>
                <a:latin typeface="Verdana" pitchFamily="34" charset="0"/>
                <a:cs typeface="Arial" charset="0"/>
              </a:rPr>
              <a:t> web del GTS</a:t>
            </a:r>
          </a:p>
          <a:p>
            <a:pPr marL="228600" indent="-228600" algn="just" defTabSz="914400" fontAlgn="base">
              <a:spcBef>
                <a:spcPct val="0"/>
              </a:spcBef>
              <a:spcAft>
                <a:spcPct val="0"/>
              </a:spcAft>
              <a:buFont typeface="+mj-lt"/>
              <a:buAutoNum type="arabicPeriod" startAt="3"/>
            </a:pPr>
            <a:endParaRPr lang="es-ES_tradnl" sz="500" dirty="0">
              <a:solidFill>
                <a:srgbClr val="63666A"/>
              </a:solidFill>
              <a:latin typeface="Verdana" pitchFamily="34" charset="0"/>
              <a:cs typeface="Arial" charset="0"/>
            </a:endParaRPr>
          </a:p>
        </p:txBody>
      </p:sp>
      <p:pic>
        <p:nvPicPr>
          <p:cNvPr id="5" name="Imagen 4"/>
          <p:cNvPicPr>
            <a:picLocks noChangeAspect="1"/>
          </p:cNvPicPr>
          <p:nvPr/>
        </p:nvPicPr>
        <p:blipFill>
          <a:blip r:embed="rId7"/>
          <a:stretch>
            <a:fillRect/>
          </a:stretch>
        </p:blipFill>
        <p:spPr>
          <a:xfrm rot="492801">
            <a:off x="7503217" y="3797293"/>
            <a:ext cx="967209" cy="1188033"/>
          </a:xfrm>
          <a:prstGeom prst="rect">
            <a:avLst/>
          </a:prstGeom>
          <a:effectLst>
            <a:outerShdw blurRad="190500" algn="ctr" rotWithShape="0">
              <a:schemeClr val="tx1">
                <a:alpha val="70000"/>
              </a:schemeClr>
            </a:outerShdw>
          </a:effectLst>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567" y="3613075"/>
            <a:ext cx="614920" cy="614920"/>
          </a:xfrm>
          <a:prstGeom prst="rect">
            <a:avLst/>
          </a:prstGeom>
        </p:spPr>
      </p:pic>
    </p:spTree>
    <p:extLst>
      <p:ext uri="{BB962C8B-B14F-4D97-AF65-F5344CB8AC3E}">
        <p14:creationId xmlns:p14="http://schemas.microsoft.com/office/powerpoint/2010/main" val="70331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3. Proceso de Habilitación</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Solicitud de Adhesión a Contratos Marco</a:t>
            </a:r>
            <a:r>
              <a:rPr lang="es-ES" sz="1400" dirty="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
        <p:nvSpPr>
          <p:cNvPr id="15" name="5 CuadroTexto"/>
          <p:cNvSpPr txBox="1"/>
          <p:nvPr/>
        </p:nvSpPr>
        <p:spPr>
          <a:xfrm>
            <a:off x="1225154" y="1456608"/>
            <a:ext cx="6763578" cy="261610"/>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4"/>
            </a:pPr>
            <a:r>
              <a:rPr lang="es-ES" sz="1100" b="1" dirty="0">
                <a:solidFill>
                  <a:srgbClr val="63666A"/>
                </a:solidFill>
                <a:latin typeface="Verdana" pitchFamily="34" charset="0"/>
                <a:cs typeface="Arial" charset="0"/>
              </a:rPr>
              <a:t>DNI compulsado o con la Apostilla de la Haya (en caso de no ser español) </a:t>
            </a:r>
            <a:r>
              <a:rPr lang="es-ES" sz="1100" dirty="0">
                <a:solidFill>
                  <a:srgbClr val="63666A"/>
                </a:solidFill>
                <a:latin typeface="Verdana" pitchFamily="34" charset="0"/>
                <a:cs typeface="Arial" charset="0"/>
              </a:rPr>
              <a:t>de:</a:t>
            </a:r>
            <a:endParaRPr lang="es-ES" sz="1100" b="1" dirty="0">
              <a:solidFill>
                <a:srgbClr val="63666A"/>
              </a:solidFill>
              <a:latin typeface="Verdana" pitchFamily="34" charset="0"/>
              <a:cs typeface="Arial" charset="0"/>
            </a:endParaRPr>
          </a:p>
        </p:txBody>
      </p:sp>
      <p:sp>
        <p:nvSpPr>
          <p:cNvPr id="18" name="9 CuadroTexto"/>
          <p:cNvSpPr txBox="1"/>
          <p:nvPr/>
        </p:nvSpPr>
        <p:spPr>
          <a:xfrm>
            <a:off x="1225154" y="3469423"/>
            <a:ext cx="6813938" cy="507831"/>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5"/>
            </a:pPr>
            <a:r>
              <a:rPr lang="es-ES" sz="1100" b="1" dirty="0">
                <a:solidFill>
                  <a:srgbClr val="63666A"/>
                </a:solidFill>
                <a:latin typeface="Verdana" pitchFamily="34" charset="0"/>
                <a:cs typeface="Arial" charset="0"/>
              </a:rPr>
              <a:t>Certificado de titularidad de la cuenta bancaria, </a:t>
            </a:r>
            <a:r>
              <a:rPr lang="es-ES" sz="1100" dirty="0">
                <a:solidFill>
                  <a:srgbClr val="63666A"/>
                </a:solidFill>
                <a:latin typeface="Verdana" pitchFamily="34" charset="0"/>
                <a:cs typeface="Arial" charset="0"/>
              </a:rPr>
              <a:t>emitido por el banco correspondiente</a:t>
            </a:r>
            <a:endParaRPr lang="es-ES_tradnl" sz="1100" dirty="0">
              <a:solidFill>
                <a:srgbClr val="63666A"/>
              </a:solidFill>
              <a:latin typeface="Verdana" pitchFamily="34" charset="0"/>
              <a:cs typeface="Arial" charset="0"/>
            </a:endParaRP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sp>
        <p:nvSpPr>
          <p:cNvPr id="19" name="Rectángulo redondeado 18"/>
          <p:cNvSpPr/>
          <p:nvPr/>
        </p:nvSpPr>
        <p:spPr>
          <a:xfrm>
            <a:off x="615426" y="1413504"/>
            <a:ext cx="523631" cy="33957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96" y="1362069"/>
            <a:ext cx="319236" cy="319236"/>
          </a:xfrm>
          <a:prstGeom prst="rect">
            <a:avLst/>
          </a:prstGeom>
        </p:spPr>
      </p:pic>
      <p:sp>
        <p:nvSpPr>
          <p:cNvPr id="3" name="Elipse 2"/>
          <p:cNvSpPr/>
          <p:nvPr/>
        </p:nvSpPr>
        <p:spPr>
          <a:xfrm>
            <a:off x="1043797" y="1486600"/>
            <a:ext cx="162000" cy="162000"/>
          </a:xfrm>
          <a:prstGeom prst="ellipse">
            <a:avLst/>
          </a:prstGeom>
          <a:solidFill>
            <a:schemeClr val="accent6"/>
          </a:solidFill>
          <a:ln>
            <a:solidFill>
              <a:srgbClr val="007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1004288" y="1539535"/>
            <a:ext cx="252000" cy="59294"/>
          </a:xfrm>
          <a:prstGeom prst="rect">
            <a:avLst/>
          </a:prstGeom>
          <a:solidFill>
            <a:srgbClr val="F9F9F9"/>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949028" y="1496720"/>
            <a:ext cx="360000" cy="123111"/>
          </a:xfrm>
          <a:prstGeom prst="rect">
            <a:avLst/>
          </a:prstGeom>
          <a:noFill/>
        </p:spPr>
        <p:txBody>
          <a:bodyPr wrap="square" rtlCol="0" anchor="ctr">
            <a:spAutoFit/>
          </a:bodyPr>
          <a:lstStyle/>
          <a:p>
            <a:r>
              <a:rPr lang="es-ES_tradnl" sz="200" dirty="0">
                <a:solidFill>
                  <a:srgbClr val="9CB700"/>
                </a:solidFill>
                <a:latin typeface="+mj-lt"/>
                <a:ea typeface="Enagás PT Serif" panose="020A0603040505020204" pitchFamily="18" charset="0"/>
              </a:rPr>
              <a:t>Compulsado</a:t>
            </a:r>
            <a:endParaRPr lang="es-ES" sz="200" dirty="0">
              <a:solidFill>
                <a:srgbClr val="9CB700"/>
              </a:solidFill>
              <a:latin typeface="+mj-lt"/>
              <a:ea typeface="Enagás PT Serif" panose="020A0603040505020204" pitchFamily="18" charset="0"/>
            </a:endParaRPr>
          </a:p>
        </p:txBody>
      </p:sp>
      <p:sp>
        <p:nvSpPr>
          <p:cNvPr id="26" name="9 CuadroTexto"/>
          <p:cNvSpPr txBox="1"/>
          <p:nvPr/>
        </p:nvSpPr>
        <p:spPr>
          <a:xfrm>
            <a:off x="1859402" y="1851630"/>
            <a:ext cx="2576409" cy="338554"/>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Usuarios con acceso al SL-ATR</a:t>
            </a:r>
            <a:endParaRPr lang="es-ES_tradnl" sz="1100" dirty="0">
              <a:solidFill>
                <a:srgbClr val="63666A"/>
              </a:solidFill>
              <a:latin typeface="Verdana" pitchFamily="34" charset="0"/>
              <a:cs typeface="Arial" charset="0"/>
            </a:endParaRP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869" y="1753078"/>
            <a:ext cx="461872" cy="461872"/>
          </a:xfrm>
          <a:prstGeom prst="rect">
            <a:avLst/>
          </a:prstGeom>
        </p:spPr>
      </p:pic>
      <p:sp>
        <p:nvSpPr>
          <p:cNvPr id="27" name="9 CuadroTexto"/>
          <p:cNvSpPr txBox="1"/>
          <p:nvPr/>
        </p:nvSpPr>
        <p:spPr>
          <a:xfrm>
            <a:off x="1859402" y="2334364"/>
            <a:ext cx="2576409" cy="338554"/>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Firmantes de los Contratos Marco</a:t>
            </a:r>
            <a:endParaRPr lang="es-ES_tradnl" sz="1100" dirty="0">
              <a:solidFill>
                <a:srgbClr val="63666A"/>
              </a:solidFill>
              <a:latin typeface="Verdana" pitchFamily="34" charset="0"/>
              <a:cs typeface="Arial" charset="0"/>
            </a:endParaRP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pic>
        <p:nvPicPr>
          <p:cNvPr id="30" name="Imagen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764" y="2308018"/>
            <a:ext cx="344081" cy="344081"/>
          </a:xfrm>
          <a:prstGeom prst="rect">
            <a:avLst/>
          </a:prstGeom>
        </p:spPr>
      </p:pic>
      <p:sp>
        <p:nvSpPr>
          <p:cNvPr id="31" name="9 CuadroTexto"/>
          <p:cNvSpPr txBox="1"/>
          <p:nvPr/>
        </p:nvSpPr>
        <p:spPr>
          <a:xfrm>
            <a:off x="1859401" y="2817098"/>
            <a:ext cx="4006376" cy="338554"/>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Usuarios con acceso a la plataforma de facturación</a:t>
            </a:r>
            <a:endParaRPr lang="es-ES_tradnl" sz="1100" dirty="0">
              <a:solidFill>
                <a:srgbClr val="63666A"/>
              </a:solidFill>
              <a:latin typeface="Verdana" pitchFamily="34" charset="0"/>
              <a:cs typeface="Arial" charset="0"/>
            </a:endParaRP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pic>
        <p:nvPicPr>
          <p:cNvPr id="32" name="Imagen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4859" y="2685019"/>
            <a:ext cx="513760" cy="513760"/>
          </a:xfrm>
          <a:prstGeom prst="rect">
            <a:avLst/>
          </a:prstGeom>
        </p:spPr>
      </p:pic>
      <p:pic>
        <p:nvPicPr>
          <p:cNvPr id="22" name="Imagen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101" y="3186546"/>
            <a:ext cx="935758" cy="935758"/>
          </a:xfrm>
          <a:prstGeom prst="rect">
            <a:avLst/>
          </a:prstGeom>
        </p:spPr>
      </p:pic>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688" y="3380306"/>
            <a:ext cx="252000" cy="252000"/>
          </a:xfrm>
          <a:prstGeom prst="rect">
            <a:avLst/>
          </a:prstGeom>
        </p:spPr>
      </p:pic>
    </p:spTree>
    <p:extLst>
      <p:ext uri="{BB962C8B-B14F-4D97-AF65-F5344CB8AC3E}">
        <p14:creationId xmlns:p14="http://schemas.microsoft.com/office/powerpoint/2010/main" val="211089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3. Proceso de Habilitación</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07777"/>
          </a:xfrm>
          <a:prstGeom prst="rect">
            <a:avLst/>
          </a:prstGeom>
          <a:noFill/>
        </p:spPr>
        <p:txBody>
          <a:bodyPr wrap="square" rtlCol="0">
            <a:spAutoFit/>
          </a:bodyPr>
          <a:lstStyle/>
          <a:p>
            <a:pPr marL="285750" indent="-285750" defTabSz="914400" fontAlgn="base">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Constitución de garantías ante el Gestor de Garantías</a:t>
            </a:r>
            <a:r>
              <a:rPr lang="es-ES" sz="1400" dirty="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
        <p:nvSpPr>
          <p:cNvPr id="15" name="5 CuadroTexto"/>
          <p:cNvSpPr txBox="1"/>
          <p:nvPr/>
        </p:nvSpPr>
        <p:spPr>
          <a:xfrm>
            <a:off x="767059" y="1223144"/>
            <a:ext cx="7398494" cy="1615827"/>
          </a:xfrm>
          <a:prstGeom prst="rect">
            <a:avLst/>
          </a:prstGeom>
          <a:noFill/>
          <a:ln w="28575" cmpd="dbl">
            <a:noFill/>
          </a:ln>
        </p:spPr>
        <p:txBody>
          <a:bodyPr wrap="square" rtlCol="0">
            <a:spAutoFit/>
          </a:bodyPr>
          <a:lstStyle/>
          <a:p>
            <a:pPr defTabSz="914400" fontAlgn="base">
              <a:spcBef>
                <a:spcPct val="0"/>
              </a:spcBef>
              <a:spcAft>
                <a:spcPct val="0"/>
              </a:spcAft>
            </a:pPr>
            <a:r>
              <a:rPr lang="es-ES" sz="1100" dirty="0">
                <a:solidFill>
                  <a:srgbClr val="63666A"/>
                </a:solidFill>
                <a:latin typeface="Verdana" pitchFamily="34" charset="0"/>
                <a:cs typeface="Arial" charset="0"/>
              </a:rPr>
              <a:t>La </a:t>
            </a:r>
            <a:r>
              <a:rPr lang="es-ES" sz="1100" b="1">
                <a:solidFill>
                  <a:srgbClr val="63666A"/>
                </a:solidFill>
                <a:latin typeface="Verdana" pitchFamily="34" charset="0"/>
                <a:cs typeface="Arial" charset="0"/>
              </a:rPr>
              <a:t>Circular 2/2025 </a:t>
            </a:r>
            <a:r>
              <a:rPr lang="es-ES" sz="1100" dirty="0">
                <a:solidFill>
                  <a:srgbClr val="63666A"/>
                </a:solidFill>
                <a:latin typeface="Verdana" pitchFamily="34" charset="0"/>
                <a:cs typeface="Arial" charset="0"/>
              </a:rPr>
              <a:t>define el importe mínimo de la garantía a constituir por cualquier usuario para habilitarse en el </a:t>
            </a:r>
            <a:r>
              <a:rPr lang="es-ES" sz="1100" b="1" dirty="0">
                <a:solidFill>
                  <a:srgbClr val="63666A"/>
                </a:solidFill>
                <a:latin typeface="Verdana" pitchFamily="34" charset="0"/>
                <a:cs typeface="Arial" charset="0"/>
              </a:rPr>
              <a:t>Acceso a las Instalaciones del Sistema Gasista Español </a:t>
            </a:r>
            <a:r>
              <a:rPr lang="es-ES" sz="1100" dirty="0">
                <a:solidFill>
                  <a:srgbClr val="63666A"/>
                </a:solidFill>
                <a:latin typeface="Verdana" pitchFamily="34" charset="0"/>
                <a:cs typeface="Arial" charset="0"/>
              </a:rPr>
              <a:t>en 50.000 €.</a:t>
            </a:r>
          </a:p>
          <a:p>
            <a:pPr defTabSz="914400" fontAlgn="base">
              <a:spcBef>
                <a:spcPct val="0"/>
              </a:spcBef>
              <a:spcAft>
                <a:spcPct val="0"/>
              </a:spcAft>
            </a:pPr>
            <a:endParaRPr lang="es-ES" sz="1100" dirty="0">
              <a:solidFill>
                <a:srgbClr val="63666A"/>
              </a:solidFill>
              <a:latin typeface="Verdana" pitchFamily="34" charset="0"/>
              <a:cs typeface="Arial" charset="0"/>
            </a:endParaRPr>
          </a:p>
          <a:p>
            <a:pPr defTabSz="914400" fontAlgn="base">
              <a:spcBef>
                <a:spcPct val="0"/>
              </a:spcBef>
              <a:spcAft>
                <a:spcPct val="0"/>
              </a:spcAft>
            </a:pPr>
            <a:endParaRPr lang="es-ES" sz="1100" dirty="0">
              <a:solidFill>
                <a:srgbClr val="63666A"/>
              </a:solidFill>
              <a:latin typeface="Verdana" pitchFamily="34" charset="0"/>
              <a:cs typeface="Arial" charset="0"/>
            </a:endParaRPr>
          </a:p>
          <a:p>
            <a:pPr defTabSz="914400" fontAlgn="base">
              <a:spcBef>
                <a:spcPct val="0"/>
              </a:spcBef>
              <a:spcAft>
                <a:spcPct val="0"/>
              </a:spcAft>
            </a:pPr>
            <a:r>
              <a:rPr lang="es-ES" sz="1100" dirty="0">
                <a:solidFill>
                  <a:srgbClr val="63666A"/>
                </a:solidFill>
                <a:latin typeface="Verdana" pitchFamily="34" charset="0"/>
                <a:cs typeface="Arial" charset="0"/>
              </a:rPr>
              <a:t>La </a:t>
            </a:r>
            <a:r>
              <a:rPr lang="es-ES" sz="1100" b="1" dirty="0">
                <a:solidFill>
                  <a:srgbClr val="63666A"/>
                </a:solidFill>
                <a:latin typeface="Verdana" pitchFamily="34" charset="0"/>
                <a:cs typeface="Arial" charset="0"/>
              </a:rPr>
              <a:t>Circular 2/2020 </a:t>
            </a:r>
            <a:r>
              <a:rPr lang="es-ES" sz="1100" dirty="0">
                <a:solidFill>
                  <a:srgbClr val="63666A"/>
                </a:solidFill>
                <a:latin typeface="Verdana" pitchFamily="34" charset="0"/>
                <a:cs typeface="Arial" charset="0"/>
              </a:rPr>
              <a:t>define el importe mínimo de la garantía a constituir por cualquier usuario para habilitarse en </a:t>
            </a:r>
            <a:r>
              <a:rPr lang="es-ES" sz="1100" b="1" dirty="0">
                <a:solidFill>
                  <a:srgbClr val="63666A"/>
                </a:solidFill>
                <a:latin typeface="Verdana" pitchFamily="34" charset="0"/>
                <a:cs typeface="Arial" charset="0"/>
              </a:rPr>
              <a:t>Cartera de Balance </a:t>
            </a:r>
            <a:r>
              <a:rPr lang="es-ES" sz="1100" dirty="0">
                <a:solidFill>
                  <a:srgbClr val="63666A"/>
                </a:solidFill>
                <a:latin typeface="Verdana" pitchFamily="34" charset="0"/>
                <a:cs typeface="Arial" charset="0"/>
              </a:rPr>
              <a:t>en 100.000 €.</a:t>
            </a:r>
          </a:p>
          <a:p>
            <a:pPr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s-ES" sz="1100" dirty="0">
                <a:solidFill>
                  <a:srgbClr val="63666A"/>
                </a:solidFill>
                <a:latin typeface="Verdana" pitchFamily="34" charset="0"/>
                <a:cs typeface="Arial" charset="0"/>
              </a:rPr>
              <a:t>Este </a:t>
            </a:r>
            <a:r>
              <a:rPr lang="es-ES" sz="1100" b="1" dirty="0">
                <a:solidFill>
                  <a:srgbClr val="63666A"/>
                </a:solidFill>
                <a:latin typeface="Verdana" pitchFamily="34" charset="0"/>
                <a:cs typeface="Arial" charset="0"/>
              </a:rPr>
              <a:t>requerimiento es permanente mientras el usuario esté habilitado</a:t>
            </a:r>
            <a:r>
              <a:rPr lang="es-ES" sz="1100" dirty="0">
                <a:solidFill>
                  <a:srgbClr val="63666A"/>
                </a:solidFill>
                <a:latin typeface="Verdana" pitchFamily="34" charset="0"/>
                <a:cs typeface="Arial" charset="0"/>
              </a:rPr>
              <a:t>. </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781" y="3134915"/>
            <a:ext cx="6561049" cy="171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42" y="1005590"/>
            <a:ext cx="771074" cy="771074"/>
          </a:xfrm>
          <a:prstGeom prst="rect">
            <a:avLst/>
          </a:prstGeom>
        </p:spPr>
      </p:pic>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93" y="1684048"/>
            <a:ext cx="841160" cy="841160"/>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596" y="2254029"/>
            <a:ext cx="770353" cy="770353"/>
          </a:xfrm>
          <a:prstGeom prst="rect">
            <a:avLst/>
          </a:prstGeom>
        </p:spPr>
      </p:pic>
      <p:sp>
        <p:nvSpPr>
          <p:cNvPr id="11" name="Rectángulo 10"/>
          <p:cNvSpPr/>
          <p:nvPr/>
        </p:nvSpPr>
        <p:spPr>
          <a:xfrm>
            <a:off x="3372792" y="4523496"/>
            <a:ext cx="1478466" cy="34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accent2">
                    <a:lumMod val="75000"/>
                  </a:schemeClr>
                </a:solidFill>
              </a:rPr>
              <a:t>Confirma constitución o no de garantías CB</a:t>
            </a:r>
            <a:endParaRPr lang="es-ES_tradnl" sz="900" dirty="0">
              <a:solidFill>
                <a:schemeClr val="accent2">
                  <a:lumMod val="75000"/>
                </a:schemeClr>
              </a:solidFill>
            </a:endParaRPr>
          </a:p>
        </p:txBody>
      </p:sp>
    </p:spTree>
    <p:extLst>
      <p:ext uri="{BB962C8B-B14F-4D97-AF65-F5344CB8AC3E}">
        <p14:creationId xmlns:p14="http://schemas.microsoft.com/office/powerpoint/2010/main" val="150678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3. Proceso de Habilitación</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07777"/>
          </a:xfrm>
          <a:prstGeom prst="rect">
            <a:avLst/>
          </a:prstGeom>
          <a:noFill/>
        </p:spPr>
        <p:txBody>
          <a:bodyPr wrap="square" rtlCol="0">
            <a:spAutoFit/>
          </a:bodyPr>
          <a:lstStyle/>
          <a:p>
            <a:pPr marL="285750" indent="-285750" defTabSz="914400" fontAlgn="base">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Firma del documento de Adhesión al Contrato Marco</a:t>
            </a:r>
            <a:r>
              <a:rPr lang="es-ES" sz="1400" dirty="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
        <p:nvSpPr>
          <p:cNvPr id="16" name="12 CuadroTexto"/>
          <p:cNvSpPr txBox="1"/>
          <p:nvPr/>
        </p:nvSpPr>
        <p:spPr>
          <a:xfrm>
            <a:off x="806027" y="1208232"/>
            <a:ext cx="4226583" cy="938719"/>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El usuario </a:t>
            </a:r>
            <a:r>
              <a:rPr lang="es-ES" sz="1100" b="1" dirty="0">
                <a:solidFill>
                  <a:srgbClr val="63666A"/>
                </a:solidFill>
                <a:latin typeface="Verdana" pitchFamily="34" charset="0"/>
                <a:cs typeface="Arial" charset="0"/>
              </a:rPr>
              <a:t>firma electrónicamente </a:t>
            </a:r>
            <a:r>
              <a:rPr lang="es-ES" sz="1100" dirty="0">
                <a:solidFill>
                  <a:srgbClr val="63666A"/>
                </a:solidFill>
                <a:latin typeface="Verdana" pitchFamily="34" charset="0"/>
                <a:cs typeface="Arial" charset="0"/>
              </a:rPr>
              <a:t>el documento de adhesión al Contrato Marco, pudiendo utilizar cualquier certificado cualificado de entidad reconocida en la UE, cuya relación se puede consultar pulsando en el enlace siguiente:</a:t>
            </a:r>
          </a:p>
        </p:txBody>
      </p:sp>
      <p:sp>
        <p:nvSpPr>
          <p:cNvPr id="17" name="1 Rectángulo"/>
          <p:cNvSpPr/>
          <p:nvPr/>
        </p:nvSpPr>
        <p:spPr>
          <a:xfrm>
            <a:off x="864415" y="2471540"/>
            <a:ext cx="3650249" cy="600164"/>
          </a:xfrm>
          <a:prstGeom prst="rect">
            <a:avLst/>
          </a:prstGeom>
        </p:spPr>
        <p:txBody>
          <a:bodyPr wrap="square">
            <a:spAutoFit/>
          </a:bodyPr>
          <a:lstStyle/>
          <a:p>
            <a:pPr fontAlgn="base"/>
            <a:r>
              <a:rPr lang="es-ES_tradnl" sz="1100" dirty="0">
                <a:solidFill>
                  <a:srgbClr val="63666A"/>
                </a:solidFill>
                <a:latin typeface="Verdana" pitchFamily="34" charset="0"/>
                <a:cs typeface="Arial" charset="0"/>
              </a:rPr>
              <a:t>El GTS publica en su web el </a:t>
            </a:r>
            <a:r>
              <a:rPr lang="es-ES_tradnl" sz="1100" b="1" dirty="0">
                <a:solidFill>
                  <a:srgbClr val="63666A"/>
                </a:solidFill>
                <a:latin typeface="Verdana" pitchFamily="34" charset="0"/>
                <a:cs typeface="Arial" charset="0"/>
              </a:rPr>
              <a:t>listado actualizado de usuarios habilitados con cartera de balance</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511"/>
          <a:stretch/>
        </p:blipFill>
        <p:spPr bwMode="auto">
          <a:xfrm rot="21352687">
            <a:off x="5303702" y="1575290"/>
            <a:ext cx="2296383" cy="905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n 18"/>
          <p:cNvPicPr>
            <a:picLocks noChangeAspect="1"/>
          </p:cNvPicPr>
          <p:nvPr/>
        </p:nvPicPr>
        <p:blipFill>
          <a:blip r:embed="rId4"/>
          <a:stretch>
            <a:fillRect/>
          </a:stretch>
        </p:blipFill>
        <p:spPr>
          <a:xfrm>
            <a:off x="4757651" y="3082677"/>
            <a:ext cx="2987220" cy="1157507"/>
          </a:xfrm>
          <a:prstGeom prst="rect">
            <a:avLst/>
          </a:prstGeom>
          <a:ln>
            <a:noFill/>
          </a:ln>
          <a:effectLst>
            <a:outerShdw blurRad="190500" algn="tl" rotWithShape="0">
              <a:srgbClr val="000000">
                <a:alpha val="70000"/>
              </a:srgbClr>
            </a:outerShdw>
          </a:effectLst>
        </p:spPr>
      </p:pic>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71" y="2079351"/>
            <a:ext cx="456129" cy="459789"/>
          </a:xfrm>
          <a:prstGeom prst="rect">
            <a:avLst/>
          </a:prstGeom>
        </p:spPr>
      </p:pic>
      <p:sp>
        <p:nvSpPr>
          <p:cNvPr id="22" name="5 CuadroTexto"/>
          <p:cNvSpPr txBox="1"/>
          <p:nvPr/>
        </p:nvSpPr>
        <p:spPr>
          <a:xfrm>
            <a:off x="1052908" y="2109191"/>
            <a:ext cx="3567003" cy="400110"/>
          </a:xfrm>
          <a:prstGeom prst="rect">
            <a:avLst/>
          </a:prstGeom>
          <a:noFill/>
          <a:ln w="28575" cmpd="dbl">
            <a:noFill/>
          </a:ln>
        </p:spPr>
        <p:txBody>
          <a:bodyPr wrap="square" rtlCol="0">
            <a:spAutoFit/>
          </a:bodyPr>
          <a:lstStyle/>
          <a:p>
            <a:pPr marL="85725" algn="just" defTabSz="914400" fontAlgn="base">
              <a:spcBef>
                <a:spcPct val="0"/>
              </a:spcBef>
              <a:spcAft>
                <a:spcPct val="0"/>
              </a:spcAft>
            </a:pPr>
            <a:r>
              <a:rPr lang="es-ES" sz="1000" dirty="0">
                <a:solidFill>
                  <a:srgbClr val="63666A"/>
                </a:solidFill>
                <a:latin typeface="Verdana" pitchFamily="34" charset="0"/>
                <a:cs typeface="Arial" charset="0"/>
                <a:hlinkClick r:id="rId6"/>
              </a:rPr>
              <a:t>https://eidas.ec.europa.eu/efda/tl-browser/#/screen/home</a:t>
            </a:r>
            <a:r>
              <a:rPr lang="es-ES" sz="1000" dirty="0">
                <a:solidFill>
                  <a:srgbClr val="63666A"/>
                </a:solidFill>
                <a:latin typeface="Verdana" pitchFamily="34" charset="0"/>
                <a:cs typeface="Arial" charset="0"/>
              </a:rPr>
              <a:t>  </a:t>
            </a:r>
          </a:p>
        </p:txBody>
      </p:sp>
      <p:pic>
        <p:nvPicPr>
          <p:cNvPr id="24"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71" y="3016946"/>
            <a:ext cx="456129" cy="459789"/>
          </a:xfrm>
          <a:prstGeom prst="rect">
            <a:avLst/>
          </a:prstGeom>
        </p:spPr>
      </p:pic>
      <p:sp>
        <p:nvSpPr>
          <p:cNvPr id="25" name="5 CuadroTexto"/>
          <p:cNvSpPr txBox="1"/>
          <p:nvPr/>
        </p:nvSpPr>
        <p:spPr>
          <a:xfrm>
            <a:off x="1062335" y="3147451"/>
            <a:ext cx="3452329" cy="707886"/>
          </a:xfrm>
          <a:prstGeom prst="rect">
            <a:avLst/>
          </a:prstGeom>
          <a:noFill/>
          <a:ln w="28575" cmpd="dbl">
            <a:noFill/>
          </a:ln>
        </p:spPr>
        <p:txBody>
          <a:bodyPr wrap="square" rtlCol="0">
            <a:spAutoFit/>
          </a:bodyPr>
          <a:lstStyle/>
          <a:p>
            <a:pPr marL="85725" algn="just" defTabSz="914400" fontAlgn="base">
              <a:spcBef>
                <a:spcPct val="0"/>
              </a:spcBef>
              <a:spcAft>
                <a:spcPct val="0"/>
              </a:spcAft>
            </a:pPr>
            <a:r>
              <a:rPr lang="es-ES_tradnl" sz="1000" dirty="0">
                <a:solidFill>
                  <a:srgbClr val="63666A"/>
                </a:solidFill>
                <a:latin typeface="Verdana" pitchFamily="34" charset="0"/>
                <a:cs typeface="Arial" charset="0"/>
                <a:hlinkClick r:id="rId7">
                  <a:extLst>
                    <a:ext uri="{A12FA001-AC4F-418D-AE19-62706E023703}">
                      <ahyp:hlinkClr xmlns:ahyp="http://schemas.microsoft.com/office/drawing/2018/hyperlinkcolor" val="tx"/>
                    </a:ext>
                  </a:extLst>
                </a:hlinkClick>
              </a:rPr>
              <a:t>Enlace de interés:</a:t>
            </a:r>
          </a:p>
          <a:p>
            <a:pPr marL="85725" algn="just" defTabSz="914400" fontAlgn="base">
              <a:spcBef>
                <a:spcPct val="0"/>
              </a:spcBef>
              <a:spcAft>
                <a:spcPct val="0"/>
              </a:spcAft>
            </a:pPr>
            <a:r>
              <a:rPr lang="es-ES_tradnl" sz="1000" dirty="0">
                <a:solidFill>
                  <a:srgbClr val="63666A"/>
                </a:solidFill>
                <a:latin typeface="Verdana" pitchFamily="34" charset="0"/>
                <a:cs typeface="Arial" charset="0"/>
                <a:hlinkClick r:id="rId7"/>
              </a:rPr>
              <a:t>https://www.enagas.es/es/gestion-tecnica-sistema/energy-data/informacion-comercial/usuarios-habilitados/</a:t>
            </a:r>
            <a:r>
              <a:rPr lang="es-ES_tradnl" sz="1000" dirty="0">
                <a:solidFill>
                  <a:srgbClr val="63666A"/>
                </a:solidFill>
                <a:latin typeface="Verdana" pitchFamily="34" charset="0"/>
                <a:cs typeface="Arial" charset="0"/>
              </a:rPr>
              <a:t> </a:t>
            </a:r>
            <a:endParaRPr lang="es-ES" sz="1000" dirty="0">
              <a:solidFill>
                <a:srgbClr val="63666A"/>
              </a:solidFill>
              <a:latin typeface="Verdana" pitchFamily="34" charset="0"/>
              <a:cs typeface="Arial" charset="0"/>
            </a:endParaRPr>
          </a:p>
        </p:txBody>
      </p:sp>
      <p:sp>
        <p:nvSpPr>
          <p:cNvPr id="26" name="1 Rectángulo"/>
          <p:cNvSpPr/>
          <p:nvPr/>
        </p:nvSpPr>
        <p:spPr>
          <a:xfrm>
            <a:off x="834271" y="3847590"/>
            <a:ext cx="3650249" cy="600164"/>
          </a:xfrm>
          <a:prstGeom prst="rect">
            <a:avLst/>
          </a:prstGeom>
        </p:spPr>
        <p:txBody>
          <a:bodyPr wrap="square">
            <a:spAutoFit/>
          </a:bodyPr>
          <a:lstStyle/>
          <a:p>
            <a:pPr fontAlgn="base"/>
            <a:r>
              <a:rPr lang="es-ES" sz="1100" dirty="0">
                <a:solidFill>
                  <a:srgbClr val="007AAE"/>
                </a:solidFill>
                <a:latin typeface="Verdana" pitchFamily="34" charset="0"/>
                <a:cs typeface="Arial" charset="0"/>
              </a:rPr>
              <a:t>y en el SL-ATR el </a:t>
            </a:r>
            <a:r>
              <a:rPr lang="es-ES" sz="1100" b="1" dirty="0">
                <a:solidFill>
                  <a:srgbClr val="007AAE"/>
                </a:solidFill>
                <a:latin typeface="Verdana" pitchFamily="34" charset="0"/>
                <a:cs typeface="Arial" charset="0"/>
              </a:rPr>
              <a:t>listado actualizado de usuarios habilitados con Acceso a las Instalaciones</a:t>
            </a:r>
            <a:endParaRPr lang="es-ES_tradnl" sz="1100" b="1" dirty="0">
              <a:solidFill>
                <a:srgbClr val="007AAE"/>
              </a:solidFill>
              <a:latin typeface="Verdana" pitchFamily="34" charset="0"/>
              <a:cs typeface="Arial" charset="0"/>
            </a:endParaRPr>
          </a:p>
        </p:txBody>
      </p:sp>
      <p:pic>
        <p:nvPicPr>
          <p:cNvPr id="27" name="Imagen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948" y="1167869"/>
            <a:ext cx="489467" cy="489467"/>
          </a:xfrm>
          <a:prstGeom prst="rect">
            <a:avLst/>
          </a:prstGeom>
        </p:spPr>
      </p:pic>
      <p:pic>
        <p:nvPicPr>
          <p:cNvPr id="30" name="Imagen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664" y="2394925"/>
            <a:ext cx="655440" cy="655440"/>
          </a:xfrm>
          <a:prstGeom prst="rect">
            <a:avLst/>
          </a:prstGeom>
        </p:spPr>
      </p:pic>
      <p:sp>
        <p:nvSpPr>
          <p:cNvPr id="32" name="1 Rectángulo"/>
          <p:cNvSpPr/>
          <p:nvPr/>
        </p:nvSpPr>
        <p:spPr>
          <a:xfrm>
            <a:off x="834271" y="4351261"/>
            <a:ext cx="3650249" cy="261610"/>
          </a:xfrm>
          <a:prstGeom prst="rect">
            <a:avLst/>
          </a:prstGeom>
        </p:spPr>
        <p:txBody>
          <a:bodyPr wrap="square">
            <a:spAutoFit/>
          </a:bodyPr>
          <a:lstStyle/>
          <a:p>
            <a:pPr fontAlgn="base"/>
            <a:r>
              <a:rPr lang="es-ES_tradnl" sz="1100" dirty="0">
                <a:solidFill>
                  <a:srgbClr val="007AAE"/>
                </a:solidFill>
                <a:latin typeface="Verdana" pitchFamily="34" charset="0"/>
                <a:cs typeface="Arial" charset="0"/>
              </a:rPr>
              <a:t>para conocimiento de:</a:t>
            </a:r>
          </a:p>
        </p:txBody>
      </p:sp>
      <p:sp>
        <p:nvSpPr>
          <p:cNvPr id="33" name="1 Rectángulo"/>
          <p:cNvSpPr/>
          <p:nvPr/>
        </p:nvSpPr>
        <p:spPr>
          <a:xfrm>
            <a:off x="6041252" y="4656218"/>
            <a:ext cx="3193184" cy="261610"/>
          </a:xfrm>
          <a:prstGeom prst="rect">
            <a:avLst/>
          </a:prstGeom>
        </p:spPr>
        <p:txBody>
          <a:bodyPr wrap="square">
            <a:spAutoFit/>
          </a:bodyPr>
          <a:lstStyle/>
          <a:p>
            <a:pPr marL="92075" lvl="1"/>
            <a:r>
              <a:rPr lang="es-ES_tradnl" sz="1100" dirty="0">
                <a:solidFill>
                  <a:srgbClr val="63666A"/>
                </a:solidFill>
                <a:latin typeface="Verdana" pitchFamily="34" charset="0"/>
                <a:cs typeface="Arial" charset="0"/>
              </a:rPr>
              <a:t>Operadores de Plataformas de Comercio</a:t>
            </a:r>
            <a:endParaRPr lang="es-ES" sz="1100" dirty="0">
              <a:solidFill>
                <a:srgbClr val="63666A"/>
              </a:solidFill>
              <a:latin typeface="Verdana" pitchFamily="34" charset="0"/>
              <a:cs typeface="Arial" charset="0"/>
            </a:endParaRPr>
          </a:p>
        </p:txBody>
      </p:sp>
      <p:sp>
        <p:nvSpPr>
          <p:cNvPr id="34" name="1 Rectángulo"/>
          <p:cNvSpPr/>
          <p:nvPr/>
        </p:nvSpPr>
        <p:spPr>
          <a:xfrm>
            <a:off x="1032194" y="4656218"/>
            <a:ext cx="2056942" cy="261610"/>
          </a:xfrm>
          <a:prstGeom prst="rect">
            <a:avLst/>
          </a:prstGeom>
        </p:spPr>
        <p:txBody>
          <a:bodyPr wrap="square">
            <a:spAutoFit/>
          </a:bodyPr>
          <a:lstStyle/>
          <a:p>
            <a:pPr marL="92075" lvl="1" fontAlgn="base"/>
            <a:r>
              <a:rPr lang="es-ES_tradnl" sz="1100" dirty="0">
                <a:solidFill>
                  <a:srgbClr val="63666A"/>
                </a:solidFill>
                <a:latin typeface="Verdana" pitchFamily="34" charset="0"/>
                <a:cs typeface="Arial" charset="0"/>
              </a:rPr>
              <a:t>Organismos Reguladores</a:t>
            </a:r>
            <a:endParaRPr lang="es-ES" sz="1100" dirty="0">
              <a:solidFill>
                <a:srgbClr val="63666A"/>
              </a:solidFill>
              <a:latin typeface="Verdana" pitchFamily="34" charset="0"/>
              <a:cs typeface="Arial" charset="0"/>
            </a:endParaRPr>
          </a:p>
        </p:txBody>
      </p:sp>
      <p:sp>
        <p:nvSpPr>
          <p:cNvPr id="35" name="1 Rectángulo"/>
          <p:cNvSpPr/>
          <p:nvPr/>
        </p:nvSpPr>
        <p:spPr>
          <a:xfrm>
            <a:off x="3217019" y="4656218"/>
            <a:ext cx="1301293" cy="261610"/>
          </a:xfrm>
          <a:prstGeom prst="rect">
            <a:avLst/>
          </a:prstGeom>
        </p:spPr>
        <p:txBody>
          <a:bodyPr wrap="square">
            <a:spAutoFit/>
          </a:bodyPr>
          <a:lstStyle/>
          <a:p>
            <a:pPr marL="92075" lvl="1" fontAlgn="base"/>
            <a:r>
              <a:rPr lang="es-ES_tradnl" sz="1100" dirty="0">
                <a:solidFill>
                  <a:srgbClr val="63666A"/>
                </a:solidFill>
                <a:latin typeface="Verdana" pitchFamily="34" charset="0"/>
                <a:cs typeface="Arial" charset="0"/>
              </a:rPr>
              <a:t>Distribuidores </a:t>
            </a:r>
            <a:endParaRPr lang="es-ES" sz="1100" dirty="0">
              <a:solidFill>
                <a:srgbClr val="63666A"/>
              </a:solidFill>
              <a:latin typeface="Verdana" pitchFamily="34" charset="0"/>
              <a:cs typeface="Arial" charset="0"/>
            </a:endParaRPr>
          </a:p>
        </p:txBody>
      </p:sp>
      <p:sp>
        <p:nvSpPr>
          <p:cNvPr id="36" name="1 Rectángulo"/>
          <p:cNvSpPr/>
          <p:nvPr/>
        </p:nvSpPr>
        <p:spPr>
          <a:xfrm>
            <a:off x="4711412" y="4656218"/>
            <a:ext cx="1317601" cy="261610"/>
          </a:xfrm>
          <a:prstGeom prst="rect">
            <a:avLst/>
          </a:prstGeom>
        </p:spPr>
        <p:txBody>
          <a:bodyPr wrap="square">
            <a:spAutoFit/>
          </a:bodyPr>
          <a:lstStyle/>
          <a:p>
            <a:pPr marL="92075" lvl="1" fontAlgn="base"/>
            <a:r>
              <a:rPr lang="es-ES_tradnl" sz="1100" dirty="0">
                <a:solidFill>
                  <a:srgbClr val="63666A"/>
                </a:solidFill>
                <a:latin typeface="Verdana" pitchFamily="34" charset="0"/>
                <a:cs typeface="Arial" charset="0"/>
              </a:rPr>
              <a:t>Transportistas</a:t>
            </a:r>
            <a:endParaRPr lang="es-ES" sz="1100" dirty="0">
              <a:solidFill>
                <a:srgbClr val="63666A"/>
              </a:solidFill>
              <a:latin typeface="Verdana" pitchFamily="34" charset="0"/>
              <a:cs typeface="Arial" charset="0"/>
            </a:endParaRPr>
          </a:p>
        </p:txBody>
      </p:sp>
      <p:pic>
        <p:nvPicPr>
          <p:cNvPr id="37" name="Imagen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262" y="4516377"/>
            <a:ext cx="541292" cy="541292"/>
          </a:xfrm>
          <a:prstGeom prst="rect">
            <a:avLst/>
          </a:prstGeom>
        </p:spPr>
      </p:pic>
      <p:pic>
        <p:nvPicPr>
          <p:cNvPr id="38" name="Imagen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1329" y="4486536"/>
            <a:ext cx="565886" cy="565886"/>
          </a:xfrm>
          <a:prstGeom prst="rect">
            <a:avLst/>
          </a:prstGeom>
        </p:spPr>
      </p:pic>
      <p:pic>
        <p:nvPicPr>
          <p:cNvPr id="2" name="Imagen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4977" y="4549309"/>
            <a:ext cx="455331" cy="455331"/>
          </a:xfrm>
          <a:prstGeom prst="rect">
            <a:avLst/>
          </a:prstGeom>
        </p:spPr>
      </p:pic>
      <p:pic>
        <p:nvPicPr>
          <p:cNvPr id="3" name="Imagen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41356" y="4416682"/>
            <a:ext cx="700489" cy="700489"/>
          </a:xfrm>
          <a:prstGeom prst="rect">
            <a:avLst/>
          </a:prstGeom>
        </p:spPr>
      </p:pic>
      <p:pic>
        <p:nvPicPr>
          <p:cNvPr id="4" name="Imagen 3">
            <a:extLst>
              <a:ext uri="{FF2B5EF4-FFF2-40B4-BE49-F238E27FC236}">
                <a16:creationId xmlns:a16="http://schemas.microsoft.com/office/drawing/2014/main" id="{9E769D3E-05C1-47E1-9C48-FAE5397E95C0}"/>
              </a:ext>
            </a:extLst>
          </p:cNvPr>
          <p:cNvPicPr>
            <a:picLocks noChangeAspect="1"/>
          </p:cNvPicPr>
          <p:nvPr/>
        </p:nvPicPr>
        <p:blipFill rotWithShape="1">
          <a:blip r:embed="rId14"/>
          <a:srcRect t="3274"/>
          <a:stretch/>
        </p:blipFill>
        <p:spPr>
          <a:xfrm>
            <a:off x="4750223" y="3084536"/>
            <a:ext cx="2987220" cy="1155648"/>
          </a:xfrm>
          <a:prstGeom prst="rect">
            <a:avLst/>
          </a:prstGeom>
          <a:ln>
            <a:solidFill>
              <a:schemeClr val="bg1">
                <a:lumMod val="50000"/>
              </a:schemeClr>
            </a:solidFill>
          </a:ln>
        </p:spPr>
      </p:pic>
    </p:spTree>
    <p:extLst>
      <p:ext uri="{BB962C8B-B14F-4D97-AF65-F5344CB8AC3E}">
        <p14:creationId xmlns:p14="http://schemas.microsoft.com/office/powerpoint/2010/main" val="227552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solidFill>
                  <a:srgbClr val="007AAE"/>
                </a:solidFill>
              </a:rPr>
              <a:t>Índice</a:t>
            </a:r>
          </a:p>
        </p:txBody>
      </p:sp>
      <p:sp>
        <p:nvSpPr>
          <p:cNvPr id="5" name="Marcador de texto 4"/>
          <p:cNvSpPr>
            <a:spLocks noGrp="1"/>
          </p:cNvSpPr>
          <p:nvPr>
            <p:ph type="body" sz="quarter" idx="11"/>
          </p:nvPr>
        </p:nvSpPr>
        <p:spPr/>
        <p:txBody>
          <a:bodyPr/>
          <a:lstStyle/>
          <a:p>
            <a:pPr marL="342900" indent="-342900">
              <a:buAutoNum type="arabicPeriod"/>
            </a:pPr>
            <a:r>
              <a:rPr lang="es-ES" b="1" dirty="0">
                <a:solidFill>
                  <a:schemeClr val="tx1">
                    <a:lumMod val="65000"/>
                    <a:lumOff val="35000"/>
                  </a:schemeClr>
                </a:solidFill>
              </a:rPr>
              <a:t>Marco Regulatorio</a:t>
            </a:r>
          </a:p>
          <a:p>
            <a:pPr marL="342900" indent="-342900">
              <a:buAutoNum type="arabicPeriod"/>
            </a:pPr>
            <a:endParaRPr lang="es-ES" b="1" dirty="0">
              <a:solidFill>
                <a:srgbClr val="63666A"/>
              </a:solidFill>
            </a:endParaRPr>
          </a:p>
          <a:p>
            <a:pPr marL="342900" indent="-342900">
              <a:buAutoNum type="arabicPeriod"/>
            </a:pPr>
            <a:r>
              <a:rPr lang="es-ES" b="1" dirty="0">
                <a:solidFill>
                  <a:schemeClr val="tx1">
                    <a:lumMod val="65000"/>
                    <a:lumOff val="35000"/>
                  </a:schemeClr>
                </a:solidFill>
              </a:rPr>
              <a:t>Requisitos previos para inicio de actividad</a:t>
            </a:r>
          </a:p>
          <a:p>
            <a:pPr marL="342900" indent="-342900">
              <a:buAutoNum type="arabicPeriod"/>
            </a:pPr>
            <a:endParaRPr lang="es-ES" b="1" dirty="0">
              <a:solidFill>
                <a:srgbClr val="63666A"/>
              </a:solidFill>
            </a:endParaRPr>
          </a:p>
          <a:p>
            <a:pPr marL="630238" indent="-269875">
              <a:buAutoNum type="arabicPeriod"/>
            </a:pPr>
            <a:r>
              <a:rPr lang="es-ES" b="1" dirty="0">
                <a:solidFill>
                  <a:srgbClr val="63666A"/>
                </a:solidFill>
              </a:rPr>
              <a:t>Proceso de Habilitación</a:t>
            </a:r>
          </a:p>
          <a:p>
            <a:pPr marL="630238" indent="-269875">
              <a:buAutoNum type="arabicPeriod"/>
            </a:pPr>
            <a:endParaRPr lang="es-ES" b="1" dirty="0">
              <a:solidFill>
                <a:srgbClr val="63666A"/>
              </a:solidFill>
            </a:endParaRPr>
          </a:p>
          <a:p>
            <a:pPr marL="630238" indent="-269875">
              <a:buAutoNum type="arabicPeriod"/>
            </a:pPr>
            <a:r>
              <a:rPr lang="es-ES" b="1" dirty="0">
                <a:solidFill>
                  <a:srgbClr val="007AAE"/>
                </a:solidFill>
              </a:rPr>
              <a:t>Acceso al sistema SL-ATR</a:t>
            </a:r>
          </a:p>
          <a:p>
            <a:pPr marL="630238" indent="-269875">
              <a:buAutoNum type="arabicPeriod"/>
            </a:pPr>
            <a:endParaRPr lang="es-ES" b="1" dirty="0">
              <a:solidFill>
                <a:srgbClr val="007AAE"/>
              </a:solidFill>
            </a:endParaRPr>
          </a:p>
          <a:p>
            <a:pPr marL="630238" indent="-269875">
              <a:buAutoNum type="arabicPeriod"/>
            </a:pPr>
            <a:r>
              <a:rPr lang="es-ES" b="1" dirty="0">
                <a:solidFill>
                  <a:srgbClr val="63666A"/>
                </a:solidFill>
              </a:rPr>
              <a:t>Acreditación Técnica</a:t>
            </a:r>
          </a:p>
        </p:txBody>
      </p:sp>
      <p:pic>
        <p:nvPicPr>
          <p:cNvPr id="6" name="Imagen 5">
            <a:extLst>
              <a:ext uri="{FF2B5EF4-FFF2-40B4-BE49-F238E27FC236}">
                <a16:creationId xmlns:a16="http://schemas.microsoft.com/office/drawing/2014/main" id="{E9A088EE-F3A6-4CBD-BBBE-0DA4311E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396016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4. Acceso al SL-ATR</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12 CuadroTexto"/>
          <p:cNvSpPr txBox="1"/>
          <p:nvPr/>
        </p:nvSpPr>
        <p:spPr>
          <a:xfrm>
            <a:off x="708750" y="828853"/>
            <a:ext cx="7412424" cy="1446550"/>
          </a:xfrm>
          <a:prstGeom prst="rect">
            <a:avLst/>
          </a:prstGeom>
          <a:noFill/>
          <a:ln w="28575" cmpd="dbl">
            <a:noFill/>
          </a:ln>
        </p:spPr>
        <p:txBody>
          <a:bodyPr wrap="square" rtlCol="0">
            <a:spAutoFit/>
          </a:bodyPr>
          <a:lstStyle/>
          <a:p>
            <a:pPr marL="0" lvl="1" algn="just" defTabSz="914400" fontAlgn="base">
              <a:spcBef>
                <a:spcPct val="0"/>
              </a:spcBef>
              <a:spcAft>
                <a:spcPct val="0"/>
              </a:spcAft>
              <a:buClr>
                <a:srgbClr val="007AAE"/>
              </a:buClr>
            </a:pPr>
            <a:r>
              <a:rPr lang="es-ES" sz="1100" dirty="0">
                <a:solidFill>
                  <a:srgbClr val="63666A"/>
                </a:solidFill>
                <a:latin typeface="Verdana" pitchFamily="34" charset="0"/>
                <a:ea typeface="Verdana" panose="020B0604030504040204" pitchFamily="34" charset="0"/>
                <a:cs typeface="Verdana" panose="020B0604030504040204" pitchFamily="34" charset="0"/>
              </a:rPr>
              <a:t>Los distintos sujetos del Sistema Gasista pueden acceder al </a:t>
            </a:r>
            <a:r>
              <a:rPr lang="es-ES" sz="1100" b="1" dirty="0">
                <a:solidFill>
                  <a:srgbClr val="63666A"/>
                </a:solidFill>
                <a:latin typeface="Verdana" pitchFamily="34" charset="0"/>
                <a:ea typeface="Verdana" panose="020B0604030504040204" pitchFamily="34" charset="0"/>
                <a:cs typeface="Verdana" panose="020B0604030504040204" pitchFamily="34" charset="0"/>
              </a:rPr>
              <a:t>Sistema Logístico de Acceso de Terceros a las Redes</a:t>
            </a:r>
            <a:r>
              <a:rPr lang="es-ES" sz="1100" dirty="0">
                <a:solidFill>
                  <a:srgbClr val="63666A"/>
                </a:solidFill>
                <a:latin typeface="Verdana" pitchFamily="34" charset="0"/>
                <a:ea typeface="Verdana" panose="020B0604030504040204" pitchFamily="34" charset="0"/>
                <a:cs typeface="Verdana" panose="020B0604030504040204" pitchFamily="34" charset="0"/>
              </a:rPr>
              <a:t> (SL-ATR), una herramienta de comunicación fluida y en tiempo real que sirve de soporte a la gestión del ciclo completo de gas. En dicho sistema, se accede a solicitudes de capacidad, contratación, programaciones, nominaciones, mediciones, repartos, balances y consulta de recargos de liquidación por desbalances.</a:t>
            </a:r>
          </a:p>
          <a:p>
            <a:pPr marL="0" lvl="1" algn="just" defTabSz="914400" fontAlgn="base">
              <a:spcBef>
                <a:spcPct val="0"/>
              </a:spcBef>
              <a:spcAft>
                <a:spcPct val="0"/>
              </a:spcAft>
              <a:buClr>
                <a:srgbClr val="007AAE"/>
              </a:buClr>
            </a:pPr>
            <a:endParaRPr lang="es-ES" sz="1100" dirty="0">
              <a:solidFill>
                <a:srgbClr val="63666A"/>
              </a:solidFill>
              <a:latin typeface="Verdana" pitchFamily="34" charset="0"/>
              <a:ea typeface="Verdana" panose="020B0604030504040204" pitchFamily="34" charset="0"/>
              <a:cs typeface="Verdana" panose="020B0604030504040204" pitchFamily="34" charset="0"/>
            </a:endParaRPr>
          </a:p>
          <a:p>
            <a:pPr marL="0" lvl="1" algn="just" defTabSz="914400" fontAlgn="base">
              <a:spcBef>
                <a:spcPct val="0"/>
              </a:spcBef>
              <a:spcAft>
                <a:spcPct val="0"/>
              </a:spcAft>
              <a:buClr>
                <a:srgbClr val="007AAE"/>
              </a:buClr>
            </a:pPr>
            <a:r>
              <a:rPr lang="es-ES" sz="1100" dirty="0">
                <a:solidFill>
                  <a:srgbClr val="63666A"/>
                </a:solidFill>
                <a:latin typeface="Verdana" pitchFamily="34" charset="0"/>
                <a:ea typeface="Verdana" panose="020B0604030504040204" pitchFamily="34" charset="0"/>
                <a:cs typeface="Verdana" panose="020B0604030504040204" pitchFamily="34" charset="0"/>
              </a:rPr>
              <a:t>Para acceder a este sistema, los usuarios deben firmar dos documentos de adhesión a los siguientes contratos marcos: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03" y="58922"/>
            <a:ext cx="468000" cy="468000"/>
          </a:xfrm>
          <a:prstGeom prst="rect">
            <a:avLst/>
          </a:prstGeom>
        </p:spPr>
      </p:pic>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4" t="6830" r="1118" b="1"/>
          <a:stretch/>
        </p:blipFill>
        <p:spPr bwMode="auto">
          <a:xfrm>
            <a:off x="5229281" y="3961961"/>
            <a:ext cx="2856914" cy="297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8 Rectángulo"/>
          <p:cNvSpPr/>
          <p:nvPr/>
        </p:nvSpPr>
        <p:spPr>
          <a:xfrm>
            <a:off x="779209" y="2644142"/>
            <a:ext cx="3600000" cy="1277273"/>
          </a:xfrm>
          <a:prstGeom prst="rect">
            <a:avLst/>
          </a:prstGeom>
        </p:spPr>
        <p:txBody>
          <a:bodyPr wrap="square">
            <a:spAutoFit/>
          </a:bodyPr>
          <a:lstStyle/>
          <a:p>
            <a:pPr marL="285750" lvl="1" indent="-285750" algn="just" defTabSz="914400" fontAlgn="base">
              <a:spcBef>
                <a:spcPct val="0"/>
              </a:spcBef>
              <a:spcAft>
                <a:spcPct val="0"/>
              </a:spcAft>
              <a:buClr>
                <a:srgbClr val="007AAE"/>
              </a:buClr>
              <a:buFont typeface="Wingdings" panose="05000000000000000000" pitchFamily="2" charset="2"/>
              <a:buChar char="ü"/>
            </a:pPr>
            <a:r>
              <a:rPr lang="es-ES" sz="1100" b="1" dirty="0">
                <a:solidFill>
                  <a:srgbClr val="63666A"/>
                </a:solidFill>
                <a:latin typeface="Verdana" pitchFamily="34" charset="0"/>
                <a:ea typeface="Verdana" panose="020B0604030504040204" pitchFamily="34" charset="0"/>
                <a:cs typeface="Verdana" panose="020B0604030504040204" pitchFamily="34" charset="0"/>
              </a:rPr>
              <a:t>Contrato Marco de identificación y autentificación de usuarios para el acceso a los sistemas de información de Enagás</a:t>
            </a:r>
          </a:p>
          <a:p>
            <a:pPr marL="285750" lvl="1" indent="-285750" algn="just" defTabSz="914400" fontAlgn="base">
              <a:spcBef>
                <a:spcPct val="0"/>
              </a:spcBef>
              <a:spcAft>
                <a:spcPct val="0"/>
              </a:spcAft>
              <a:buClr>
                <a:srgbClr val="007AAE"/>
              </a:buClr>
              <a:buFont typeface="Wingdings" panose="05000000000000000000" pitchFamily="2" charset="2"/>
              <a:buChar char="ü"/>
            </a:pPr>
            <a:endParaRPr lang="es-ES_tradnl" sz="1100" dirty="0">
              <a:solidFill>
                <a:srgbClr val="007AAE"/>
              </a:solidFill>
              <a:latin typeface="Verdana" pitchFamily="34" charset="0"/>
              <a:ea typeface="Verdana" panose="020B0604030504040204" pitchFamily="34" charset="0"/>
              <a:cs typeface="Verdana" panose="020B0604030504040204" pitchFamily="34" charset="0"/>
            </a:endParaRPr>
          </a:p>
          <a:p>
            <a:pPr marL="285750" lvl="1" indent="-285750" algn="just" defTabSz="914400" fontAlgn="base">
              <a:spcBef>
                <a:spcPct val="0"/>
              </a:spcBef>
              <a:spcAft>
                <a:spcPct val="0"/>
              </a:spcAft>
              <a:buClr>
                <a:srgbClr val="007AAE"/>
              </a:buClr>
              <a:buFont typeface="Wingdings" panose="05000000000000000000" pitchFamily="2" charset="2"/>
              <a:buChar char="ü"/>
            </a:pPr>
            <a:r>
              <a:rPr lang="es-ES" sz="1100" b="1" dirty="0">
                <a:solidFill>
                  <a:srgbClr val="63666A"/>
                </a:solidFill>
                <a:latin typeface="Verdana" pitchFamily="34" charset="0"/>
                <a:ea typeface="Verdana" panose="020B0604030504040204" pitchFamily="34" charset="0"/>
                <a:cs typeface="Verdana" panose="020B0604030504040204" pitchFamily="34" charset="0"/>
              </a:rPr>
              <a:t>Contrato Marco para el acceso y la utilización del sistema SL-ATR</a:t>
            </a:r>
          </a:p>
        </p:txBody>
      </p:sp>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8930">
            <a:off x="6714819" y="2607738"/>
            <a:ext cx="1059940" cy="10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Imagen 42"/>
          <p:cNvPicPr>
            <a:picLocks noChangeAspect="1"/>
          </p:cNvPicPr>
          <p:nvPr/>
        </p:nvPicPr>
        <p:blipFill>
          <a:blip r:embed="rId5"/>
          <a:stretch>
            <a:fillRect/>
          </a:stretch>
        </p:blipFill>
        <p:spPr>
          <a:xfrm rot="21120000">
            <a:off x="4698142" y="2628780"/>
            <a:ext cx="1062279" cy="1114982"/>
          </a:xfrm>
          <a:prstGeom prst="rect">
            <a:avLst/>
          </a:prstGeom>
          <a:ln>
            <a:noFill/>
          </a:ln>
          <a:effectLst>
            <a:outerShdw blurRad="190500" algn="tl" rotWithShape="0">
              <a:srgbClr val="000000">
                <a:alpha val="70000"/>
              </a:srgbClr>
            </a:outerShdw>
          </a:effectLst>
        </p:spPr>
      </p:pic>
      <p:pic>
        <p:nvPicPr>
          <p:cNvPr id="44" name="Imagen 43"/>
          <p:cNvPicPr>
            <a:picLocks noChangeAspect="1"/>
          </p:cNvPicPr>
          <p:nvPr/>
        </p:nvPicPr>
        <p:blipFill>
          <a:blip r:embed="rId6"/>
          <a:stretch>
            <a:fillRect/>
          </a:stretch>
        </p:blipFill>
        <p:spPr>
          <a:xfrm rot="300000">
            <a:off x="5649700" y="2637845"/>
            <a:ext cx="1027768" cy="1073226"/>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rotWithShape="1">
          <a:blip r:embed="rId7"/>
          <a:srcRect b="12908"/>
          <a:stretch/>
        </p:blipFill>
        <p:spPr>
          <a:xfrm rot="327382">
            <a:off x="7556281" y="2619415"/>
            <a:ext cx="1059829" cy="1201856"/>
          </a:xfrm>
          <a:prstGeom prst="rect">
            <a:avLst/>
          </a:prstGeom>
          <a:effectLst>
            <a:outerShdw blurRad="190500" algn="ctr" rotWithShape="0">
              <a:schemeClr val="tx1">
                <a:alpha val="70000"/>
              </a:schemeClr>
            </a:outerShdw>
          </a:effectLst>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516" y="706373"/>
            <a:ext cx="704691" cy="704691"/>
          </a:xfrm>
          <a:prstGeom prst="rect">
            <a:avLst/>
          </a:prstGeom>
        </p:spPr>
      </p:pic>
    </p:spTree>
    <p:extLst>
      <p:ext uri="{BB962C8B-B14F-4D97-AF65-F5344CB8AC3E}">
        <p14:creationId xmlns:p14="http://schemas.microsoft.com/office/powerpoint/2010/main" val="157507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4. Acceso al SL-ATR</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Solicitud de Acceso al SL-ATR</a:t>
            </a:r>
            <a:r>
              <a:rPr lang="es-ES" sz="1400" dirty="0">
                <a:solidFill>
                  <a:srgbClr val="007AAE"/>
                </a:solidFill>
                <a:latin typeface="Verdana" pitchFamily="34" charset="0"/>
                <a:cs typeface="Arial" charset="0"/>
              </a:rPr>
              <a:t>:</a:t>
            </a: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3" y="2127206"/>
            <a:ext cx="456129" cy="459789"/>
          </a:xfrm>
          <a:prstGeom prst="rect">
            <a:avLst/>
          </a:prstGeom>
        </p:spPr>
      </p:pic>
      <p:sp>
        <p:nvSpPr>
          <p:cNvPr id="29" name="5 CuadroTexto"/>
          <p:cNvSpPr txBox="1"/>
          <p:nvPr/>
        </p:nvSpPr>
        <p:spPr>
          <a:xfrm>
            <a:off x="1076157" y="2241322"/>
            <a:ext cx="4502561" cy="569387"/>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marL="85725" lvl="1" algn="just" defTabSz="914400" fontAlgn="base">
              <a:spcBef>
                <a:spcPct val="0"/>
              </a:spcBef>
              <a:spcAft>
                <a:spcPct val="0"/>
              </a:spcAft>
            </a:pPr>
            <a:r>
              <a:rPr lang="es-ES" sz="1000" dirty="0">
                <a:solidFill>
                  <a:srgbClr val="63666A"/>
                </a:solidFill>
                <a:latin typeface="Verdana" pitchFamily="34" charset="0"/>
                <a:cs typeface="Arial" charset="0"/>
                <a:hlinkClick r:id="rId3"/>
              </a:rPr>
              <a:t>https://www.enagas.es/es/gestion-tecnica-sistema/procesos-sistema-gasista/habilitacion/</a:t>
            </a:r>
            <a:r>
              <a:rPr lang="es-ES" sz="1000" dirty="0">
                <a:solidFill>
                  <a:srgbClr val="63666A"/>
                </a:solidFill>
                <a:latin typeface="Verdana" pitchFamily="34" charset="0"/>
                <a:cs typeface="Arial" charset="0"/>
              </a:rPr>
              <a:t> </a:t>
            </a:r>
          </a:p>
        </p:txBody>
      </p:sp>
      <p:sp>
        <p:nvSpPr>
          <p:cNvPr id="15" name="5 CuadroTexto"/>
          <p:cNvSpPr txBox="1"/>
          <p:nvPr/>
        </p:nvSpPr>
        <p:spPr>
          <a:xfrm>
            <a:off x="738043" y="1271145"/>
            <a:ext cx="4450890" cy="938719"/>
          </a:xfrm>
          <a:prstGeom prst="rect">
            <a:avLst/>
          </a:prstGeom>
          <a:noFill/>
          <a:ln w="28575" cmpd="dbl">
            <a:noFill/>
          </a:ln>
        </p:spPr>
        <p:txBody>
          <a:bodyPr wrap="square" rtlCol="0">
            <a:spAutoFit/>
          </a:bodyPr>
          <a:lstStyle/>
          <a:p>
            <a:r>
              <a:rPr lang="es-ES" sz="1100" dirty="0">
                <a:solidFill>
                  <a:srgbClr val="63666A"/>
                </a:solidFill>
                <a:latin typeface="Verdana" pitchFamily="34" charset="0"/>
                <a:cs typeface="Arial" charset="0"/>
              </a:rPr>
              <a:t>La solicitud de accesos inicial se realiza mediante envío de un </a:t>
            </a:r>
            <a:r>
              <a:rPr lang="es-ES" sz="1100" b="1" dirty="0">
                <a:solidFill>
                  <a:srgbClr val="63666A"/>
                </a:solidFill>
                <a:latin typeface="Verdana" pitchFamily="34" charset="0"/>
                <a:cs typeface="Arial" charset="0"/>
              </a:rPr>
              <a:t>correo electrónico </a:t>
            </a:r>
            <a:r>
              <a:rPr lang="es-ES" sz="1100" dirty="0">
                <a:solidFill>
                  <a:srgbClr val="63666A"/>
                </a:solidFill>
                <a:latin typeface="Verdana" pitchFamily="34" charset="0"/>
                <a:cs typeface="Arial" charset="0"/>
              </a:rPr>
              <a:t>a </a:t>
            </a:r>
            <a:r>
              <a:rPr lang="es-ES" sz="1100" dirty="0">
                <a:solidFill>
                  <a:srgbClr val="007AAE"/>
                </a:solidFill>
                <a:latin typeface="Verdana" pitchFamily="34" charset="0"/>
                <a:cs typeface="Arial" charset="0"/>
                <a:hlinkClick r:id="rId4"/>
              </a:rPr>
              <a:t>GTS.HABILITACIONYACCESO@enagas.es</a:t>
            </a:r>
            <a:r>
              <a:rPr lang="es-ES" sz="1100" dirty="0">
                <a:solidFill>
                  <a:srgbClr val="63666A"/>
                </a:solidFill>
                <a:latin typeface="Verdana" pitchFamily="34" charset="0"/>
                <a:cs typeface="Arial" charset="0"/>
              </a:rPr>
              <a:t>, a</a:t>
            </a:r>
            <a:r>
              <a:rPr lang="es-ES_tradnl" sz="1100" dirty="0">
                <a:solidFill>
                  <a:srgbClr val="63666A"/>
                </a:solidFill>
                <a:latin typeface="Verdana" pitchFamily="34" charset="0"/>
                <a:cs typeface="Arial" charset="0"/>
              </a:rPr>
              <a:t>djuntando el mismo </a:t>
            </a:r>
            <a:r>
              <a:rPr lang="es-ES_tradnl" sz="1100" b="1" dirty="0">
                <a:solidFill>
                  <a:srgbClr val="63666A"/>
                </a:solidFill>
                <a:latin typeface="Verdana" pitchFamily="34" charset="0"/>
                <a:cs typeface="Arial" charset="0"/>
              </a:rPr>
              <a:t>Formulario</a:t>
            </a:r>
            <a:r>
              <a:rPr lang="es-ES_tradnl" sz="1100" dirty="0">
                <a:solidFill>
                  <a:srgbClr val="63666A"/>
                </a:solidFill>
                <a:latin typeface="Verdana" pitchFamily="34" charset="0"/>
                <a:cs typeface="Arial" charset="0"/>
              </a:rPr>
              <a:t> de Habilitación con la opción “Acceso al SL-ATR”.</a:t>
            </a:r>
          </a:p>
        </p:txBody>
      </p:sp>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803" y="58922"/>
            <a:ext cx="468000" cy="468000"/>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497" y="1081917"/>
            <a:ext cx="750411" cy="750411"/>
          </a:xfrm>
          <a:prstGeom prst="rect">
            <a:avLst/>
          </a:prstGeom>
        </p:spPr>
      </p:pic>
      <p:sp>
        <p:nvSpPr>
          <p:cNvPr id="24" name="10 CuadroTexto"/>
          <p:cNvSpPr txBox="1"/>
          <p:nvPr/>
        </p:nvSpPr>
        <p:spPr>
          <a:xfrm>
            <a:off x="736602" y="3063809"/>
            <a:ext cx="5260543" cy="900246"/>
          </a:xfrm>
          <a:prstGeom prst="rect">
            <a:avLst/>
          </a:prstGeom>
          <a:noFill/>
          <a:ln w="28575" cmpd="dbl">
            <a:noFill/>
          </a:ln>
        </p:spPr>
        <p:txBody>
          <a:bodyPr wrap="square" rtlCol="0">
            <a:spAutoFit/>
          </a:bodyPr>
          <a:lstStyle/>
          <a:p>
            <a:pPr algn="just"/>
            <a:r>
              <a:rPr lang="es-ES" sz="1050" dirty="0">
                <a:solidFill>
                  <a:srgbClr val="63666A"/>
                </a:solidFill>
                <a:latin typeface="Verdana" pitchFamily="34" charset="0"/>
                <a:cs typeface="Arial" charset="0"/>
              </a:rPr>
              <a:t>Cualquier modificación sobre información de datos y permisos de acceso de usuarios SL-ATR se comunicará mediante el </a:t>
            </a:r>
            <a:r>
              <a:rPr lang="es-ES" sz="1050" b="1" dirty="0">
                <a:solidFill>
                  <a:srgbClr val="63666A"/>
                </a:solidFill>
                <a:latin typeface="Verdana" pitchFamily="34" charset="0"/>
                <a:cs typeface="Arial" charset="0"/>
              </a:rPr>
              <a:t>Formulario Modificación sobre Usuarios con acceso al SL-ATR </a:t>
            </a:r>
            <a:r>
              <a:rPr lang="es-ES" sz="1050" dirty="0">
                <a:solidFill>
                  <a:srgbClr val="63666A"/>
                </a:solidFill>
                <a:latin typeface="Verdana" pitchFamily="34" charset="0"/>
                <a:cs typeface="Arial" charset="0"/>
              </a:rPr>
              <a:t>. El formulario debe incluir la información previamente enviada así como los usuarios dados de alta y en su caso de baja con anterioridad</a:t>
            </a:r>
          </a:p>
        </p:txBody>
      </p:sp>
      <p:pic>
        <p:nvPicPr>
          <p:cNvPr id="25" name="Imagen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82" y="3982626"/>
            <a:ext cx="456129" cy="459789"/>
          </a:xfrm>
          <a:prstGeom prst="rect">
            <a:avLst/>
          </a:prstGeom>
        </p:spPr>
      </p:pic>
      <p:sp>
        <p:nvSpPr>
          <p:cNvPr id="26" name="5 CuadroTexto"/>
          <p:cNvSpPr txBox="1"/>
          <p:nvPr/>
        </p:nvSpPr>
        <p:spPr>
          <a:xfrm>
            <a:off x="1050436" y="4096742"/>
            <a:ext cx="4748617" cy="569387"/>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endParaRPr lang="es-ES" sz="1100" u="sng" dirty="0">
              <a:solidFill>
                <a:srgbClr val="63666A"/>
              </a:solidFill>
              <a:latin typeface="Verdana" pitchFamily="34" charset="0"/>
              <a:cs typeface="Arial" charset="0"/>
            </a:endParaRPr>
          </a:p>
          <a:p>
            <a:pPr marL="85725" lvl="1" algn="just" defTabSz="914400" fontAlgn="base">
              <a:spcBef>
                <a:spcPct val="0"/>
              </a:spcBef>
              <a:spcAft>
                <a:spcPct val="0"/>
              </a:spcAft>
            </a:pPr>
            <a:r>
              <a:rPr lang="es-ES" sz="1000" dirty="0">
                <a:latin typeface="Verdana" panose="020B0604030504040204" pitchFamily="34" charset="0"/>
                <a:ea typeface="Verdana" panose="020B0604030504040204" pitchFamily="34" charset="0"/>
                <a:cs typeface="Verdana" panose="020B0604030504040204" pitchFamily="34" charset="0"/>
                <a:hlinkClick r:id="rId3"/>
              </a:rPr>
              <a:t>https://www.enagas.es/es/gestion-tecnica-sistema/procesos-sistema-gasista/habilitacion/</a:t>
            </a:r>
            <a:r>
              <a:rPr lang="es-ES" sz="1000" dirty="0">
                <a:latin typeface="Verdana" panose="020B0604030504040204" pitchFamily="34" charset="0"/>
                <a:ea typeface="Verdana" panose="020B0604030504040204" pitchFamily="34" charset="0"/>
                <a:cs typeface="Verdana" panose="020B0604030504040204" pitchFamily="34" charset="0"/>
              </a:rPr>
              <a:t> </a:t>
            </a:r>
            <a:endParaRPr lang="es-ES" sz="1200" dirty="0">
              <a:solidFill>
                <a:srgbClr val="63666A"/>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341" y="2929814"/>
            <a:ext cx="722923" cy="722923"/>
          </a:xfrm>
          <a:prstGeom prst="rect">
            <a:avLst/>
          </a:prstGeom>
        </p:spPr>
      </p:pic>
      <p:sp>
        <p:nvSpPr>
          <p:cNvPr id="11" name="Elipse 10"/>
          <p:cNvSpPr/>
          <p:nvPr/>
        </p:nvSpPr>
        <p:spPr>
          <a:xfrm>
            <a:off x="413702" y="3147162"/>
            <a:ext cx="297180" cy="2859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3" name="Grupo 22">
            <a:extLst>
              <a:ext uri="{FF2B5EF4-FFF2-40B4-BE49-F238E27FC236}">
                <a16:creationId xmlns:a16="http://schemas.microsoft.com/office/drawing/2014/main" id="{7EF7BC1A-EF74-4258-849C-79261965B835}"/>
              </a:ext>
            </a:extLst>
          </p:cNvPr>
          <p:cNvGrpSpPr/>
          <p:nvPr/>
        </p:nvGrpSpPr>
        <p:grpSpPr>
          <a:xfrm>
            <a:off x="6313297" y="2500816"/>
            <a:ext cx="1282463" cy="2249407"/>
            <a:chOff x="2197030" y="2284782"/>
            <a:chExt cx="1282463" cy="2249407"/>
          </a:xfrm>
        </p:grpSpPr>
        <p:pic>
          <p:nvPicPr>
            <p:cNvPr id="27" name="Imagen 26">
              <a:extLst>
                <a:ext uri="{FF2B5EF4-FFF2-40B4-BE49-F238E27FC236}">
                  <a16:creationId xmlns:a16="http://schemas.microsoft.com/office/drawing/2014/main" id="{EED4F8B3-1EA5-4DF3-98A1-C43FF7AE47CB}"/>
                </a:ext>
              </a:extLst>
            </p:cNvPr>
            <p:cNvPicPr>
              <a:picLocks noChangeAspect="1"/>
            </p:cNvPicPr>
            <p:nvPr/>
          </p:nvPicPr>
          <p:blipFill rotWithShape="1">
            <a:blip r:embed="rId8"/>
            <a:srcRect l="1548" t="250" r="2392" b="2285"/>
            <a:stretch/>
          </p:blipFill>
          <p:spPr>
            <a:xfrm rot="21164670">
              <a:off x="2197030" y="2284782"/>
              <a:ext cx="1282463" cy="2238042"/>
            </a:xfrm>
            <a:prstGeom prst="rect">
              <a:avLst/>
            </a:prstGeom>
            <a:ln>
              <a:noFill/>
            </a:ln>
            <a:effectLst>
              <a:outerShdw blurRad="190500" algn="tl" rotWithShape="0">
                <a:srgbClr val="000000">
                  <a:alpha val="70000"/>
                </a:srgbClr>
              </a:outerShdw>
            </a:effectLst>
          </p:spPr>
        </p:pic>
        <p:pic>
          <p:nvPicPr>
            <p:cNvPr id="30" name="Imagen 29">
              <a:extLst>
                <a:ext uri="{FF2B5EF4-FFF2-40B4-BE49-F238E27FC236}">
                  <a16:creationId xmlns:a16="http://schemas.microsoft.com/office/drawing/2014/main" id="{BE53E6C3-C8E6-410A-9F9D-A5E3275D1B30}"/>
                </a:ext>
              </a:extLst>
            </p:cNvPr>
            <p:cNvPicPr>
              <a:picLocks noChangeAspect="1"/>
            </p:cNvPicPr>
            <p:nvPr/>
          </p:nvPicPr>
          <p:blipFill>
            <a:blip r:embed="rId9"/>
            <a:stretch>
              <a:fillRect/>
            </a:stretch>
          </p:blipFill>
          <p:spPr>
            <a:xfrm rot="21158677">
              <a:off x="2198965" y="2294576"/>
              <a:ext cx="1272085" cy="2239613"/>
            </a:xfrm>
            <a:prstGeom prst="rect">
              <a:avLst/>
            </a:prstGeom>
            <a:solidFill>
              <a:schemeClr val="bg1"/>
            </a:solidFill>
            <a:ln>
              <a:noFill/>
            </a:ln>
            <a:effectLst>
              <a:outerShdw blurRad="190500" algn="tl" rotWithShape="0">
                <a:srgbClr val="000000">
                  <a:alpha val="70000"/>
                </a:srgbClr>
              </a:outerShdw>
            </a:effectLst>
          </p:spPr>
        </p:pic>
      </p:grpSp>
      <p:grpSp>
        <p:nvGrpSpPr>
          <p:cNvPr id="31" name="Grupo 30">
            <a:extLst>
              <a:ext uri="{FF2B5EF4-FFF2-40B4-BE49-F238E27FC236}">
                <a16:creationId xmlns:a16="http://schemas.microsoft.com/office/drawing/2014/main" id="{7F1A407B-5C91-4A45-88C3-B64B5D4EE7C2}"/>
              </a:ext>
            </a:extLst>
          </p:cNvPr>
          <p:cNvGrpSpPr/>
          <p:nvPr/>
        </p:nvGrpSpPr>
        <p:grpSpPr>
          <a:xfrm>
            <a:off x="5578719" y="1126228"/>
            <a:ext cx="2751622" cy="1034850"/>
            <a:chOff x="3944791" y="3028079"/>
            <a:chExt cx="2751622" cy="1034850"/>
          </a:xfrm>
        </p:grpSpPr>
        <p:pic>
          <p:nvPicPr>
            <p:cNvPr id="32" name="Imagen 31">
              <a:extLst>
                <a:ext uri="{FF2B5EF4-FFF2-40B4-BE49-F238E27FC236}">
                  <a16:creationId xmlns:a16="http://schemas.microsoft.com/office/drawing/2014/main" id="{0360BDCF-CB4B-43B4-87C7-FF47E59875C3}"/>
                </a:ext>
              </a:extLst>
            </p:cNvPr>
            <p:cNvPicPr>
              <a:picLocks noChangeAspect="1"/>
            </p:cNvPicPr>
            <p:nvPr/>
          </p:nvPicPr>
          <p:blipFill rotWithShape="1">
            <a:blip r:embed="rId10"/>
            <a:srcRect l="-1641" t="228" r="1715" b="-258"/>
            <a:stretch/>
          </p:blipFill>
          <p:spPr>
            <a:xfrm>
              <a:off x="3944791" y="3028079"/>
              <a:ext cx="2751621" cy="1034850"/>
            </a:xfrm>
            <a:prstGeom prst="rect">
              <a:avLst/>
            </a:prstGeom>
            <a:ln>
              <a:noFill/>
            </a:ln>
            <a:effectLst>
              <a:outerShdw blurRad="190500" algn="tl" rotWithShape="0">
                <a:srgbClr val="000000">
                  <a:alpha val="70000"/>
                </a:srgbClr>
              </a:outerShdw>
            </a:effectLst>
          </p:spPr>
        </p:pic>
        <p:pic>
          <p:nvPicPr>
            <p:cNvPr id="33" name="Imagen 32">
              <a:extLst>
                <a:ext uri="{FF2B5EF4-FFF2-40B4-BE49-F238E27FC236}">
                  <a16:creationId xmlns:a16="http://schemas.microsoft.com/office/drawing/2014/main" id="{651B8FEF-D821-46A7-9DAE-6671230E1E18}"/>
                </a:ext>
              </a:extLst>
            </p:cNvPr>
            <p:cNvPicPr>
              <a:picLocks noChangeAspect="1"/>
            </p:cNvPicPr>
            <p:nvPr/>
          </p:nvPicPr>
          <p:blipFill>
            <a:blip r:embed="rId11"/>
            <a:stretch>
              <a:fillRect/>
            </a:stretch>
          </p:blipFill>
          <p:spPr>
            <a:xfrm>
              <a:off x="3987385" y="3038077"/>
              <a:ext cx="2709028" cy="1017357"/>
            </a:xfrm>
            <a:prstGeom prst="rect">
              <a:avLst/>
            </a:prstGeom>
            <a:solidFill>
              <a:schemeClr val="bg1"/>
            </a:solidFill>
          </p:spPr>
        </p:pic>
      </p:grpSp>
      <p:pic>
        <p:nvPicPr>
          <p:cNvPr id="34" name="Imagen 33">
            <a:extLst>
              <a:ext uri="{FF2B5EF4-FFF2-40B4-BE49-F238E27FC236}">
                <a16:creationId xmlns:a16="http://schemas.microsoft.com/office/drawing/2014/main" id="{18ADF523-DA4E-4822-A3A8-93FCCA4FEEEC}"/>
              </a:ext>
            </a:extLst>
          </p:cNvPr>
          <p:cNvPicPr>
            <a:picLocks noChangeAspect="1"/>
          </p:cNvPicPr>
          <p:nvPr/>
        </p:nvPicPr>
        <p:blipFill>
          <a:blip r:embed="rId12"/>
          <a:stretch>
            <a:fillRect/>
          </a:stretch>
        </p:blipFill>
        <p:spPr>
          <a:xfrm rot="21142495">
            <a:off x="6302809" y="2513765"/>
            <a:ext cx="1285115" cy="2237572"/>
          </a:xfrm>
          <a:prstGeom prst="rect">
            <a:avLst/>
          </a:prstGeom>
          <a:solidFill>
            <a:schemeClr val="bg1"/>
          </a:solidFill>
        </p:spPr>
      </p:pic>
    </p:spTree>
    <p:extLst>
      <p:ext uri="{BB962C8B-B14F-4D97-AF65-F5344CB8AC3E}">
        <p14:creationId xmlns:p14="http://schemas.microsoft.com/office/powerpoint/2010/main" val="61675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4. Acceso al SL-ATR</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Acceso al SL-ATR por Doble Factor</a:t>
            </a:r>
            <a:r>
              <a:rPr lang="es-ES" sz="1400" dirty="0">
                <a:solidFill>
                  <a:srgbClr val="007AAE"/>
                </a:solidFill>
                <a:latin typeface="Verdana" pitchFamily="34" charset="0"/>
                <a:cs typeface="Arial" charset="0"/>
              </a:rPr>
              <a:t>:</a:t>
            </a: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03" y="58922"/>
            <a:ext cx="468000" cy="468000"/>
          </a:xfrm>
          <a:prstGeom prst="rect">
            <a:avLst/>
          </a:prstGeom>
        </p:spPr>
      </p:pic>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138" t="36870" r="5289" b="5100"/>
          <a:stretch/>
        </p:blipFill>
        <p:spPr bwMode="auto">
          <a:xfrm>
            <a:off x="6423500" y="1054800"/>
            <a:ext cx="2027217" cy="1272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58" r="1264"/>
          <a:stretch/>
        </p:blipFill>
        <p:spPr bwMode="auto">
          <a:xfrm rot="246247">
            <a:off x="6045025" y="2483076"/>
            <a:ext cx="2574995" cy="1958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14 CuadroTexto"/>
          <p:cNvSpPr txBox="1"/>
          <p:nvPr/>
        </p:nvSpPr>
        <p:spPr>
          <a:xfrm>
            <a:off x="502890" y="1682641"/>
            <a:ext cx="1655077" cy="476726"/>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s-ES_tradnl" sz="1100" b="1" kern="0" dirty="0">
                <a:solidFill>
                  <a:prstClr val="white"/>
                </a:solidFill>
                <a:latin typeface="Verdana" pitchFamily="34" charset="0"/>
                <a:ea typeface="Verdana" panose="020B0604030504040204" pitchFamily="34" charset="0"/>
                <a:cs typeface="Verdana" panose="020B0604030504040204" pitchFamily="34" charset="0"/>
              </a:rPr>
              <a:t>Información requerida:</a:t>
            </a:r>
            <a:endParaRPr lang="es-ES" sz="1100" b="1" kern="0" dirty="0">
              <a:solidFill>
                <a:prstClr val="white"/>
              </a:solidFill>
              <a:latin typeface="Verdana" pitchFamily="34" charset="0"/>
              <a:ea typeface="Verdana" panose="020B0604030504040204" pitchFamily="34" charset="0"/>
              <a:cs typeface="Verdana" panose="020B0604030504040204" pitchFamily="34" charset="0"/>
            </a:endParaRPr>
          </a:p>
        </p:txBody>
      </p:sp>
      <p:sp>
        <p:nvSpPr>
          <p:cNvPr id="31" name="15 CuadroTexto"/>
          <p:cNvSpPr txBox="1"/>
          <p:nvPr/>
        </p:nvSpPr>
        <p:spPr>
          <a:xfrm>
            <a:off x="2233958" y="1671859"/>
            <a:ext cx="4739272" cy="600164"/>
          </a:xfrm>
          <a:prstGeom prst="rect">
            <a:avLst/>
          </a:prstGeom>
          <a:noFill/>
        </p:spPr>
        <p:txBody>
          <a:bodyPr wrap="square" rtlCol="0">
            <a:spAutoFit/>
          </a:bodyPr>
          <a:lstStyle/>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Nº de móvil, DNI y correo electrónico</a:t>
            </a:r>
          </a:p>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Gestión de perfiles</a:t>
            </a:r>
          </a:p>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Envío email del pack de bienvenida (Guía de uso)</a:t>
            </a:r>
          </a:p>
        </p:txBody>
      </p:sp>
      <p:sp>
        <p:nvSpPr>
          <p:cNvPr id="32" name="16 CuadroTexto"/>
          <p:cNvSpPr txBox="1"/>
          <p:nvPr/>
        </p:nvSpPr>
        <p:spPr>
          <a:xfrm>
            <a:off x="502889" y="2596900"/>
            <a:ext cx="1655077" cy="476726"/>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s-ES_tradnl" sz="1100" b="1" kern="0" dirty="0">
                <a:solidFill>
                  <a:prstClr val="white"/>
                </a:solidFill>
                <a:latin typeface="Verdana" pitchFamily="34" charset="0"/>
                <a:ea typeface="Verdana" panose="020B0604030504040204" pitchFamily="34" charset="0"/>
                <a:cs typeface="Verdana" panose="020B0604030504040204" pitchFamily="34" charset="0"/>
              </a:rPr>
              <a:t>Proceso de autenticación</a:t>
            </a:r>
            <a:endParaRPr lang="es-ES" sz="1100" b="1" kern="0" dirty="0">
              <a:solidFill>
                <a:prstClr val="white"/>
              </a:solidFill>
              <a:latin typeface="Verdana" pitchFamily="34" charset="0"/>
              <a:ea typeface="Verdana" panose="020B0604030504040204" pitchFamily="34" charset="0"/>
              <a:cs typeface="Verdana" panose="020B0604030504040204" pitchFamily="34" charset="0"/>
            </a:endParaRPr>
          </a:p>
        </p:txBody>
      </p:sp>
      <p:sp>
        <p:nvSpPr>
          <p:cNvPr id="33" name="17 Rectángulo"/>
          <p:cNvSpPr/>
          <p:nvPr/>
        </p:nvSpPr>
        <p:spPr>
          <a:xfrm>
            <a:off x="2233958" y="2576796"/>
            <a:ext cx="4572000" cy="600164"/>
          </a:xfrm>
          <a:prstGeom prst="rect">
            <a:avLst/>
          </a:prstGeom>
          <a:noFill/>
        </p:spPr>
        <p:txBody>
          <a:bodyPr wrap="square" rtlCol="0">
            <a:spAutoFit/>
          </a:bodyPr>
          <a:lstStyle/>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Instalación de App de Autenticación avanzada</a:t>
            </a:r>
          </a:p>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Se introduce un código recibido mediante SMS</a:t>
            </a:r>
          </a:p>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Escaneo del código QR</a:t>
            </a:r>
          </a:p>
        </p:txBody>
      </p:sp>
      <p:sp>
        <p:nvSpPr>
          <p:cNvPr id="34" name="18 CuadroTexto"/>
          <p:cNvSpPr txBox="1"/>
          <p:nvPr/>
        </p:nvSpPr>
        <p:spPr>
          <a:xfrm>
            <a:off x="527255" y="3501420"/>
            <a:ext cx="1639686" cy="476726"/>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defPPr>
              <a:defRPr lang="es-ES"/>
            </a:defPPr>
            <a:lvl1pPr algn="ctr" defTabSz="914400">
              <a:defRPr sz="1100" b="1" kern="0">
                <a:solidFill>
                  <a:prstClr val="white"/>
                </a:solidFill>
                <a:latin typeface="Verdana" pitchFamily="34" charset="0"/>
                <a:ea typeface="Verdana" panose="020B0604030504040204" pitchFamily="34" charset="0"/>
                <a:cs typeface="Verdana" panose="020B0604030504040204" pitchFamily="34" charset="0"/>
              </a:defRPr>
            </a:lvl1pPr>
          </a:lstStyle>
          <a:p>
            <a:r>
              <a:rPr lang="es-ES_tradnl" dirty="0"/>
              <a:t>Acceso al </a:t>
            </a:r>
          </a:p>
          <a:p>
            <a:r>
              <a:rPr lang="es-ES_tradnl" dirty="0"/>
              <a:t>SL ATR</a:t>
            </a:r>
            <a:endParaRPr lang="es-ES" dirty="0"/>
          </a:p>
        </p:txBody>
      </p:sp>
      <p:sp>
        <p:nvSpPr>
          <p:cNvPr id="35" name="19 Rectángulo"/>
          <p:cNvSpPr/>
          <p:nvPr/>
        </p:nvSpPr>
        <p:spPr>
          <a:xfrm>
            <a:off x="2233958" y="3462378"/>
            <a:ext cx="4572000" cy="600164"/>
          </a:xfrm>
          <a:prstGeom prst="rect">
            <a:avLst/>
          </a:prstGeom>
          <a:noFill/>
        </p:spPr>
        <p:txBody>
          <a:bodyPr wrap="square" rtlCol="0">
            <a:spAutoFit/>
          </a:bodyPr>
          <a:lstStyle/>
          <a:p>
            <a:pPr marL="228600" lvl="1" indent="-228600" defTabSz="533400">
              <a:lnSpc>
                <a:spcPct val="90000"/>
              </a:lnSpc>
              <a:spcBef>
                <a:spcPct val="0"/>
              </a:spcBef>
              <a:spcAft>
                <a:spcPct val="15000"/>
              </a:spcAft>
              <a:buFont typeface="Wingdings" panose="05000000000000000000" pitchFamily="2" charset="2"/>
              <a:buChar char="§"/>
            </a:pPr>
            <a:r>
              <a:rPr lang="es-ES_tradnl" sz="1100" spc="-50" dirty="0">
                <a:solidFill>
                  <a:srgbClr val="63666A"/>
                </a:solidFill>
                <a:latin typeface="Verdana" panose="020B0604030504040204" pitchFamily="34" charset="0"/>
                <a:ea typeface="Verdana" panose="020B0604030504040204" pitchFamily="34" charset="0"/>
                <a:cs typeface="Verdana" panose="020B0604030504040204" pitchFamily="34" charset="0"/>
              </a:rPr>
              <a:t>Introducción de email y contraseña en página web</a:t>
            </a:r>
          </a:p>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Envío de solicitud al teléfono móvil</a:t>
            </a:r>
          </a:p>
          <a:p>
            <a:pPr marL="228600" lvl="1" indent="-228600" defTabSz="533400">
              <a:lnSpc>
                <a:spcPct val="90000"/>
              </a:lnSpc>
              <a:spcBef>
                <a:spcPct val="0"/>
              </a:spcBef>
              <a:spcAft>
                <a:spcPct val="15000"/>
              </a:spcAft>
              <a:buFont typeface="Wingdings" panose="05000000000000000000" pitchFamily="2" charset="2"/>
              <a:buChar char="§"/>
            </a:pPr>
            <a:r>
              <a:rPr lang="es-ES_tradnl" sz="1100" dirty="0">
                <a:solidFill>
                  <a:srgbClr val="63666A"/>
                </a:solidFill>
                <a:latin typeface="Verdana" panose="020B0604030504040204" pitchFamily="34" charset="0"/>
                <a:ea typeface="Verdana" panose="020B0604030504040204" pitchFamily="34" charset="0"/>
                <a:cs typeface="Verdana" panose="020B0604030504040204" pitchFamily="34" charset="0"/>
              </a:rPr>
              <a:t>Validación de la solicitud en la App</a:t>
            </a:r>
          </a:p>
        </p:txBody>
      </p:sp>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06" y="4143770"/>
            <a:ext cx="456129" cy="459789"/>
          </a:xfrm>
          <a:prstGeom prst="rect">
            <a:avLst/>
          </a:prstGeom>
        </p:spPr>
      </p:pic>
      <p:sp>
        <p:nvSpPr>
          <p:cNvPr id="18" name="5 CuadroTexto"/>
          <p:cNvSpPr txBox="1"/>
          <p:nvPr/>
        </p:nvSpPr>
        <p:spPr>
          <a:xfrm>
            <a:off x="850360" y="4257886"/>
            <a:ext cx="5048269" cy="877163"/>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marL="85725" lvl="1" algn="just" defTabSz="914400" fontAlgn="base">
              <a:spcBef>
                <a:spcPct val="0"/>
              </a:spcBef>
              <a:spcAft>
                <a:spcPct val="0"/>
              </a:spcAft>
            </a:pPr>
            <a:r>
              <a:rPr lang="es-ES" sz="1000" dirty="0">
                <a:latin typeface="Verdana" panose="020B0604030504040204" pitchFamily="34" charset="0"/>
                <a:ea typeface="Verdana" panose="020B0604030504040204" pitchFamily="34" charset="0"/>
                <a:cs typeface="Verdana" panose="020B0604030504040204" pitchFamily="34" charset="0"/>
                <a:hlinkClick r:id="rId6"/>
              </a:rPr>
              <a:t>https://www.enagas.es/content/dam/enagas/es/ficheros/gestion-tecnica-sistema/atencion-y-soporte-a-usuarios/acceso-y-conexion/Gu%C3%ADa%20de%20uso%202FA.pdf</a:t>
            </a:r>
            <a:endParaRPr lang="es-ES" sz="1000" dirty="0">
              <a:latin typeface="Verdana" panose="020B0604030504040204" pitchFamily="34" charset="0"/>
              <a:ea typeface="Verdana" panose="020B0604030504040204" pitchFamily="34" charset="0"/>
              <a:cs typeface="Verdana" panose="020B0604030504040204" pitchFamily="34" charset="0"/>
            </a:endParaRPr>
          </a:p>
          <a:p>
            <a:pPr marL="85725" lvl="1" algn="just" defTabSz="914400" fontAlgn="base">
              <a:spcBef>
                <a:spcPct val="0"/>
              </a:spcBef>
              <a:spcAft>
                <a:spcPct val="0"/>
              </a:spcAft>
            </a:pPr>
            <a:endParaRPr lang="es-ES"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962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solidFill>
                  <a:srgbClr val="007AAE"/>
                </a:solidFill>
              </a:rPr>
              <a:t>Índice</a:t>
            </a:r>
          </a:p>
        </p:txBody>
      </p:sp>
      <p:sp>
        <p:nvSpPr>
          <p:cNvPr id="5" name="Marcador de texto 4"/>
          <p:cNvSpPr>
            <a:spLocks noGrp="1"/>
          </p:cNvSpPr>
          <p:nvPr>
            <p:ph type="body" sz="quarter" idx="11"/>
          </p:nvPr>
        </p:nvSpPr>
        <p:spPr/>
        <p:txBody>
          <a:bodyPr/>
          <a:lstStyle/>
          <a:p>
            <a:pPr marL="342900" indent="-342900">
              <a:buAutoNum type="arabicPeriod"/>
            </a:pPr>
            <a:r>
              <a:rPr lang="es-ES" b="1" dirty="0">
                <a:solidFill>
                  <a:srgbClr val="007AAE"/>
                </a:solidFill>
              </a:rPr>
              <a:t>Marco Regulatorio</a:t>
            </a:r>
          </a:p>
          <a:p>
            <a:pPr marL="342900" indent="-342900">
              <a:buAutoNum type="arabicPeriod"/>
            </a:pPr>
            <a:endParaRPr lang="es-ES" b="1" dirty="0">
              <a:solidFill>
                <a:srgbClr val="63666A"/>
              </a:solidFill>
            </a:endParaRPr>
          </a:p>
          <a:p>
            <a:pPr marL="342900" indent="-342900">
              <a:buAutoNum type="arabicPeriod"/>
            </a:pPr>
            <a:r>
              <a:rPr lang="es-ES" b="1" dirty="0">
                <a:solidFill>
                  <a:srgbClr val="63666A"/>
                </a:solidFill>
              </a:rPr>
              <a:t>Requisitos previos para inicio de actividad</a:t>
            </a:r>
          </a:p>
          <a:p>
            <a:pPr marL="342900" indent="-342900">
              <a:buAutoNum type="arabicPeriod"/>
            </a:pPr>
            <a:endParaRPr lang="es-ES" b="1" dirty="0">
              <a:solidFill>
                <a:srgbClr val="63666A"/>
              </a:solidFill>
            </a:endParaRPr>
          </a:p>
          <a:p>
            <a:pPr marL="630238" indent="-269875">
              <a:buAutoNum type="arabicPeriod"/>
            </a:pPr>
            <a:r>
              <a:rPr lang="es-ES" b="1" dirty="0">
                <a:solidFill>
                  <a:srgbClr val="63666A"/>
                </a:solidFill>
              </a:rPr>
              <a:t>Proceso de Habilitación</a:t>
            </a:r>
          </a:p>
          <a:p>
            <a:pPr marL="630238" indent="-269875">
              <a:buAutoNum type="arabicPeriod"/>
            </a:pPr>
            <a:endParaRPr lang="es-ES" b="1" dirty="0">
              <a:solidFill>
                <a:srgbClr val="63666A"/>
              </a:solidFill>
            </a:endParaRPr>
          </a:p>
          <a:p>
            <a:pPr marL="630238" indent="-269875">
              <a:buAutoNum type="arabicPeriod"/>
            </a:pPr>
            <a:r>
              <a:rPr lang="es-ES" b="1" dirty="0">
                <a:solidFill>
                  <a:srgbClr val="63666A"/>
                </a:solidFill>
              </a:rPr>
              <a:t>Acceso al sistema SL-ATR</a:t>
            </a:r>
          </a:p>
          <a:p>
            <a:pPr marL="630238" indent="-269875">
              <a:buAutoNum type="arabicPeriod"/>
            </a:pPr>
            <a:endParaRPr lang="es-ES" b="1" dirty="0">
              <a:solidFill>
                <a:srgbClr val="63666A"/>
              </a:solidFill>
            </a:endParaRPr>
          </a:p>
          <a:p>
            <a:pPr marL="630238" indent="-269875">
              <a:buAutoNum type="arabicPeriod"/>
            </a:pPr>
            <a:r>
              <a:rPr lang="es-ES" b="1" dirty="0">
                <a:solidFill>
                  <a:srgbClr val="63666A"/>
                </a:solidFill>
              </a:rPr>
              <a:t>Acreditación Técnica</a:t>
            </a:r>
          </a:p>
        </p:txBody>
      </p:sp>
    </p:spTree>
    <p:extLst>
      <p:ext uri="{BB962C8B-B14F-4D97-AF65-F5344CB8AC3E}">
        <p14:creationId xmlns:p14="http://schemas.microsoft.com/office/powerpoint/2010/main" val="369766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solidFill>
                  <a:srgbClr val="007AAE"/>
                </a:solidFill>
              </a:rPr>
              <a:t>Índice</a:t>
            </a:r>
          </a:p>
        </p:txBody>
      </p:sp>
      <p:sp>
        <p:nvSpPr>
          <p:cNvPr id="5" name="Marcador de texto 4"/>
          <p:cNvSpPr>
            <a:spLocks noGrp="1"/>
          </p:cNvSpPr>
          <p:nvPr>
            <p:ph type="body" sz="quarter" idx="11"/>
          </p:nvPr>
        </p:nvSpPr>
        <p:spPr/>
        <p:txBody>
          <a:bodyPr/>
          <a:lstStyle/>
          <a:p>
            <a:pPr marL="342900" indent="-342900">
              <a:buAutoNum type="arabicPeriod"/>
            </a:pPr>
            <a:r>
              <a:rPr lang="es-ES" b="1" dirty="0">
                <a:solidFill>
                  <a:schemeClr val="tx1">
                    <a:lumMod val="65000"/>
                    <a:lumOff val="35000"/>
                  </a:schemeClr>
                </a:solidFill>
              </a:rPr>
              <a:t>Marco Regulatorio</a:t>
            </a:r>
          </a:p>
          <a:p>
            <a:pPr marL="342900" indent="-342900">
              <a:buAutoNum type="arabicPeriod"/>
            </a:pPr>
            <a:endParaRPr lang="es-ES" b="1" dirty="0">
              <a:solidFill>
                <a:srgbClr val="63666A"/>
              </a:solidFill>
            </a:endParaRPr>
          </a:p>
          <a:p>
            <a:pPr marL="342900" indent="-342900">
              <a:buAutoNum type="arabicPeriod"/>
            </a:pPr>
            <a:r>
              <a:rPr lang="es-ES" b="1" dirty="0">
                <a:solidFill>
                  <a:schemeClr val="tx1">
                    <a:lumMod val="65000"/>
                    <a:lumOff val="35000"/>
                  </a:schemeClr>
                </a:solidFill>
              </a:rPr>
              <a:t>Requisitos previos para inicio de actividad</a:t>
            </a:r>
          </a:p>
          <a:p>
            <a:pPr marL="342900" indent="-342900">
              <a:buAutoNum type="arabicPeriod"/>
            </a:pPr>
            <a:endParaRPr lang="es-ES" b="1" dirty="0">
              <a:solidFill>
                <a:srgbClr val="63666A"/>
              </a:solidFill>
            </a:endParaRPr>
          </a:p>
          <a:p>
            <a:pPr marL="630238" indent="-269875">
              <a:buAutoNum type="arabicPeriod"/>
            </a:pPr>
            <a:r>
              <a:rPr lang="es-ES" b="1" dirty="0">
                <a:solidFill>
                  <a:srgbClr val="63666A"/>
                </a:solidFill>
              </a:rPr>
              <a:t>Proceso de Habilitación</a:t>
            </a:r>
          </a:p>
          <a:p>
            <a:pPr marL="630238" indent="-269875">
              <a:buAutoNum type="arabicPeriod"/>
            </a:pPr>
            <a:endParaRPr lang="es-ES" b="1" dirty="0">
              <a:solidFill>
                <a:srgbClr val="63666A"/>
              </a:solidFill>
            </a:endParaRPr>
          </a:p>
          <a:p>
            <a:pPr marL="630238" indent="-269875">
              <a:buAutoNum type="arabicPeriod"/>
            </a:pPr>
            <a:r>
              <a:rPr lang="es-ES" b="1" dirty="0">
                <a:solidFill>
                  <a:srgbClr val="63666A"/>
                </a:solidFill>
              </a:rPr>
              <a:t>Acceso al sistema SL-ATR</a:t>
            </a:r>
          </a:p>
          <a:p>
            <a:pPr marL="630238" indent="-269875">
              <a:buAutoNum type="arabicPeriod"/>
            </a:pPr>
            <a:endParaRPr lang="es-ES" b="1" dirty="0">
              <a:solidFill>
                <a:srgbClr val="007AAE"/>
              </a:solidFill>
            </a:endParaRPr>
          </a:p>
          <a:p>
            <a:pPr marL="630238" indent="-269875">
              <a:buAutoNum type="arabicPeriod"/>
            </a:pPr>
            <a:r>
              <a:rPr lang="es-ES" b="1" dirty="0">
                <a:solidFill>
                  <a:srgbClr val="007AAE"/>
                </a:solidFill>
              </a:rPr>
              <a:t>Acreditación Técnica</a:t>
            </a:r>
          </a:p>
        </p:txBody>
      </p:sp>
      <p:pic>
        <p:nvPicPr>
          <p:cNvPr id="6" name="Imagen 5">
            <a:extLst>
              <a:ext uri="{FF2B5EF4-FFF2-40B4-BE49-F238E27FC236}">
                <a16:creationId xmlns:a16="http://schemas.microsoft.com/office/drawing/2014/main" id="{E9A088EE-F3A6-4CBD-BBBE-0DA4311E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121231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5. Acreditación Técnica</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2" y="-43200"/>
            <a:ext cx="670400" cy="670400"/>
          </a:xfrm>
          <a:prstGeom prst="rect">
            <a:avLst/>
          </a:prstGeom>
        </p:spPr>
      </p:pic>
      <p:sp>
        <p:nvSpPr>
          <p:cNvPr id="17" name="Text Box 2"/>
          <p:cNvSpPr txBox="1">
            <a:spLocks noChangeArrowheads="1"/>
          </p:cNvSpPr>
          <p:nvPr/>
        </p:nvSpPr>
        <p:spPr bwMode="auto">
          <a:xfrm>
            <a:off x="0" y="897013"/>
            <a:ext cx="7891940" cy="1131079"/>
          </a:xfrm>
          <a:prstGeom prst="rect">
            <a:avLst/>
          </a:prstGeom>
          <a:noFill/>
          <a:ln>
            <a:noFill/>
          </a:ln>
        </p:spPr>
        <p:txBody>
          <a:bodyPr wrap="square">
            <a:spAutoFit/>
          </a:bodyPr>
          <a:lstStyle>
            <a:lvl1pPr marL="261938" indent="-261938" eaLnBrk="0" hangingPunct="0">
              <a:defRPr sz="2000" b="1">
                <a:solidFill>
                  <a:srgbClr val="007AAE"/>
                </a:solidFill>
                <a:latin typeface="Verdana" pitchFamily="34" charset="0"/>
                <a:cs typeface="Arial" pitchFamily="34" charset="0"/>
              </a:defRPr>
            </a:lvl1pPr>
            <a:lvl2pPr marL="822325" indent="-279400" eaLnBrk="0" hangingPunct="0">
              <a:defRPr sz="2000" b="1">
                <a:solidFill>
                  <a:srgbClr val="007AAE"/>
                </a:solidFill>
                <a:latin typeface="Verdana" pitchFamily="34" charset="0"/>
                <a:cs typeface="Arial" pitchFamily="34" charset="0"/>
              </a:defRPr>
            </a:lvl2pPr>
            <a:lvl3pPr marL="1143000" indent="-228600" eaLnBrk="0" hangingPunct="0">
              <a:defRPr sz="2000" b="1">
                <a:solidFill>
                  <a:srgbClr val="007AAE"/>
                </a:solidFill>
                <a:latin typeface="Verdana" pitchFamily="34" charset="0"/>
                <a:cs typeface="Arial" pitchFamily="34" charset="0"/>
              </a:defRPr>
            </a:lvl3pPr>
            <a:lvl4pPr marL="1600200" indent="-228600" eaLnBrk="0" hangingPunct="0">
              <a:defRPr sz="2000" b="1">
                <a:solidFill>
                  <a:srgbClr val="007AAE"/>
                </a:solidFill>
                <a:latin typeface="Verdana" pitchFamily="34" charset="0"/>
                <a:cs typeface="Arial" pitchFamily="34" charset="0"/>
              </a:defRPr>
            </a:lvl4pPr>
            <a:lvl5pPr marL="2057400" indent="-228600" eaLnBrk="0" hangingPunct="0">
              <a:defRPr sz="2000" b="1">
                <a:solidFill>
                  <a:srgbClr val="007AAE"/>
                </a:solidFill>
                <a:latin typeface="Verdana" pitchFamily="34" charset="0"/>
                <a:cs typeface="Arial" pitchFamily="34" charset="0"/>
              </a:defRPr>
            </a:lvl5pPr>
            <a:lvl6pPr marL="2514600" indent="-228600" eaLnBrk="0" fontAlgn="base" hangingPunct="0">
              <a:spcBef>
                <a:spcPct val="0"/>
              </a:spcBef>
              <a:spcAft>
                <a:spcPct val="0"/>
              </a:spcAft>
              <a:defRPr sz="2000" b="1">
                <a:solidFill>
                  <a:srgbClr val="007AAE"/>
                </a:solidFill>
                <a:latin typeface="Verdana" pitchFamily="34" charset="0"/>
                <a:cs typeface="Arial" pitchFamily="34" charset="0"/>
              </a:defRPr>
            </a:lvl6pPr>
            <a:lvl7pPr marL="2971800" indent="-228600" eaLnBrk="0" fontAlgn="base" hangingPunct="0">
              <a:spcBef>
                <a:spcPct val="0"/>
              </a:spcBef>
              <a:spcAft>
                <a:spcPct val="0"/>
              </a:spcAft>
              <a:defRPr sz="2000" b="1">
                <a:solidFill>
                  <a:srgbClr val="007AAE"/>
                </a:solidFill>
                <a:latin typeface="Verdana" pitchFamily="34" charset="0"/>
                <a:cs typeface="Arial" pitchFamily="34" charset="0"/>
              </a:defRPr>
            </a:lvl7pPr>
            <a:lvl8pPr marL="3429000" indent="-228600" eaLnBrk="0" fontAlgn="base" hangingPunct="0">
              <a:spcBef>
                <a:spcPct val="0"/>
              </a:spcBef>
              <a:spcAft>
                <a:spcPct val="0"/>
              </a:spcAft>
              <a:defRPr sz="2000" b="1">
                <a:solidFill>
                  <a:srgbClr val="007AAE"/>
                </a:solidFill>
                <a:latin typeface="Verdana" pitchFamily="34" charset="0"/>
                <a:cs typeface="Arial" pitchFamily="34" charset="0"/>
              </a:defRPr>
            </a:lvl8pPr>
            <a:lvl9pPr marL="3886200" indent="-228600" eaLnBrk="0" fontAlgn="base" hangingPunct="0">
              <a:spcBef>
                <a:spcPct val="0"/>
              </a:spcBef>
              <a:spcAft>
                <a:spcPct val="0"/>
              </a:spcAft>
              <a:defRPr sz="2000" b="1">
                <a:solidFill>
                  <a:srgbClr val="007AAE"/>
                </a:solidFill>
                <a:latin typeface="Verdana" pitchFamily="34" charset="0"/>
                <a:cs typeface="Arial" pitchFamily="34" charset="0"/>
              </a:defRPr>
            </a:lvl9pPr>
          </a:lstStyle>
          <a:p>
            <a:pPr marL="846137" lvl="1" indent="-285750" algn="just" defTabSz="914400" eaLnBrk="1" hangingPunct="1">
              <a:spcBef>
                <a:spcPts val="900"/>
              </a:spcBef>
              <a:buClr>
                <a:srgbClr val="9CB700"/>
              </a:buClr>
              <a:buSzPct val="100000"/>
              <a:buFont typeface="Wingdings" panose="05000000000000000000" pitchFamily="2" charset="2"/>
              <a:buChar char="ü"/>
              <a:defRPr/>
            </a:pPr>
            <a:r>
              <a:rPr lang="es-ES_tradnl" sz="1050" b="0" dirty="0">
                <a:solidFill>
                  <a:srgbClr val="63666A"/>
                </a:solidFill>
              </a:rPr>
              <a:t>Certifica la capacidad técnica para realizar intercambios de ficheros XML a través de servicios web o vía aplicación</a:t>
            </a:r>
          </a:p>
          <a:p>
            <a:pPr marL="846137" lvl="1" indent="-285750" algn="just" defTabSz="914400" eaLnBrk="1" hangingPunct="1">
              <a:spcBef>
                <a:spcPts val="900"/>
              </a:spcBef>
              <a:buClr>
                <a:srgbClr val="9CB700"/>
              </a:buClr>
              <a:buSzPct val="100000"/>
              <a:buFont typeface="Wingdings" panose="05000000000000000000" pitchFamily="2" charset="2"/>
              <a:buChar char="ü"/>
              <a:defRPr/>
            </a:pPr>
            <a:r>
              <a:rPr lang="es-ES" sz="1050" b="0" dirty="0">
                <a:solidFill>
                  <a:srgbClr val="63666A"/>
                </a:solidFill>
              </a:rPr>
              <a:t>Es </a:t>
            </a:r>
            <a:r>
              <a:rPr lang="es-ES_tradnl" sz="1050" dirty="0">
                <a:solidFill>
                  <a:srgbClr val="63666A"/>
                </a:solidFill>
              </a:rPr>
              <a:t>condición indispensable para el envío de ficheros a través del SL-ATR</a:t>
            </a:r>
            <a:endParaRPr lang="es-ES_tradnl" sz="1050" b="0" dirty="0">
              <a:solidFill>
                <a:srgbClr val="63666A"/>
              </a:solidFill>
            </a:endParaRPr>
          </a:p>
          <a:p>
            <a:pPr marL="846137" lvl="1" indent="-285750" algn="just" defTabSz="914400" eaLnBrk="1" hangingPunct="1">
              <a:spcBef>
                <a:spcPts val="900"/>
              </a:spcBef>
              <a:buClr>
                <a:srgbClr val="9CB700"/>
              </a:buClr>
              <a:buSzPct val="100000"/>
              <a:buFont typeface="Wingdings" panose="05000000000000000000" pitchFamily="2" charset="2"/>
              <a:buChar char="ü"/>
              <a:defRPr/>
            </a:pPr>
            <a:r>
              <a:rPr lang="es-ES_tradnl" sz="1050" b="0" dirty="0">
                <a:solidFill>
                  <a:srgbClr val="63666A"/>
                </a:solidFill>
              </a:rPr>
              <a:t>Debe solicitarse con el </a:t>
            </a:r>
            <a:r>
              <a:rPr lang="es-ES" sz="1050" b="0" dirty="0">
                <a:solidFill>
                  <a:srgbClr val="63666A"/>
                </a:solidFill>
              </a:rPr>
              <a:t>envío por parte del agente de una solicitud de certificado de acreditación técnica a través del SL-ATR , en la opción </a:t>
            </a:r>
            <a:r>
              <a:rPr lang="es-ES" sz="1050" b="0" i="1" dirty="0"/>
              <a:t>Estado y Solicitud Acreditación</a:t>
            </a:r>
            <a:r>
              <a:rPr lang="es-ES" sz="1050" b="0" dirty="0">
                <a:solidFill>
                  <a:srgbClr val="63666A"/>
                </a:solidFill>
              </a:rPr>
              <a:t>.</a:t>
            </a:r>
          </a:p>
        </p:txBody>
      </p:sp>
      <p:pic>
        <p:nvPicPr>
          <p:cNvPr id="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0" y="2531155"/>
            <a:ext cx="1841428" cy="835593"/>
          </a:xfrm>
          <a:prstGeom prst="rect">
            <a:avLst/>
          </a:prstGeom>
          <a:ln w="9525">
            <a:solidFill>
              <a:sysClr val="windowText" lastClr="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41120" r="51812"/>
          <a:stretch/>
        </p:blipFill>
        <p:spPr bwMode="auto">
          <a:xfrm>
            <a:off x="933353" y="3275298"/>
            <a:ext cx="872524" cy="47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6 Grupo"/>
          <p:cNvGrpSpPr/>
          <p:nvPr/>
        </p:nvGrpSpPr>
        <p:grpSpPr>
          <a:xfrm rot="499761">
            <a:off x="6356628" y="2141855"/>
            <a:ext cx="1828884" cy="2650105"/>
            <a:chOff x="4880281" y="1083923"/>
            <a:chExt cx="3839450" cy="3855201"/>
          </a:xfrm>
        </p:grpSpPr>
        <p:sp>
          <p:nvSpPr>
            <p:cNvPr id="21" name="16 Rectángulo redondeado"/>
            <p:cNvSpPr/>
            <p:nvPr/>
          </p:nvSpPr>
          <p:spPr>
            <a:xfrm>
              <a:off x="5026583" y="4671385"/>
              <a:ext cx="684000" cy="180000"/>
            </a:xfrm>
            <a:prstGeom prst="roundRect">
              <a:avLst/>
            </a:prstGeom>
            <a:noFill/>
            <a:ln w="12700" cap="flat" cmpd="sng" algn="ctr">
              <a:solidFill>
                <a:srgbClr val="9CB700"/>
              </a:solidFill>
              <a:prstDash val="solid"/>
            </a:ln>
            <a:effectLst>
              <a:outerShdw blurRad="40000" dist="23000" dir="5400000" rotWithShape="0">
                <a:srgbClr val="000000">
                  <a:alpha val="35000"/>
                </a:srgbClr>
              </a:outerShdw>
            </a:effectLst>
          </p:spPr>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22" name="30 Imagen"/>
            <p:cNvPicPr/>
            <p:nvPr/>
          </p:nvPicPr>
          <p:blipFill>
            <a:blip r:embed="rId5"/>
            <a:stretch>
              <a:fillRect/>
            </a:stretch>
          </p:blipFill>
          <p:spPr>
            <a:xfrm>
              <a:off x="4948783" y="1083923"/>
              <a:ext cx="3770948" cy="3530160"/>
            </a:xfrm>
            <a:prstGeom prst="rect">
              <a:avLst/>
            </a:prstGeom>
          </p:spPr>
        </p:pic>
        <p:sp>
          <p:nvSpPr>
            <p:cNvPr id="23" name="5 CuadroTexto"/>
            <p:cNvSpPr txBox="1"/>
            <p:nvPr/>
          </p:nvSpPr>
          <p:spPr>
            <a:xfrm>
              <a:off x="4880281" y="4638256"/>
              <a:ext cx="976598" cy="246253"/>
            </a:xfrm>
            <a:prstGeom prst="rect">
              <a:avLst/>
            </a:prstGeom>
            <a:noFill/>
          </p:spPr>
          <p:txBody>
            <a:bodyPr wrap="non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500" b="1" i="0" u="none" strike="noStrike" kern="1200" cap="none" spc="0" normalizeH="0" baseline="0" noProof="0" dirty="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cs typeface="Verdana" panose="020B0604030504040204" pitchFamily="34" charset="0"/>
                </a:rPr>
                <a:t>Aceptar</a:t>
              </a:r>
              <a:endParaRPr kumimoji="0" lang="es-ES" sz="500" b="1" i="0" u="none" strike="noStrike" kern="1200" cap="none" spc="0" normalizeH="0" baseline="0" noProof="0" dirty="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3725" y="1933338"/>
              <a:ext cx="104785" cy="9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586" y="4287918"/>
              <a:ext cx="104785" cy="9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7">
              <a:duotone>
                <a:srgbClr val="007AAE">
                  <a:shade val="45000"/>
                  <a:satMod val="135000"/>
                </a:srgbClr>
                <a:prstClr val="white"/>
              </a:duotone>
              <a:extLst>
                <a:ext uri="{BEBA8EAE-BF5A-486C-A8C5-ECC9F3942E4B}">
                  <a14:imgProps xmlns:a14="http://schemas.microsoft.com/office/drawing/2010/main">
                    <a14:imgLayer r:embed="rId8">
                      <a14:imgEffect>
                        <a14:backgroundRemoval t="0" b="100000" l="9934" r="89956"/>
                      </a14:imgEffect>
                    </a14:imgLayer>
                  </a14:imgProps>
                </a:ext>
                <a:ext uri="{28A0092B-C50C-407E-A947-70E740481C1C}">
                  <a14:useLocalDpi xmlns:a14="http://schemas.microsoft.com/office/drawing/2010/main" val="0"/>
                </a:ext>
              </a:extLst>
            </a:blip>
            <a:srcRect/>
            <a:stretch>
              <a:fillRect/>
            </a:stretch>
          </p:blipFill>
          <p:spPr bwMode="auto">
            <a:xfrm rot="17742863">
              <a:off x="5764853" y="4663672"/>
              <a:ext cx="239193" cy="3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 Box 2"/>
          <p:cNvSpPr txBox="1">
            <a:spLocks noChangeArrowheads="1"/>
          </p:cNvSpPr>
          <p:nvPr/>
        </p:nvSpPr>
        <p:spPr bwMode="auto">
          <a:xfrm>
            <a:off x="2771942" y="2529245"/>
            <a:ext cx="3364550" cy="1818447"/>
          </a:xfrm>
          <a:prstGeom prst="rect">
            <a:avLst/>
          </a:prstGeom>
          <a:noFill/>
          <a:ln>
            <a:noFill/>
          </a:ln>
        </p:spPr>
        <p:txBody>
          <a:bodyPr wrap="square">
            <a:spAutoFit/>
          </a:bodyPr>
          <a:lstStyle>
            <a:lvl1pPr marL="261938" indent="-261938" eaLnBrk="0" hangingPunct="0">
              <a:defRPr sz="2000" b="1">
                <a:solidFill>
                  <a:srgbClr val="007AAE"/>
                </a:solidFill>
                <a:latin typeface="Verdana" pitchFamily="34" charset="0"/>
                <a:cs typeface="Arial" pitchFamily="34" charset="0"/>
              </a:defRPr>
            </a:lvl1pPr>
            <a:lvl2pPr marL="822325" indent="-279400" eaLnBrk="0" hangingPunct="0">
              <a:defRPr sz="2000" b="1">
                <a:solidFill>
                  <a:srgbClr val="007AAE"/>
                </a:solidFill>
                <a:latin typeface="Verdana" pitchFamily="34" charset="0"/>
                <a:cs typeface="Arial" pitchFamily="34" charset="0"/>
              </a:defRPr>
            </a:lvl2pPr>
            <a:lvl3pPr marL="1143000" indent="-228600" eaLnBrk="0" hangingPunct="0">
              <a:defRPr sz="2000" b="1">
                <a:solidFill>
                  <a:srgbClr val="007AAE"/>
                </a:solidFill>
                <a:latin typeface="Verdana" pitchFamily="34" charset="0"/>
                <a:cs typeface="Arial" pitchFamily="34" charset="0"/>
              </a:defRPr>
            </a:lvl3pPr>
            <a:lvl4pPr marL="1600200" indent="-228600" eaLnBrk="0" hangingPunct="0">
              <a:defRPr sz="2000" b="1">
                <a:solidFill>
                  <a:srgbClr val="007AAE"/>
                </a:solidFill>
                <a:latin typeface="Verdana" pitchFamily="34" charset="0"/>
                <a:cs typeface="Arial" pitchFamily="34" charset="0"/>
              </a:defRPr>
            </a:lvl4pPr>
            <a:lvl5pPr marL="2057400" indent="-228600" eaLnBrk="0" hangingPunct="0">
              <a:defRPr sz="2000" b="1">
                <a:solidFill>
                  <a:srgbClr val="007AAE"/>
                </a:solidFill>
                <a:latin typeface="Verdana" pitchFamily="34" charset="0"/>
                <a:cs typeface="Arial" pitchFamily="34" charset="0"/>
              </a:defRPr>
            </a:lvl5pPr>
            <a:lvl6pPr marL="2514600" indent="-228600" eaLnBrk="0" fontAlgn="base" hangingPunct="0">
              <a:spcBef>
                <a:spcPct val="0"/>
              </a:spcBef>
              <a:spcAft>
                <a:spcPct val="0"/>
              </a:spcAft>
              <a:defRPr sz="2000" b="1">
                <a:solidFill>
                  <a:srgbClr val="007AAE"/>
                </a:solidFill>
                <a:latin typeface="Verdana" pitchFamily="34" charset="0"/>
                <a:cs typeface="Arial" pitchFamily="34" charset="0"/>
              </a:defRPr>
            </a:lvl6pPr>
            <a:lvl7pPr marL="2971800" indent="-228600" eaLnBrk="0" fontAlgn="base" hangingPunct="0">
              <a:spcBef>
                <a:spcPct val="0"/>
              </a:spcBef>
              <a:spcAft>
                <a:spcPct val="0"/>
              </a:spcAft>
              <a:defRPr sz="2000" b="1">
                <a:solidFill>
                  <a:srgbClr val="007AAE"/>
                </a:solidFill>
                <a:latin typeface="Verdana" pitchFamily="34" charset="0"/>
                <a:cs typeface="Arial" pitchFamily="34" charset="0"/>
              </a:defRPr>
            </a:lvl7pPr>
            <a:lvl8pPr marL="3429000" indent="-228600" eaLnBrk="0" fontAlgn="base" hangingPunct="0">
              <a:spcBef>
                <a:spcPct val="0"/>
              </a:spcBef>
              <a:spcAft>
                <a:spcPct val="0"/>
              </a:spcAft>
              <a:defRPr sz="2000" b="1">
                <a:solidFill>
                  <a:srgbClr val="007AAE"/>
                </a:solidFill>
                <a:latin typeface="Verdana" pitchFamily="34" charset="0"/>
                <a:cs typeface="Arial" pitchFamily="34" charset="0"/>
              </a:defRPr>
            </a:lvl8pPr>
            <a:lvl9pPr marL="3886200" indent="-228600" eaLnBrk="0" fontAlgn="base" hangingPunct="0">
              <a:spcBef>
                <a:spcPct val="0"/>
              </a:spcBef>
              <a:spcAft>
                <a:spcPct val="0"/>
              </a:spcAft>
              <a:defRPr sz="2000" b="1">
                <a:solidFill>
                  <a:srgbClr val="007AAE"/>
                </a:solidFill>
                <a:latin typeface="Verdana" pitchFamily="34" charset="0"/>
                <a:cs typeface="Arial" pitchFamily="34" charset="0"/>
              </a:defRPr>
            </a:lvl9pPr>
          </a:lstStyle>
          <a:p>
            <a:pPr marL="406400" lvl="1" indent="-228600" algn="just">
              <a:lnSpc>
                <a:spcPts val="1300"/>
              </a:lnSpc>
              <a:spcAft>
                <a:spcPts val="900"/>
              </a:spcAft>
              <a:buClr>
                <a:schemeClr val="bg1">
                  <a:lumMod val="65000"/>
                </a:schemeClr>
              </a:buClr>
              <a:buSzPct val="125000"/>
              <a:buFont typeface="Wingdings" panose="05000000000000000000" pitchFamily="2" charset="2"/>
              <a:buChar char="ü"/>
              <a:defRPr/>
            </a:pPr>
            <a:r>
              <a:rPr lang="es-ES" sz="1050" b="0" dirty="0">
                <a:solidFill>
                  <a:srgbClr val="63666A"/>
                </a:solidFill>
              </a:rPr>
              <a:t>Se selecciona una de las ventanas de pruebas disponibles para la acreditación</a:t>
            </a:r>
          </a:p>
          <a:p>
            <a:pPr marL="406400" lvl="1" indent="-228600" algn="just">
              <a:lnSpc>
                <a:spcPts val="1300"/>
              </a:lnSpc>
              <a:spcAft>
                <a:spcPts val="900"/>
              </a:spcAft>
              <a:buClr>
                <a:schemeClr val="bg1">
                  <a:lumMod val="65000"/>
                </a:schemeClr>
              </a:buClr>
              <a:buSzPct val="125000"/>
              <a:buFont typeface="Wingdings" panose="05000000000000000000" pitchFamily="2" charset="2"/>
              <a:buChar char="ü"/>
              <a:defRPr/>
            </a:pPr>
            <a:r>
              <a:rPr lang="es-ES" sz="1050" b="0" dirty="0">
                <a:solidFill>
                  <a:srgbClr val="63666A"/>
                </a:solidFill>
              </a:rPr>
              <a:t>Se puede modificar la ventana de pruebas a través de la aplicación con su actualización automática. Enviar un correo a </a:t>
            </a:r>
            <a:r>
              <a:rPr lang="es-ES_tradnl" sz="1050" b="0" dirty="0">
                <a:solidFill>
                  <a:srgbClr val="63666A"/>
                </a:solidFill>
                <a:hlinkClick r:id="rId9"/>
              </a:rPr>
              <a:t>acreditaciontecnica@enagas.es</a:t>
            </a:r>
            <a:r>
              <a:rPr lang="es-ES_tradnl" sz="1050" b="0" dirty="0">
                <a:solidFill>
                  <a:srgbClr val="63666A"/>
                </a:solidFill>
              </a:rPr>
              <a:t> para solicitud de ventana distinta a las disponibles.</a:t>
            </a:r>
            <a:endParaRPr lang="es-ES" sz="1050" b="0" dirty="0">
              <a:solidFill>
                <a:srgbClr val="63666A"/>
              </a:solidFill>
            </a:endParaRPr>
          </a:p>
          <a:p>
            <a:r>
              <a:rPr lang="es-ES" sz="1050" b="0" dirty="0">
                <a:solidFill>
                  <a:srgbClr val="63666A"/>
                </a:solidFill>
              </a:rPr>
              <a:t> </a:t>
            </a:r>
          </a:p>
        </p:txBody>
      </p:sp>
    </p:spTree>
    <p:extLst>
      <p:ext uri="{BB962C8B-B14F-4D97-AF65-F5344CB8AC3E}">
        <p14:creationId xmlns:p14="http://schemas.microsoft.com/office/powerpoint/2010/main" val="32557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13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1. Marco Regulatorio</a:t>
            </a:r>
          </a:p>
        </p:txBody>
      </p:sp>
      <p:sp>
        <p:nvSpPr>
          <p:cNvPr id="11" name="4 Anillo"/>
          <p:cNvSpPr/>
          <p:nvPr/>
        </p:nvSpPr>
        <p:spPr>
          <a:xfrm>
            <a:off x="2239920" y="815100"/>
            <a:ext cx="5179572" cy="4106324"/>
          </a:xfrm>
          <a:prstGeom prst="donut">
            <a:avLst>
              <a:gd name="adj" fmla="val 4964"/>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5 CuadroTexto"/>
          <p:cNvSpPr txBox="1"/>
          <p:nvPr/>
        </p:nvSpPr>
        <p:spPr>
          <a:xfrm>
            <a:off x="2694587" y="2491245"/>
            <a:ext cx="3413968" cy="442674"/>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s-ES" sz="2000" b="1" kern="0" dirty="0">
                <a:solidFill>
                  <a:prstClr val="white"/>
                </a:solidFill>
                <a:latin typeface="Verdana" pitchFamily="34" charset="0"/>
                <a:ea typeface="Verdana" panose="020B0604030504040204" pitchFamily="34" charset="0"/>
                <a:cs typeface="Verdana" panose="020B0604030504040204" pitchFamily="34" charset="0"/>
              </a:rPr>
              <a:t>Marco Regulatorio</a:t>
            </a:r>
          </a:p>
        </p:txBody>
      </p:sp>
      <p:pic>
        <p:nvPicPr>
          <p:cNvPr id="16" name="Imagen 15"/>
          <p:cNvPicPr>
            <a:picLocks noChangeAspect="1"/>
          </p:cNvPicPr>
          <p:nvPr/>
        </p:nvPicPr>
        <p:blipFill>
          <a:blip r:embed="rId2"/>
          <a:stretch>
            <a:fillRect/>
          </a:stretch>
        </p:blipFill>
        <p:spPr>
          <a:xfrm>
            <a:off x="4519760" y="770990"/>
            <a:ext cx="3751702" cy="1660896"/>
          </a:xfrm>
          <a:prstGeom prst="rect">
            <a:avLst/>
          </a:prstGeom>
          <a:noFill/>
          <a:ln w="9525">
            <a:solidFill>
              <a:schemeClr val="bg1">
                <a:lumMod val="50000"/>
              </a:schemeClr>
            </a:solidFill>
            <a:miter lim="800000"/>
            <a:headEnd/>
            <a:tailEnd/>
          </a:ln>
        </p:spPr>
      </p:pic>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44" y="21354"/>
            <a:ext cx="541292" cy="541292"/>
          </a:xfrm>
          <a:prstGeom prst="rect">
            <a:avLst/>
          </a:prstGeom>
        </p:spPr>
      </p:pic>
      <p:sp>
        <p:nvSpPr>
          <p:cNvPr id="18" name="5 Rectángulo redondeado"/>
          <p:cNvSpPr/>
          <p:nvPr/>
        </p:nvSpPr>
        <p:spPr>
          <a:xfrm>
            <a:off x="401601" y="1194731"/>
            <a:ext cx="3275182" cy="1077098"/>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s-ES" sz="1400" dirty="0">
                <a:solidFill>
                  <a:srgbClr val="007AAE"/>
                </a:solidFill>
                <a:latin typeface="Verdana" panose="020B0604030504040204" pitchFamily="34" charset="0"/>
                <a:ea typeface="Verdana" panose="020B0604030504040204" pitchFamily="34" charset="0"/>
                <a:cs typeface="Verdana" panose="020B0604030504040204" pitchFamily="34" charset="0"/>
              </a:rPr>
              <a:t>Circular 2/2020 de la CNMC, </a:t>
            </a:r>
          </a:p>
          <a:p>
            <a:r>
              <a:rPr lang="es-ES" sz="1400" dirty="0">
                <a:solidFill>
                  <a:srgbClr val="63666A"/>
                </a:solidFill>
                <a:latin typeface="Verdana" panose="020B0604030504040204" pitchFamily="34" charset="0"/>
                <a:ea typeface="Verdana" panose="020B0604030504040204" pitchFamily="34" charset="0"/>
                <a:cs typeface="Verdana" panose="020B0604030504040204" pitchFamily="34" charset="0"/>
              </a:rPr>
              <a:t>Por la que se establecen las normas de balance en la red de transporte del sistema gasista</a:t>
            </a:r>
          </a:p>
        </p:txBody>
      </p:sp>
      <p:sp>
        <p:nvSpPr>
          <p:cNvPr id="15" name="5 Rectángulo redondeado"/>
          <p:cNvSpPr/>
          <p:nvPr/>
        </p:nvSpPr>
        <p:spPr>
          <a:xfrm>
            <a:off x="4752476" y="3505920"/>
            <a:ext cx="3902400" cy="1080000"/>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s-ES" sz="1400" dirty="0">
                <a:solidFill>
                  <a:srgbClr val="007AAE"/>
                </a:solidFill>
                <a:latin typeface="Verdana" panose="020B0604030504040204" pitchFamily="34" charset="0"/>
                <a:ea typeface="Verdana" panose="020B0604030504040204" pitchFamily="34" charset="0"/>
                <a:cs typeface="Verdana" panose="020B0604030504040204" pitchFamily="34" charset="0"/>
              </a:rPr>
              <a:t>Circular 2/2025 de la CNMC, </a:t>
            </a:r>
          </a:p>
          <a:p>
            <a:r>
              <a:rPr lang="es-ES" sz="1400" dirty="0">
                <a:solidFill>
                  <a:srgbClr val="63666A"/>
                </a:solidFill>
                <a:latin typeface="Verdana" panose="020B0604030504040204" pitchFamily="34" charset="0"/>
                <a:ea typeface="Verdana" panose="020B0604030504040204" pitchFamily="34" charset="0"/>
                <a:cs typeface="Verdana" panose="020B0604030504040204" pitchFamily="34" charset="0"/>
              </a:rPr>
              <a:t>Por la que se establece la metodología y condiciones de acceso y asignación de capacidad en el sistema de gas natural</a:t>
            </a:r>
          </a:p>
        </p:txBody>
      </p:sp>
      <p:pic>
        <p:nvPicPr>
          <p:cNvPr id="6" name="Imagen 5">
            <a:extLst>
              <a:ext uri="{FF2B5EF4-FFF2-40B4-BE49-F238E27FC236}">
                <a16:creationId xmlns:a16="http://schemas.microsoft.com/office/drawing/2014/main" id="{C3B3EE78-00A3-1438-2817-37C7BFB2922E}"/>
              </a:ext>
            </a:extLst>
          </p:cNvPr>
          <p:cNvPicPr>
            <a:picLocks noChangeAspect="1"/>
          </p:cNvPicPr>
          <p:nvPr/>
        </p:nvPicPr>
        <p:blipFill>
          <a:blip r:embed="rId4"/>
          <a:stretch>
            <a:fillRect/>
          </a:stretch>
        </p:blipFill>
        <p:spPr>
          <a:xfrm>
            <a:off x="389548" y="3153335"/>
            <a:ext cx="3283060" cy="1662699"/>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87333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0 Anillo"/>
          <p:cNvSpPr/>
          <p:nvPr/>
        </p:nvSpPr>
        <p:spPr>
          <a:xfrm>
            <a:off x="2239920" y="634714"/>
            <a:ext cx="5179572" cy="4106324"/>
          </a:xfrm>
          <a:prstGeom prst="donut">
            <a:avLst>
              <a:gd name="adj" fmla="val 4964"/>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1 CuadroTexto"/>
          <p:cNvSpPr txBox="1"/>
          <p:nvPr/>
        </p:nvSpPr>
        <p:spPr>
          <a:xfrm>
            <a:off x="2883016" y="2691492"/>
            <a:ext cx="3413968" cy="442674"/>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s-ES" sz="2000" b="1" kern="0" dirty="0">
                <a:solidFill>
                  <a:prstClr val="white"/>
                </a:solidFill>
                <a:latin typeface="Verdana" pitchFamily="34" charset="0"/>
                <a:ea typeface="Verdana" panose="020B0604030504040204" pitchFamily="34" charset="0"/>
                <a:cs typeface="Verdana" panose="020B0604030504040204" pitchFamily="34" charset="0"/>
              </a:rPr>
              <a:t>Marco Regulatorio</a:t>
            </a:r>
          </a:p>
        </p:txBody>
      </p:sp>
      <p:pic>
        <p:nvPicPr>
          <p:cNvPr id="21" name="Imagen 20"/>
          <p:cNvPicPr>
            <a:picLocks noChangeAspect="1"/>
          </p:cNvPicPr>
          <p:nvPr/>
        </p:nvPicPr>
        <p:blipFill>
          <a:blip r:embed="rId2"/>
          <a:stretch>
            <a:fillRect/>
          </a:stretch>
        </p:blipFill>
        <p:spPr>
          <a:xfrm>
            <a:off x="179070" y="845827"/>
            <a:ext cx="3266874" cy="1634552"/>
          </a:xfrm>
          <a:prstGeom prst="rect">
            <a:avLst/>
          </a:prstGeom>
          <a:noFill/>
          <a:ln w="9525">
            <a:solidFill>
              <a:schemeClr val="bg1">
                <a:lumMod val="50000"/>
              </a:schemeClr>
            </a:solidFill>
            <a:miter lim="800000"/>
            <a:headEnd/>
            <a:tailEnd/>
          </a:ln>
        </p:spPr>
      </p:pic>
      <p:sp>
        <p:nvSpPr>
          <p:cNvPr id="7" name="Marcador de texto 6"/>
          <p:cNvSpPr>
            <a:spLocks noGrp="1"/>
          </p:cNvSpPr>
          <p:nvPr>
            <p:ph type="body" sz="quarter" idx="10"/>
          </p:nvPr>
        </p:nvSpPr>
        <p:spPr>
          <a:xfrm>
            <a:off x="782262" y="96421"/>
            <a:ext cx="7940342" cy="393873"/>
          </a:xfrm>
        </p:spPr>
        <p:txBody>
          <a:bodyPr/>
          <a:lstStyle/>
          <a:p>
            <a:r>
              <a:rPr lang="es-ES" dirty="0"/>
              <a:t>1. Marco Regulatorio</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44" y="21354"/>
            <a:ext cx="541292" cy="541292"/>
          </a:xfrm>
          <a:prstGeom prst="rect">
            <a:avLst/>
          </a:prstGeom>
        </p:spPr>
      </p:pic>
      <p:sp>
        <p:nvSpPr>
          <p:cNvPr id="19" name="5 Rectángulo redondeado"/>
          <p:cNvSpPr/>
          <p:nvPr/>
        </p:nvSpPr>
        <p:spPr>
          <a:xfrm>
            <a:off x="4199874" y="1058855"/>
            <a:ext cx="4593600" cy="1040285"/>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s-ES_tradnl" sz="1400" dirty="0">
                <a:solidFill>
                  <a:srgbClr val="007AAE"/>
                </a:solidFill>
                <a:latin typeface="Verdana" panose="020B0604030504040204" pitchFamily="34" charset="0"/>
                <a:ea typeface="Verdana" panose="020B0604030504040204" pitchFamily="34" charset="0"/>
                <a:cs typeface="Verdana" panose="020B0604030504040204" pitchFamily="34" charset="0"/>
              </a:rPr>
              <a:t>Resolución de 15 de abril de 2020, de la CNMC, </a:t>
            </a:r>
          </a:p>
          <a:p>
            <a:pPr>
              <a:lnSpc>
                <a:spcPct val="110000"/>
              </a:lnSpc>
            </a:pPr>
            <a:r>
              <a:rPr lang="es-ES_tradnl" sz="1400" dirty="0">
                <a:solidFill>
                  <a:srgbClr val="63666A"/>
                </a:solidFill>
                <a:latin typeface="Verdana" panose="020B0604030504040204" pitchFamily="34" charset="0"/>
                <a:ea typeface="Verdana" panose="020B0604030504040204" pitchFamily="34" charset="0"/>
                <a:cs typeface="Verdana" panose="020B0604030504040204" pitchFamily="34" charset="0"/>
              </a:rPr>
              <a:t>por la que se aprueba el contrato marco de acceso a las instalaciones del sistema gasista español.</a:t>
            </a:r>
            <a:endParaRPr lang="es-ES" sz="1400"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4"/>
          <a:stretch>
            <a:fillRect/>
          </a:stretch>
        </p:blipFill>
        <p:spPr>
          <a:xfrm>
            <a:off x="4955453" y="3283553"/>
            <a:ext cx="3503938" cy="1570572"/>
          </a:xfrm>
          <a:prstGeom prst="rect">
            <a:avLst/>
          </a:prstGeom>
          <a:ln>
            <a:solidFill>
              <a:schemeClr val="tx1">
                <a:lumMod val="65000"/>
                <a:lumOff val="35000"/>
              </a:schemeClr>
            </a:solidFill>
          </a:ln>
        </p:spPr>
      </p:pic>
      <p:sp>
        <p:nvSpPr>
          <p:cNvPr id="22" name="5 Rectángulo redondeado"/>
          <p:cNvSpPr/>
          <p:nvPr/>
        </p:nvSpPr>
        <p:spPr>
          <a:xfrm>
            <a:off x="236106" y="3370292"/>
            <a:ext cx="4593600" cy="1040285"/>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s-ES_tradnl" sz="1400" dirty="0">
                <a:solidFill>
                  <a:srgbClr val="007AAE"/>
                </a:solidFill>
                <a:latin typeface="Verdana" panose="020B0604030504040204" pitchFamily="34" charset="0"/>
                <a:ea typeface="Verdana" panose="020B0604030504040204" pitchFamily="34" charset="0"/>
                <a:cs typeface="Verdana" panose="020B0604030504040204" pitchFamily="34" charset="0"/>
              </a:rPr>
              <a:t>Resolución de 9 de junio de 2020, de la CNMC, </a:t>
            </a:r>
          </a:p>
          <a:p>
            <a:pPr>
              <a:lnSpc>
                <a:spcPct val="110000"/>
              </a:lnSpc>
            </a:pPr>
            <a:r>
              <a:rPr lang="es-ES_tradnl" sz="1400" dirty="0">
                <a:solidFill>
                  <a:srgbClr val="63666A"/>
                </a:solidFill>
                <a:latin typeface="Verdana" panose="020B0604030504040204" pitchFamily="34" charset="0"/>
                <a:ea typeface="Verdana" panose="020B0604030504040204" pitchFamily="34" charset="0"/>
                <a:cs typeface="Verdana" panose="020B0604030504040204" pitchFamily="34" charset="0"/>
              </a:rPr>
              <a:t>por la que se aprueba el contrato marco de Cartera de Balance</a:t>
            </a:r>
            <a:endParaRPr lang="es-ES" sz="1400"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575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solidFill>
                  <a:srgbClr val="007AAE"/>
                </a:solidFill>
              </a:rPr>
              <a:t>Índice</a:t>
            </a:r>
          </a:p>
        </p:txBody>
      </p:sp>
      <p:sp>
        <p:nvSpPr>
          <p:cNvPr id="5" name="Marcador de texto 4"/>
          <p:cNvSpPr>
            <a:spLocks noGrp="1"/>
          </p:cNvSpPr>
          <p:nvPr>
            <p:ph type="body" sz="quarter" idx="11"/>
          </p:nvPr>
        </p:nvSpPr>
        <p:spPr/>
        <p:txBody>
          <a:bodyPr/>
          <a:lstStyle/>
          <a:p>
            <a:pPr marL="342900" indent="-342900">
              <a:buAutoNum type="arabicPeriod"/>
            </a:pPr>
            <a:r>
              <a:rPr lang="es-ES" b="1" dirty="0">
                <a:solidFill>
                  <a:schemeClr val="tx1">
                    <a:lumMod val="65000"/>
                    <a:lumOff val="35000"/>
                  </a:schemeClr>
                </a:solidFill>
              </a:rPr>
              <a:t>Marco Regulatorio</a:t>
            </a:r>
          </a:p>
          <a:p>
            <a:pPr marL="342900" indent="-342900">
              <a:buAutoNum type="arabicPeriod"/>
            </a:pPr>
            <a:endParaRPr lang="es-ES" b="1" dirty="0">
              <a:solidFill>
                <a:srgbClr val="63666A"/>
              </a:solidFill>
            </a:endParaRPr>
          </a:p>
          <a:p>
            <a:pPr marL="342900" indent="-342900">
              <a:buAutoNum type="arabicPeriod"/>
            </a:pPr>
            <a:r>
              <a:rPr lang="es-ES" b="1" dirty="0">
                <a:solidFill>
                  <a:srgbClr val="007AAE"/>
                </a:solidFill>
              </a:rPr>
              <a:t>Requisitos previos para inicio de actividad</a:t>
            </a:r>
          </a:p>
          <a:p>
            <a:pPr marL="342900" indent="-342900">
              <a:buAutoNum type="arabicPeriod"/>
            </a:pPr>
            <a:endParaRPr lang="es-ES" b="1" dirty="0">
              <a:solidFill>
                <a:srgbClr val="63666A"/>
              </a:solidFill>
            </a:endParaRPr>
          </a:p>
          <a:p>
            <a:pPr marL="630238" indent="-269875">
              <a:buAutoNum type="arabicPeriod"/>
            </a:pPr>
            <a:r>
              <a:rPr lang="es-ES" b="1" dirty="0">
                <a:solidFill>
                  <a:srgbClr val="63666A"/>
                </a:solidFill>
              </a:rPr>
              <a:t>Proceso de Habilitación</a:t>
            </a:r>
          </a:p>
          <a:p>
            <a:pPr marL="630238" indent="-269875">
              <a:buAutoNum type="arabicPeriod"/>
            </a:pPr>
            <a:endParaRPr lang="es-ES" b="1" dirty="0">
              <a:solidFill>
                <a:srgbClr val="63666A"/>
              </a:solidFill>
            </a:endParaRPr>
          </a:p>
          <a:p>
            <a:pPr marL="630238" indent="-269875">
              <a:buAutoNum type="arabicPeriod"/>
            </a:pPr>
            <a:r>
              <a:rPr lang="es-ES" b="1" dirty="0">
                <a:solidFill>
                  <a:srgbClr val="63666A"/>
                </a:solidFill>
              </a:rPr>
              <a:t>Acceso al sistema SL-ATR</a:t>
            </a:r>
          </a:p>
          <a:p>
            <a:pPr marL="630238" indent="-269875">
              <a:buAutoNum type="arabicPeriod"/>
            </a:pPr>
            <a:endParaRPr lang="es-ES" b="1" dirty="0">
              <a:solidFill>
                <a:srgbClr val="63666A"/>
              </a:solidFill>
            </a:endParaRPr>
          </a:p>
          <a:p>
            <a:pPr marL="630238" indent="-269875">
              <a:buAutoNum type="arabicPeriod"/>
            </a:pPr>
            <a:r>
              <a:rPr lang="es-ES" b="1" dirty="0">
                <a:solidFill>
                  <a:srgbClr val="63666A"/>
                </a:solidFill>
              </a:rPr>
              <a:t>Acreditación Técnica</a:t>
            </a:r>
          </a:p>
        </p:txBody>
      </p:sp>
    </p:spTree>
    <p:extLst>
      <p:ext uri="{BB962C8B-B14F-4D97-AF65-F5344CB8AC3E}">
        <p14:creationId xmlns:p14="http://schemas.microsoft.com/office/powerpoint/2010/main" val="348558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2. Requisitos para inicio de actividad</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0" y="33890"/>
            <a:ext cx="516220" cy="516220"/>
          </a:xfrm>
          <a:prstGeom prst="rect">
            <a:avLst/>
          </a:prstGeom>
        </p:spPr>
      </p:pic>
      <p:sp>
        <p:nvSpPr>
          <p:cNvPr id="17" name="4 CuadroTexto"/>
          <p:cNvSpPr txBox="1"/>
          <p:nvPr/>
        </p:nvSpPr>
        <p:spPr>
          <a:xfrm>
            <a:off x="211308" y="945724"/>
            <a:ext cx="7912496" cy="415498"/>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Requisitos para ejercer la actividad de comercialización de gas natural</a:t>
            </a:r>
            <a:r>
              <a:rPr lang="es-ES" sz="1400" dirty="0">
                <a:solidFill>
                  <a:srgbClr val="007AAE"/>
                </a:solidFill>
                <a:latin typeface="Verdana" pitchFamily="34" charset="0"/>
                <a:cs typeface="Arial" charset="0"/>
              </a:rPr>
              <a:t>:</a:t>
            </a:r>
          </a:p>
        </p:txBody>
      </p:sp>
      <p:sp>
        <p:nvSpPr>
          <p:cNvPr id="22" name="5 CuadroTexto"/>
          <p:cNvSpPr txBox="1"/>
          <p:nvPr/>
        </p:nvSpPr>
        <p:spPr>
          <a:xfrm>
            <a:off x="550862" y="1345346"/>
            <a:ext cx="7437310" cy="1785104"/>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Comunicación por escrito, con carácter previo al inicio de la actividad, a la Administración competente y en todo caso a la Dirección General de Política Energética y Minas del Ministerio para la Transición Ecológica y el Reto Demográfico, indicando el ámbito territorial en el que se va a desarrollar la actividad, fecha de inicio de la misma, nombre de la sociedad, dirección postal, teléfono, fax, código de identificación fiscal así como una declaración responsable de que la sociedad cumple todos los requisitos establecidos para ejercer la actividad.</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s-ES" sz="1100" dirty="0">
                <a:solidFill>
                  <a:srgbClr val="63666A"/>
                </a:solidFill>
                <a:latin typeface="Verdana" pitchFamily="34" charset="0"/>
                <a:cs typeface="Arial" charset="0"/>
              </a:rPr>
              <a:t>Los modelos de </a:t>
            </a:r>
            <a:r>
              <a:rPr lang="es-ES" sz="1100" b="1" dirty="0">
                <a:solidFill>
                  <a:srgbClr val="63666A"/>
                </a:solidFill>
                <a:latin typeface="Verdana" pitchFamily="34" charset="0"/>
                <a:cs typeface="Arial" charset="0"/>
              </a:rPr>
              <a:t>declaración responsable y comunicación de inicio de la actividad</a:t>
            </a:r>
            <a:r>
              <a:rPr lang="es-ES" sz="1100" dirty="0">
                <a:solidFill>
                  <a:srgbClr val="63666A"/>
                </a:solidFill>
                <a:latin typeface="Verdana" pitchFamily="34" charset="0"/>
                <a:cs typeface="Arial" charset="0"/>
              </a:rPr>
              <a:t> se encuentran recogidos en la Resolución de 3 de mayo de 2010, de la Dirección General de Política Energética y Minas, </a:t>
            </a:r>
            <a:r>
              <a:rPr lang="es-ES" sz="1100" dirty="0">
                <a:solidFill>
                  <a:srgbClr val="007AAE"/>
                </a:solidFill>
                <a:latin typeface="Verdana" pitchFamily="34" charset="0"/>
                <a:cs typeface="Arial" charset="0"/>
              </a:rPr>
              <a:t>BOE-A-2010-7657</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3593842"/>
            <a:ext cx="459789" cy="459789"/>
          </a:xfrm>
          <a:prstGeom prst="rect">
            <a:avLst/>
          </a:prstGeom>
        </p:spPr>
      </p:pic>
      <p:sp>
        <p:nvSpPr>
          <p:cNvPr id="23" name="5 CuadroTexto"/>
          <p:cNvSpPr txBox="1"/>
          <p:nvPr/>
        </p:nvSpPr>
        <p:spPr>
          <a:xfrm>
            <a:off x="890416" y="3707958"/>
            <a:ext cx="7437310" cy="481286"/>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lvl="1" defTabSz="914400" fontAlgn="base">
              <a:lnSpc>
                <a:spcPct val="150000"/>
              </a:lnSpc>
              <a:spcBef>
                <a:spcPct val="0"/>
              </a:spcBef>
              <a:spcAft>
                <a:spcPct val="0"/>
              </a:spcAft>
            </a:pPr>
            <a:r>
              <a:rPr lang="es-ES" sz="1050" dirty="0">
                <a:solidFill>
                  <a:srgbClr val="007AAE"/>
                </a:solidFill>
                <a:latin typeface="Verdana" pitchFamily="34" charset="0"/>
                <a:cs typeface="Arial" charset="0"/>
                <a:hlinkClick r:id="rId4">
                  <a:extLst>
                    <a:ext uri="{A12FA001-AC4F-418D-AE19-62706E023703}">
                      <ahyp:hlinkClr xmlns:ahyp="http://schemas.microsoft.com/office/drawing/2018/hyperlinkcolor" val="tx"/>
                    </a:ext>
                  </a:extLst>
                </a:hlinkClick>
              </a:rPr>
              <a:t>https://www.miteco.gob.es/es/energia/hidrocarburos-nuevos-combustibles/gas/requisitos.html</a:t>
            </a:r>
            <a:r>
              <a:rPr lang="es-ES" sz="1050" dirty="0">
                <a:solidFill>
                  <a:srgbClr val="007AAE"/>
                </a:solidFill>
                <a:latin typeface="Verdana" pitchFamily="34" charset="0"/>
                <a:cs typeface="Arial" charset="0"/>
              </a:rPr>
              <a:t> </a:t>
            </a:r>
          </a:p>
        </p:txBody>
      </p:sp>
      <p:pic>
        <p:nvPicPr>
          <p:cNvPr id="24" name="Picture 2" descr="Apoyo Institucional - Congreso Edificios Energía Casi Nula"/>
          <p:cNvPicPr>
            <a:picLocks noChangeAspect="1" noChangeArrowheads="1"/>
          </p:cNvPicPr>
          <p:nvPr/>
        </p:nvPicPr>
        <p:blipFill rotWithShape="1">
          <a:blip r:embed="rId5">
            <a:extLst>
              <a:ext uri="{28A0092B-C50C-407E-A947-70E740481C1C}">
                <a14:useLocalDpi xmlns:a14="http://schemas.microsoft.com/office/drawing/2010/main" val="0"/>
              </a:ext>
            </a:extLst>
          </a:blip>
          <a:srcRect t="56169"/>
          <a:stretch/>
        </p:blipFill>
        <p:spPr bwMode="auto">
          <a:xfrm>
            <a:off x="6208696" y="3200220"/>
            <a:ext cx="1711104"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5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s-ES" dirty="0"/>
              <a:t>2. Requisitos para inicio de actividad</a:t>
            </a:r>
          </a:p>
        </p:txBody>
      </p:sp>
      <p:sp>
        <p:nvSpPr>
          <p:cNvPr id="6" name="Marcador de número de diapositiva 5"/>
          <p:cNvSpPr>
            <a:spLocks noGrp="1"/>
          </p:cNvSpPr>
          <p:nvPr>
            <p:ph type="sldNum" sz="quarter" idx="4"/>
          </p:nvPr>
        </p:nvSpPr>
        <p:spPr/>
        <p:txBody>
          <a:bodyPr/>
          <a:lstStyle/>
          <a:p>
            <a:fld id="{7065D5E2-D60F-472B-AFCC-0CA6D4F32D96}" type="slidenum">
              <a:rPr lang="es-ES" smtClean="0"/>
              <a:pPr/>
              <a:t>7</a:t>
            </a:fld>
            <a:endParaRPr lang="es-ES"/>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0" y="33890"/>
            <a:ext cx="516220" cy="51622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1969316"/>
            <a:ext cx="459789" cy="459789"/>
          </a:xfrm>
          <a:prstGeom prst="rect">
            <a:avLst/>
          </a:prstGeom>
        </p:spPr>
      </p:pic>
      <p:sp>
        <p:nvSpPr>
          <p:cNvPr id="23" name="5 CuadroTexto"/>
          <p:cNvSpPr txBox="1"/>
          <p:nvPr/>
        </p:nvSpPr>
        <p:spPr>
          <a:xfrm>
            <a:off x="890416" y="2083432"/>
            <a:ext cx="7437310" cy="461345"/>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lvl="1" defTabSz="914400" fontAlgn="base">
              <a:lnSpc>
                <a:spcPct val="150000"/>
              </a:lnSpc>
              <a:spcBef>
                <a:spcPct val="0"/>
              </a:spcBef>
              <a:spcAft>
                <a:spcPct val="0"/>
              </a:spcAft>
            </a:pPr>
            <a:r>
              <a:rPr lang="es-ES" sz="1000" dirty="0">
                <a:solidFill>
                  <a:srgbClr val="007AAE"/>
                </a:solidFill>
                <a:latin typeface="Verdana" pitchFamily="34" charset="0"/>
                <a:cs typeface="Arial" charset="0"/>
                <a:hlinkClick r:id="rId4"/>
              </a:rPr>
              <a:t>https://sede.cnmc.gob.es/listado/censo/4</a:t>
            </a:r>
            <a:r>
              <a:rPr lang="es-ES" sz="1000" dirty="0">
                <a:solidFill>
                  <a:srgbClr val="007AAE"/>
                </a:solidFill>
                <a:latin typeface="Verdana" pitchFamily="34" charset="0"/>
                <a:cs typeface="Arial" charset="0"/>
              </a:rPr>
              <a:t> </a:t>
            </a:r>
          </a:p>
        </p:txBody>
      </p:sp>
      <p:sp>
        <p:nvSpPr>
          <p:cNvPr id="12" name="3 CuadroTexto"/>
          <p:cNvSpPr txBox="1"/>
          <p:nvPr/>
        </p:nvSpPr>
        <p:spPr>
          <a:xfrm>
            <a:off x="253057" y="781958"/>
            <a:ext cx="7912496" cy="415498"/>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Asignación de Código SIFCO</a:t>
            </a:r>
            <a:r>
              <a:rPr lang="es-ES" sz="1400" dirty="0">
                <a:solidFill>
                  <a:srgbClr val="007AAE"/>
                </a:solidFill>
                <a:latin typeface="Verdana" pitchFamily="34" charset="0"/>
                <a:cs typeface="Arial" charset="0"/>
              </a:rPr>
              <a:t>:</a:t>
            </a:r>
          </a:p>
        </p:txBody>
      </p:sp>
      <p:sp>
        <p:nvSpPr>
          <p:cNvPr id="13" name="4 CuadroTexto"/>
          <p:cNvSpPr txBox="1"/>
          <p:nvPr/>
        </p:nvSpPr>
        <p:spPr>
          <a:xfrm>
            <a:off x="592611" y="1195896"/>
            <a:ext cx="7437310" cy="769441"/>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Tras recibir notificación de la Dirección General de Política Energética y Minas, la CNMC otorga un </a:t>
            </a:r>
            <a:r>
              <a:rPr lang="es-ES" sz="1100" b="1" dirty="0">
                <a:solidFill>
                  <a:srgbClr val="63666A"/>
                </a:solidFill>
                <a:latin typeface="Verdana" pitchFamily="34" charset="0"/>
                <a:cs typeface="Arial" charset="0"/>
              </a:rPr>
              <a:t>código identificativo al Comercializador</a:t>
            </a:r>
            <a:r>
              <a:rPr lang="es-ES" sz="1100" dirty="0">
                <a:solidFill>
                  <a:srgbClr val="63666A"/>
                </a:solidFill>
                <a:latin typeface="Verdana" pitchFamily="34" charset="0"/>
                <a:cs typeface="Arial" charset="0"/>
              </a:rPr>
              <a:t> que inicia actividad en España </a:t>
            </a:r>
            <a:r>
              <a:rPr lang="es-ES" sz="1100" b="1" dirty="0">
                <a:solidFill>
                  <a:srgbClr val="63666A"/>
                </a:solidFill>
                <a:latin typeface="Verdana" pitchFamily="34" charset="0"/>
                <a:cs typeface="Arial" charset="0"/>
              </a:rPr>
              <a:t>para gestión de su información en el Sistema de Información sobre Facturaciones y Consumos del Sector del Gas (SIFCO)</a:t>
            </a:r>
            <a:r>
              <a:rPr lang="es-ES" sz="1100" dirty="0">
                <a:solidFill>
                  <a:srgbClr val="63666A"/>
                </a:solidFill>
                <a:latin typeface="Verdana" pitchFamily="34" charset="0"/>
                <a:cs typeface="Arial" charset="0"/>
              </a:rPr>
              <a:t>.</a:t>
            </a:r>
          </a:p>
        </p:txBody>
      </p:sp>
      <p:sp>
        <p:nvSpPr>
          <p:cNvPr id="14" name="5 CuadroTexto"/>
          <p:cNvSpPr txBox="1"/>
          <p:nvPr/>
        </p:nvSpPr>
        <p:spPr>
          <a:xfrm>
            <a:off x="261441" y="2539404"/>
            <a:ext cx="7912496" cy="415498"/>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Asignación de Código EIC</a:t>
            </a:r>
            <a:r>
              <a:rPr lang="es-ES" sz="1400" dirty="0">
                <a:solidFill>
                  <a:srgbClr val="007AAE"/>
                </a:solidFill>
                <a:latin typeface="Verdana" pitchFamily="34" charset="0"/>
                <a:cs typeface="Arial" charset="0"/>
              </a:rPr>
              <a:t>:</a:t>
            </a:r>
          </a:p>
        </p:txBody>
      </p:sp>
      <p:sp>
        <p:nvSpPr>
          <p:cNvPr id="15" name="6 CuadroTexto"/>
          <p:cNvSpPr txBox="1"/>
          <p:nvPr/>
        </p:nvSpPr>
        <p:spPr>
          <a:xfrm>
            <a:off x="600995" y="2951858"/>
            <a:ext cx="7437310" cy="1107996"/>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Los Transportistas primarios y los Comercializadores deben solicitar un </a:t>
            </a:r>
            <a:r>
              <a:rPr lang="es-ES" sz="1100" b="1" dirty="0">
                <a:solidFill>
                  <a:srgbClr val="63666A"/>
                </a:solidFill>
                <a:latin typeface="Verdana" pitchFamily="34" charset="0"/>
                <a:cs typeface="Arial" charset="0"/>
              </a:rPr>
              <a:t>código identificativo único para reporte de su información en los diferentes mercados energéticos de gas y electricidad en los ámbitos nacional e internacional</a:t>
            </a:r>
            <a:r>
              <a:rPr lang="es-ES" sz="1100" dirty="0">
                <a:solidFill>
                  <a:srgbClr val="63666A"/>
                </a:solidFill>
                <a:latin typeface="Verdana" pitchFamily="34" charset="0"/>
                <a:cs typeface="Arial" charset="0"/>
              </a:rPr>
              <a:t>. Dicho código se denomina “Energy </a:t>
            </a:r>
            <a:r>
              <a:rPr lang="es-ES" sz="1100" dirty="0" err="1">
                <a:solidFill>
                  <a:srgbClr val="63666A"/>
                </a:solidFill>
                <a:latin typeface="Verdana" pitchFamily="34" charset="0"/>
                <a:cs typeface="Arial" charset="0"/>
              </a:rPr>
              <a:t>Identification</a:t>
            </a:r>
            <a:r>
              <a:rPr lang="es-ES" sz="1100" dirty="0">
                <a:solidFill>
                  <a:srgbClr val="63666A"/>
                </a:solidFill>
                <a:latin typeface="Verdana" pitchFamily="34" charset="0"/>
                <a:cs typeface="Arial" charset="0"/>
              </a:rPr>
              <a:t> </a:t>
            </a:r>
            <a:r>
              <a:rPr lang="es-ES" sz="1100" dirty="0" err="1">
                <a:solidFill>
                  <a:srgbClr val="63666A"/>
                </a:solidFill>
                <a:latin typeface="Verdana" pitchFamily="34" charset="0"/>
                <a:cs typeface="Arial" charset="0"/>
              </a:rPr>
              <a:t>Code</a:t>
            </a:r>
            <a:r>
              <a:rPr lang="es-ES" sz="1100" dirty="0">
                <a:solidFill>
                  <a:srgbClr val="63666A"/>
                </a:solidFill>
                <a:latin typeface="Verdana" pitchFamily="34" charset="0"/>
                <a:cs typeface="Arial" charset="0"/>
              </a:rPr>
              <a:t>”. </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s-ES" sz="1100" dirty="0" err="1">
                <a:solidFill>
                  <a:srgbClr val="63666A"/>
                </a:solidFill>
                <a:latin typeface="Verdana" pitchFamily="34" charset="0"/>
                <a:cs typeface="Arial" charset="0"/>
              </a:rPr>
              <a:t>Redeia</a:t>
            </a:r>
            <a:r>
              <a:rPr lang="es-ES" sz="1100" dirty="0">
                <a:solidFill>
                  <a:srgbClr val="63666A"/>
                </a:solidFill>
                <a:latin typeface="Verdana" pitchFamily="34" charset="0"/>
                <a:cs typeface="Arial" charset="0"/>
              </a:rPr>
              <a:t> proporciona una aplicación web a los agentes participantes en los mercados de energía como soporte para esta función.</a:t>
            </a: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8091" y="1904031"/>
            <a:ext cx="1101585" cy="50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4105812"/>
            <a:ext cx="459789" cy="459789"/>
          </a:xfrm>
          <a:prstGeom prst="rect">
            <a:avLst/>
          </a:prstGeom>
        </p:spPr>
      </p:pic>
      <p:sp>
        <p:nvSpPr>
          <p:cNvPr id="20" name="5 CuadroTexto"/>
          <p:cNvSpPr txBox="1"/>
          <p:nvPr/>
        </p:nvSpPr>
        <p:spPr>
          <a:xfrm>
            <a:off x="890416" y="4219928"/>
            <a:ext cx="7437310" cy="461345"/>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lvl="1" defTabSz="914400" fontAlgn="base">
              <a:lnSpc>
                <a:spcPct val="150000"/>
              </a:lnSpc>
              <a:spcBef>
                <a:spcPct val="0"/>
              </a:spcBef>
              <a:spcAft>
                <a:spcPct val="0"/>
              </a:spcAft>
            </a:pPr>
            <a:r>
              <a:rPr lang="es-ES" sz="1000" dirty="0">
                <a:solidFill>
                  <a:srgbClr val="007AAE"/>
                </a:solidFill>
                <a:latin typeface="Verdana" pitchFamily="34" charset="0"/>
                <a:cs typeface="Arial" charset="0"/>
                <a:hlinkClick r:id="rId6"/>
              </a:rPr>
              <a:t>https://www.portalclientes.ree.es/#/office/codes-consult</a:t>
            </a:r>
            <a:r>
              <a:rPr lang="es-ES" sz="1000" dirty="0">
                <a:solidFill>
                  <a:srgbClr val="007AAE"/>
                </a:solidFill>
                <a:latin typeface="Verdana" pitchFamily="34" charset="0"/>
                <a:cs typeface="Arial" charset="0"/>
              </a:rPr>
              <a:t> </a:t>
            </a:r>
          </a:p>
        </p:txBody>
      </p:sp>
      <p:pic>
        <p:nvPicPr>
          <p:cNvPr id="2" name="Picture 2">
            <a:extLst>
              <a:ext uri="{FF2B5EF4-FFF2-40B4-BE49-F238E27FC236}">
                <a16:creationId xmlns:a16="http://schemas.microsoft.com/office/drawing/2014/main" id="{DA6906B1-3817-73AB-8E38-AAC5794407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028" y="4137915"/>
            <a:ext cx="115252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18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CuadroTexto"/>
          <p:cNvSpPr txBox="1"/>
          <p:nvPr/>
        </p:nvSpPr>
        <p:spPr>
          <a:xfrm>
            <a:off x="592611" y="1195896"/>
            <a:ext cx="7437310" cy="2708434"/>
          </a:xfrm>
          <a:prstGeom prst="rect">
            <a:avLst/>
          </a:prstGeom>
          <a:noFill/>
          <a:ln w="28575" cmpd="dbl">
            <a:noFill/>
          </a:ln>
        </p:spPr>
        <p:txBody>
          <a:bodyPr wrap="square" rtlCol="0">
            <a:spAutoFit/>
          </a:bodyPr>
          <a:lstStyle/>
          <a:p>
            <a:pPr algn="just" defTabSz="914400" fontAlgn="base">
              <a:spcBef>
                <a:spcPct val="0"/>
              </a:spcBef>
              <a:spcAft>
                <a:spcPct val="0"/>
              </a:spcAft>
            </a:pPr>
            <a:r>
              <a:rPr lang="es-ES" sz="1100" dirty="0">
                <a:solidFill>
                  <a:srgbClr val="63666A"/>
                </a:solidFill>
                <a:latin typeface="Verdana" pitchFamily="34" charset="0"/>
                <a:cs typeface="Arial" charset="0"/>
              </a:rPr>
              <a:t>El </a:t>
            </a:r>
            <a:r>
              <a:rPr lang="es-ES" sz="1100" b="1" dirty="0">
                <a:solidFill>
                  <a:srgbClr val="63666A"/>
                </a:solidFill>
                <a:latin typeface="Verdana" pitchFamily="34" charset="0"/>
                <a:cs typeface="Arial" charset="0"/>
              </a:rPr>
              <a:t>Usuario de Cuenta de Garantías</a:t>
            </a:r>
            <a:r>
              <a:rPr lang="es-ES" sz="1100" dirty="0">
                <a:solidFill>
                  <a:srgbClr val="63666A"/>
                </a:solidFill>
                <a:latin typeface="Verdana" pitchFamily="34" charset="0"/>
                <a:cs typeface="Arial" charset="0"/>
              </a:rPr>
              <a:t>, es aquella persona jurídica que, una vez que ha firmado el Documento de Aceptación y Adhesión a las NGGSG, está asociado a una Cuenta de Garantías.</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s-ES" sz="1100" dirty="0">
                <a:solidFill>
                  <a:srgbClr val="63666A"/>
                </a:solidFill>
                <a:latin typeface="Verdana" pitchFamily="34" charset="0"/>
                <a:cs typeface="Arial" charset="0"/>
              </a:rPr>
              <a:t>Los trámites para darse de alta como Usuarios de Cuenta de Garantías se realizan en MIBGAS desde su página web, siendo el correo electrónico de contacto </a:t>
            </a:r>
            <a:r>
              <a:rPr lang="es-ES" sz="1100" u="sng" dirty="0">
                <a:solidFill>
                  <a:srgbClr val="007AAE"/>
                </a:solidFill>
                <a:latin typeface="Verdana" pitchFamily="34" charset="0"/>
                <a:cs typeface="Arial" charset="0"/>
              </a:rPr>
              <a:t>agentes@mibgas.es</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s-ES" sz="1100" dirty="0">
                <a:solidFill>
                  <a:srgbClr val="63666A"/>
                </a:solidFill>
                <a:latin typeface="Verdana" pitchFamily="34" charset="0"/>
                <a:cs typeface="Arial" charset="0"/>
              </a:rPr>
              <a:t>Cada Usuario de Cuenta de Garantías dispone de una Cuenta de Asignación para cada una de las actividades en las que esté dado de alta, donde se registran de forma continua el importe formalizado, los requerimientos de dicha actividad y el saldo de garantías disponible.</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s-ES" sz="1100" dirty="0">
                <a:solidFill>
                  <a:srgbClr val="63666A"/>
                </a:solidFill>
                <a:latin typeface="Verdana" pitchFamily="34" charset="0"/>
                <a:cs typeface="Arial" charset="0"/>
              </a:rPr>
              <a:t>Las actividades en cuyas garantías participa el GTS son Contratación y Desbalances:</a:t>
            </a:r>
            <a:endParaRPr lang="es-ES" sz="1200" dirty="0">
              <a:solidFill>
                <a:srgbClr val="63666A"/>
              </a:solidFill>
              <a:latin typeface="Verdana" pitchFamily="34" charset="0"/>
              <a:cs typeface="Arial" charset="0"/>
            </a:endParaRP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marL="628650" lvl="1" indent="-171450" algn="just" defTabSz="914400" fontAlgn="base">
              <a:spcBef>
                <a:spcPct val="0"/>
              </a:spcBef>
              <a:spcAft>
                <a:spcPct val="0"/>
              </a:spcAft>
              <a:buFont typeface="Wingdings" panose="05000000000000000000" pitchFamily="2" charset="2"/>
              <a:buChar char="ü"/>
            </a:pPr>
            <a:r>
              <a:rPr lang="es-ES" sz="1100" dirty="0">
                <a:solidFill>
                  <a:srgbClr val="63666A"/>
                </a:solidFill>
                <a:latin typeface="Verdana" pitchFamily="34" charset="0"/>
                <a:cs typeface="Arial" charset="0"/>
              </a:rPr>
              <a:t>Garantías para la contratación de capacidad de infraestructuras con acceso de terceros regulado</a:t>
            </a:r>
          </a:p>
          <a:p>
            <a:pPr marL="628650" lvl="1" indent="-171450" algn="just" defTabSz="914400" fontAlgn="base">
              <a:spcBef>
                <a:spcPct val="0"/>
              </a:spcBef>
              <a:spcAft>
                <a:spcPct val="0"/>
              </a:spcAft>
              <a:buFont typeface="Wingdings" panose="05000000000000000000" pitchFamily="2" charset="2"/>
              <a:buChar char="ü"/>
            </a:pPr>
            <a:endParaRPr lang="es-ES" sz="500" dirty="0">
              <a:solidFill>
                <a:srgbClr val="63666A"/>
              </a:solidFill>
              <a:latin typeface="Verdana" pitchFamily="34" charset="0"/>
              <a:cs typeface="Arial" charset="0"/>
            </a:endParaRPr>
          </a:p>
          <a:p>
            <a:pPr marL="628650" lvl="1" indent="-171450" algn="just" defTabSz="914400" fontAlgn="base">
              <a:spcBef>
                <a:spcPct val="0"/>
              </a:spcBef>
              <a:spcAft>
                <a:spcPct val="0"/>
              </a:spcAft>
              <a:buFont typeface="Wingdings" panose="05000000000000000000" pitchFamily="2" charset="2"/>
              <a:buChar char="ü"/>
            </a:pPr>
            <a:r>
              <a:rPr lang="es-ES" sz="1100" dirty="0">
                <a:solidFill>
                  <a:srgbClr val="63666A"/>
                </a:solidFill>
                <a:latin typeface="Verdana" pitchFamily="34" charset="0"/>
                <a:cs typeface="Arial" charset="0"/>
              </a:rPr>
              <a:t>Garantías para la liquidación de desbalances PVB, TVB y AVB</a:t>
            </a:r>
          </a:p>
        </p:txBody>
      </p:sp>
      <p:sp>
        <p:nvSpPr>
          <p:cNvPr id="7" name="Marcador de texto 6"/>
          <p:cNvSpPr>
            <a:spLocks noGrp="1"/>
          </p:cNvSpPr>
          <p:nvPr>
            <p:ph type="body" sz="quarter" idx="10"/>
          </p:nvPr>
        </p:nvSpPr>
        <p:spPr>
          <a:xfrm>
            <a:off x="782262" y="96421"/>
            <a:ext cx="7940342" cy="393873"/>
          </a:xfrm>
        </p:spPr>
        <p:txBody>
          <a:bodyPr/>
          <a:lstStyle/>
          <a:p>
            <a:r>
              <a:rPr lang="es-ES" dirty="0"/>
              <a:t>2. Requisitos para inicio de actividad</a:t>
            </a:r>
          </a:p>
        </p:txBody>
      </p:sp>
      <p:sp>
        <p:nvSpPr>
          <p:cNvPr id="6" name="Marcador de número de diapositiva 5"/>
          <p:cNvSpPr>
            <a:spLocks noGrp="1"/>
          </p:cNvSpPr>
          <p:nvPr>
            <p:ph type="sldNum" sz="quarter" idx="4"/>
          </p:nvPr>
        </p:nvSpPr>
        <p:spPr/>
        <p:txBody>
          <a:bodyPr/>
          <a:lstStyle/>
          <a:p>
            <a:fld id="{7065D5E2-D60F-472B-AFCC-0CA6D4F32D96}" type="slidenum">
              <a:rPr lang="es-ES" smtClean="0"/>
              <a:pPr/>
              <a:t>8</a:t>
            </a:fld>
            <a:endParaRPr lang="es-ES"/>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0" y="33890"/>
            <a:ext cx="516220" cy="51622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3944034"/>
            <a:ext cx="459789" cy="459789"/>
          </a:xfrm>
          <a:prstGeom prst="rect">
            <a:avLst/>
          </a:prstGeom>
        </p:spPr>
      </p:pic>
      <p:sp>
        <p:nvSpPr>
          <p:cNvPr id="23" name="5 CuadroTexto"/>
          <p:cNvSpPr txBox="1"/>
          <p:nvPr/>
        </p:nvSpPr>
        <p:spPr>
          <a:xfrm>
            <a:off x="890416" y="4058150"/>
            <a:ext cx="7437310" cy="461345"/>
          </a:xfrm>
          <a:prstGeom prst="rect">
            <a:avLst/>
          </a:prstGeom>
          <a:noFill/>
          <a:ln w="28575" cmpd="dbl">
            <a:noFill/>
          </a:ln>
        </p:spPr>
        <p:txBody>
          <a:bodyPr wrap="square" rtlCol="0">
            <a:spAutoFit/>
          </a:bodyPr>
          <a:lstStyle/>
          <a:p>
            <a:pPr algn="just" defTabSz="914400" fontAlgn="base">
              <a:spcBef>
                <a:spcPct val="0"/>
              </a:spcBef>
              <a:spcAft>
                <a:spcPct val="0"/>
              </a:spcAft>
            </a:pPr>
            <a:r>
              <a:rPr lang="es-ES_tradnl" sz="1100" u="sng" dirty="0">
                <a:solidFill>
                  <a:srgbClr val="63666A"/>
                </a:solidFill>
                <a:latin typeface="Verdana" pitchFamily="34" charset="0"/>
                <a:cs typeface="Arial" charset="0"/>
              </a:rPr>
              <a:t>Enlace de interés</a:t>
            </a:r>
            <a:r>
              <a:rPr lang="es-ES_tradnl" sz="1100" dirty="0">
                <a:solidFill>
                  <a:srgbClr val="63666A"/>
                </a:solidFill>
                <a:latin typeface="Verdana" pitchFamily="34" charset="0"/>
                <a:cs typeface="Arial" charset="0"/>
              </a:rPr>
              <a:t>:</a:t>
            </a:r>
            <a:endParaRPr lang="es-ES" sz="1100" dirty="0">
              <a:solidFill>
                <a:srgbClr val="63666A"/>
              </a:solidFill>
              <a:latin typeface="Verdana" pitchFamily="34" charset="0"/>
              <a:cs typeface="Arial" charset="0"/>
            </a:endParaRPr>
          </a:p>
          <a:p>
            <a:pPr lvl="1" defTabSz="914400" fontAlgn="base">
              <a:lnSpc>
                <a:spcPct val="150000"/>
              </a:lnSpc>
              <a:spcBef>
                <a:spcPct val="0"/>
              </a:spcBef>
              <a:spcAft>
                <a:spcPct val="0"/>
              </a:spcAft>
            </a:pPr>
            <a:r>
              <a:rPr lang="es-ES" sz="1000" dirty="0">
                <a:solidFill>
                  <a:srgbClr val="007AAE"/>
                </a:solidFill>
                <a:latin typeface="Verdana" pitchFamily="34" charset="0"/>
                <a:cs typeface="Arial" charset="0"/>
                <a:hlinkClick r:id="rId4">
                  <a:extLst>
                    <a:ext uri="{A12FA001-AC4F-418D-AE19-62706E023703}">
                      <ahyp:hlinkClr xmlns:ahyp="http://schemas.microsoft.com/office/drawing/2018/hyperlinkcolor" val="tx"/>
                    </a:ext>
                  </a:extLst>
                </a:hlinkClick>
              </a:rPr>
              <a:t>https://www.mibgas.es/es/cccontent/usuario-de-cuenta-de-garantias</a:t>
            </a:r>
            <a:r>
              <a:rPr lang="es-ES" sz="1000" dirty="0">
                <a:solidFill>
                  <a:srgbClr val="007AAE"/>
                </a:solidFill>
                <a:latin typeface="Verdana" pitchFamily="34" charset="0"/>
                <a:cs typeface="Arial" charset="0"/>
              </a:rPr>
              <a:t> </a:t>
            </a:r>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s-ES" sz="1400" b="1" dirty="0">
                <a:solidFill>
                  <a:srgbClr val="007AAE"/>
                </a:solidFill>
                <a:latin typeface="Verdana" pitchFamily="34" charset="0"/>
                <a:cs typeface="Arial" charset="0"/>
              </a:rPr>
              <a:t>Alta de Usuario de Cuenta de Garantías en MIBGAS</a:t>
            </a:r>
            <a:r>
              <a:rPr lang="es-ES" sz="1400" dirty="0">
                <a:solidFill>
                  <a:srgbClr val="007AAE"/>
                </a:solidFill>
                <a:latin typeface="Verdana" pitchFamily="34" charset="0"/>
                <a:cs typeface="Arial" charset="0"/>
              </a:rPr>
              <a:t>:</a:t>
            </a:r>
          </a:p>
        </p:txBody>
      </p:sp>
      <p:pic>
        <p:nvPicPr>
          <p:cNvPr id="17" name="Imagen 16"/>
          <p:cNvPicPr>
            <a:picLocks noChangeAspect="1"/>
          </p:cNvPicPr>
          <p:nvPr/>
        </p:nvPicPr>
        <p:blipFill>
          <a:blip r:embed="rId5"/>
          <a:stretch>
            <a:fillRect/>
          </a:stretch>
        </p:blipFill>
        <p:spPr>
          <a:xfrm>
            <a:off x="6975586" y="4086375"/>
            <a:ext cx="1054336" cy="376665"/>
          </a:xfrm>
          <a:prstGeom prst="rect">
            <a:avLst/>
          </a:prstGeom>
        </p:spPr>
      </p:pic>
    </p:spTree>
    <p:extLst>
      <p:ext uri="{BB962C8B-B14F-4D97-AF65-F5344CB8AC3E}">
        <p14:creationId xmlns:p14="http://schemas.microsoft.com/office/powerpoint/2010/main" val="156160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solidFill>
                  <a:srgbClr val="007AAE"/>
                </a:solidFill>
              </a:rPr>
              <a:t>Índice</a:t>
            </a:r>
          </a:p>
        </p:txBody>
      </p:sp>
      <p:sp>
        <p:nvSpPr>
          <p:cNvPr id="5" name="Marcador de texto 4"/>
          <p:cNvSpPr>
            <a:spLocks noGrp="1"/>
          </p:cNvSpPr>
          <p:nvPr>
            <p:ph type="body" sz="quarter" idx="11"/>
          </p:nvPr>
        </p:nvSpPr>
        <p:spPr/>
        <p:txBody>
          <a:bodyPr/>
          <a:lstStyle/>
          <a:p>
            <a:pPr marL="342900" indent="-342900">
              <a:buAutoNum type="arabicPeriod"/>
            </a:pPr>
            <a:r>
              <a:rPr lang="es-ES" b="1" dirty="0">
                <a:solidFill>
                  <a:schemeClr val="tx1">
                    <a:lumMod val="65000"/>
                    <a:lumOff val="35000"/>
                  </a:schemeClr>
                </a:solidFill>
              </a:rPr>
              <a:t>Marco Regulatorio</a:t>
            </a:r>
          </a:p>
          <a:p>
            <a:pPr marL="342900" indent="-342900">
              <a:buAutoNum type="arabicPeriod"/>
            </a:pPr>
            <a:endParaRPr lang="es-ES" b="1" dirty="0">
              <a:solidFill>
                <a:srgbClr val="63666A"/>
              </a:solidFill>
            </a:endParaRPr>
          </a:p>
          <a:p>
            <a:pPr marL="342900" indent="-342900">
              <a:buAutoNum type="arabicPeriod"/>
            </a:pPr>
            <a:r>
              <a:rPr lang="es-ES" b="1" dirty="0">
                <a:solidFill>
                  <a:schemeClr val="tx1">
                    <a:lumMod val="65000"/>
                    <a:lumOff val="35000"/>
                  </a:schemeClr>
                </a:solidFill>
              </a:rPr>
              <a:t>Requisitos previos para inicio de actividad</a:t>
            </a:r>
          </a:p>
          <a:p>
            <a:pPr marL="342900" indent="-342900">
              <a:buAutoNum type="arabicPeriod"/>
            </a:pPr>
            <a:endParaRPr lang="es-ES" b="1" dirty="0">
              <a:solidFill>
                <a:srgbClr val="63666A"/>
              </a:solidFill>
            </a:endParaRPr>
          </a:p>
          <a:p>
            <a:pPr marL="630238" indent="-269875">
              <a:buAutoNum type="arabicPeriod"/>
            </a:pPr>
            <a:r>
              <a:rPr lang="es-ES" b="1" dirty="0">
                <a:solidFill>
                  <a:srgbClr val="007AAE"/>
                </a:solidFill>
              </a:rPr>
              <a:t>Proceso de Habilitación</a:t>
            </a:r>
          </a:p>
          <a:p>
            <a:pPr marL="630238" indent="-269875">
              <a:buAutoNum type="arabicPeriod"/>
            </a:pPr>
            <a:endParaRPr lang="es-ES" b="1" dirty="0">
              <a:solidFill>
                <a:srgbClr val="63666A"/>
              </a:solidFill>
            </a:endParaRPr>
          </a:p>
          <a:p>
            <a:pPr marL="630238" indent="-269875">
              <a:buAutoNum type="arabicPeriod"/>
            </a:pPr>
            <a:r>
              <a:rPr lang="es-ES" b="1" dirty="0">
                <a:solidFill>
                  <a:srgbClr val="63666A"/>
                </a:solidFill>
              </a:rPr>
              <a:t>Acceso al sistema SL-ATR</a:t>
            </a:r>
          </a:p>
          <a:p>
            <a:pPr marL="630238" indent="-269875">
              <a:buAutoNum type="arabicPeriod"/>
            </a:pPr>
            <a:endParaRPr lang="es-ES" b="1" dirty="0">
              <a:solidFill>
                <a:srgbClr val="63666A"/>
              </a:solidFill>
            </a:endParaRPr>
          </a:p>
          <a:p>
            <a:pPr marL="630238" indent="-269875">
              <a:buAutoNum type="arabicPeriod"/>
            </a:pPr>
            <a:r>
              <a:rPr lang="es-ES" b="1" dirty="0">
                <a:solidFill>
                  <a:srgbClr val="63666A"/>
                </a:solidFill>
              </a:rPr>
              <a:t>Acreditación Técnica</a:t>
            </a:r>
          </a:p>
        </p:txBody>
      </p:sp>
      <p:pic>
        <p:nvPicPr>
          <p:cNvPr id="6" name="Imagen 5">
            <a:extLst>
              <a:ext uri="{FF2B5EF4-FFF2-40B4-BE49-F238E27FC236}">
                <a16:creationId xmlns:a16="http://schemas.microsoft.com/office/drawing/2014/main" id="{E9A088EE-F3A6-4CBD-BBBE-0DA4311E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2876734716"/>
      </p:ext>
    </p:extLst>
  </p:cSld>
  <p:clrMapOvr>
    <a:masterClrMapping/>
  </p:clrMapOvr>
</p:sld>
</file>

<file path=ppt/theme/theme1.xml><?xml version="1.0" encoding="utf-8"?>
<a:theme xmlns:a="http://schemas.openxmlformats.org/drawingml/2006/main" name="PORTADAS">
  <a:themeElements>
    <a:clrScheme name="Enagás">
      <a:dk1>
        <a:sysClr val="windowText" lastClr="000000"/>
      </a:dk1>
      <a:lt1>
        <a:srgbClr val="FFFFFF"/>
      </a:lt1>
      <a:dk2>
        <a:srgbClr val="1F497D"/>
      </a:dk2>
      <a:lt2>
        <a:srgbClr val="EEECE1"/>
      </a:lt2>
      <a:accent1>
        <a:srgbClr val="007AAE"/>
      </a:accent1>
      <a:accent2>
        <a:srgbClr val="9CB700"/>
      </a:accent2>
      <a:accent3>
        <a:srgbClr val="63666A"/>
      </a:accent3>
      <a:accent4>
        <a:srgbClr val="00B5E2"/>
      </a:accent4>
      <a:accent5>
        <a:srgbClr val="FFB81C"/>
      </a:accent5>
      <a:accent6>
        <a:srgbClr val="FFFFFF"/>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Plantilla PPT Enagás GTS 2020.pptx" id="{4CE55C5B-0248-4E09-B9B6-11D77558DA2B}" vid="{2447A7CD-126E-47B8-AB7D-5800ABFE6B8E}"/>
    </a:ext>
  </a:extLst>
</a:theme>
</file>

<file path=ppt/theme/theme2.xml><?xml version="1.0" encoding="utf-8"?>
<a:theme xmlns:a="http://schemas.openxmlformats.org/drawingml/2006/main" name="ÍNDICE">
  <a:themeElements>
    <a:clrScheme name="Enagás">
      <a:dk1>
        <a:sysClr val="windowText" lastClr="000000"/>
      </a:dk1>
      <a:lt1>
        <a:srgbClr val="FFFFFF"/>
      </a:lt1>
      <a:dk2>
        <a:srgbClr val="1F497D"/>
      </a:dk2>
      <a:lt2>
        <a:srgbClr val="EEECE1"/>
      </a:lt2>
      <a:accent1>
        <a:srgbClr val="007AAE"/>
      </a:accent1>
      <a:accent2>
        <a:srgbClr val="9CB700"/>
      </a:accent2>
      <a:accent3>
        <a:srgbClr val="63666A"/>
      </a:accent3>
      <a:accent4>
        <a:srgbClr val="00B5E2"/>
      </a:accent4>
      <a:accent5>
        <a:srgbClr val="FFB81C"/>
      </a:accent5>
      <a:accent6>
        <a:srgbClr val="FFFFFF"/>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Plantilla PPT Enagás GTS 2020.pptx" id="{4CE55C5B-0248-4E09-B9B6-11D77558DA2B}" vid="{107A3D88-D665-4054-A07C-306597AE1045}"/>
    </a:ext>
  </a:extLst>
</a:theme>
</file>

<file path=ppt/theme/theme3.xml><?xml version="1.0" encoding="utf-8"?>
<a:theme xmlns:a="http://schemas.openxmlformats.org/drawingml/2006/main" name="CIERRE">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Plantilla PPT Enagás GTS 2020.pptx" id="{4CE55C5B-0248-4E09-B9B6-11D77558DA2B}" vid="{E8615D63-42FA-40E5-9C31-023FBF9D6D5B}"/>
    </a:ext>
  </a:extLst>
</a:theme>
</file>

<file path=ppt/theme/theme4.xml><?xml version="1.0" encoding="utf-8"?>
<a:theme xmlns:a="http://schemas.openxmlformats.org/drawingml/2006/main" name="SLIDE BASE 1 LÍNEA TÍTULO">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Plantilla PPT Enagás GTS 2020.pptx" id="{4CE55C5B-0248-4E09-B9B6-11D77558DA2B}" vid="{7AB28944-9740-43C4-B479-2EA2C0674FE8}"/>
    </a:ext>
  </a:extLst>
</a:theme>
</file>

<file path=ppt/theme/theme5.xml><?xml version="1.0" encoding="utf-8"?>
<a:theme xmlns:a="http://schemas.openxmlformats.org/drawingml/2006/main" name="SLIDE BASE 2 LÍNEAS TÍTULO">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Plantilla PPT Enagás GTS 2020.pptx" id="{4CE55C5B-0248-4E09-B9B6-11D77558DA2B}" vid="{E1E7C64D-4C4D-42BD-AF66-21FFF1917F4C}"/>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3E5B6CDA6647F4BA804EE10258EB5DE" ma:contentTypeVersion="28" ma:contentTypeDescription="Crear nuevo documento." ma:contentTypeScope="" ma:versionID="7b4b3fa86f0f45dcb6aab4f57e82ad86">
  <xsd:schema xmlns:xsd="http://www.w3.org/2001/XMLSchema" xmlns:xs="http://www.w3.org/2001/XMLSchema" xmlns:p="http://schemas.microsoft.com/office/2006/metadata/properties" xmlns:ns2="5ce5df86-f632-47ec-a0bb-d3f3aaf9e126" xmlns:ns3="1d5b5c73-de20-4e04-9cd3-394e24e35ef5" targetNamespace="http://schemas.microsoft.com/office/2006/metadata/properties" ma:root="true" ma:fieldsID="52d14791071fbe7975f0992f110144ec" ns2:_="" ns3:_="">
    <xsd:import namespace="5ce5df86-f632-47ec-a0bb-d3f3aaf9e126"/>
    <xsd:import namespace="1d5b5c73-de20-4e04-9cd3-394e24e35ef5"/>
    <xsd:element name="properties">
      <xsd:complexType>
        <xsd:sequence>
          <xsd:element name="documentManagement">
            <xsd:complexType>
              <xsd:all>
                <xsd:element ref="ns2:A_x00f1_o" minOccurs="0"/>
                <xsd:element ref="ns2:MediaServiceMetadata" minOccurs="0"/>
                <xsd:element ref="ns2:MediaServiceFastMetadata" minOccurs="0"/>
                <xsd:element ref="ns2:Documentaci_x00f3_n" minOccurs="0"/>
                <xsd:element ref="ns2:Tipo_x0020_de_x0020_Agente" minOccurs="0"/>
                <xsd:element ref="ns2:Fecha" minOccurs="0"/>
                <xsd:element ref="ns2:Agente"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5df86-f632-47ec-a0bb-d3f3aaf9e126" elementFormDefault="qualified">
    <xsd:import namespace="http://schemas.microsoft.com/office/2006/documentManagement/types"/>
    <xsd:import namespace="http://schemas.microsoft.com/office/infopath/2007/PartnerControls"/>
    <xsd:element name="A_x00f1_o" ma:index="8" nillable="true" ma:displayName="Año" ma:list="{90223ea0-e528-4d07-9f2d-c46624fe2f2c}" ma:internalName="A_x00f1_o" ma:showField="Titl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ocumentaci_x00f3_n" ma:index="11" nillable="true" ma:displayName="Documentación" ma:description="Tipo de documento de habilitación" ma:list="{3987abf8-248a-40d4-a751-fa47155c8d1f}" ma:internalName="Documentaci_x00f3_n" ma:showField="Documentaci_x00f3_n">
      <xsd:simpleType>
        <xsd:restriction base="dms:Lookup"/>
      </xsd:simpleType>
    </xsd:element>
    <xsd:element name="Tipo_x0020_de_x0020_Agente" ma:index="12" nillable="true" ma:displayName="Tipo de Agente" ma:description="Tipo de agente o sujeto" ma:list="{90223ea0-e528-4d07-9f2d-c46624fe2f2c}" ma:internalName="Tipo_x0020_de_x0020_Agente" ma:showField="TipoSujeto">
      <xsd:simpleType>
        <xsd:restriction base="dms:Lookup"/>
      </xsd:simpleType>
    </xsd:element>
    <xsd:element name="Fecha" ma:index="13" nillable="true" ma:displayName="Fecha" ma:format="DateOnly" ma:internalName="Fecha">
      <xsd:simpleType>
        <xsd:restriction base="dms:DateTime"/>
      </xsd:simpleType>
    </xsd:element>
    <xsd:element name="Agente" ma:index="14" nillable="true" ma:displayName="Agente" ma:list="{01220cc4-8ffb-402e-bb3d-df1e957ae435}" ma:internalName="Agente" ma:showField="Title">
      <xsd:simpleType>
        <xsd:restriction base="dms:Lookup"/>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Etiquetas de imagen" ma:readOnly="false" ma:fieldId="{5cf76f15-5ced-4ddc-b409-7134ff3c332f}" ma:taxonomyMulti="true" ma:sspId="63893423-6642-4e46-86c7-65b14e417b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5b5c73-de20-4e04-9cd3-394e24e35ef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286f7f7d-04f4-4bf3-8b5c-d75d5fa7429a}" ma:internalName="TaxCatchAll" ma:showField="CatchAllData" ma:web="1d5b5c73-de20-4e04-9cd3-394e24e35ef5">
      <xsd:complexType>
        <xsd:complexContent>
          <xsd:extension base="dms:MultiChoiceLookup">
            <xsd:sequence>
              <xsd:element name="Value" type="dms:Lookup" maxOccurs="unbounded" minOccurs="0" nillable="true"/>
            </xsd:sequence>
          </xsd:extension>
        </xsd:complexContent>
      </xsd:complexType>
    </xsd:element>
    <xsd:element name="SharedWithUsers" ma:index="2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_x00f1_o xmlns="5ce5df86-f632-47ec-a0bb-d3f3aaf9e126" xsi:nil="true"/>
    <Documentaci_x00f3_n xmlns="5ce5df86-f632-47ec-a0bb-d3f3aaf9e126" xsi:nil="true"/>
    <Fecha xmlns="5ce5df86-f632-47ec-a0bb-d3f3aaf9e126" xsi:nil="true"/>
    <Agente xmlns="5ce5df86-f632-47ec-a0bb-d3f3aaf9e126" xsi:nil="true"/>
    <Tipo_x0020_de_x0020_Agente xmlns="5ce5df86-f632-47ec-a0bb-d3f3aaf9e126" xsi:nil="true"/>
    <lcf76f155ced4ddcb4097134ff3c332f xmlns="5ce5df86-f632-47ec-a0bb-d3f3aaf9e126">
      <Terms xmlns="http://schemas.microsoft.com/office/infopath/2007/PartnerControls"/>
    </lcf76f155ced4ddcb4097134ff3c332f>
    <TaxCatchAll xmlns="1d5b5c73-de20-4e04-9cd3-394e24e35ef5" xsi:nil="true"/>
  </documentManagement>
</p:properties>
</file>

<file path=customXml/itemProps1.xml><?xml version="1.0" encoding="utf-8"?>
<ds:datastoreItem xmlns:ds="http://schemas.openxmlformats.org/officeDocument/2006/customXml" ds:itemID="{6BD6866F-EB1E-4728-9E7A-B9D3F4D42C5C}">
  <ds:schemaRefs>
    <ds:schemaRef ds:uri="http://schemas.microsoft.com/sharepoint/v3/contenttype/forms"/>
  </ds:schemaRefs>
</ds:datastoreItem>
</file>

<file path=customXml/itemProps2.xml><?xml version="1.0" encoding="utf-8"?>
<ds:datastoreItem xmlns:ds="http://schemas.openxmlformats.org/officeDocument/2006/customXml" ds:itemID="{5B9F17EB-1BB6-4436-94F1-A71C832DF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5df86-f632-47ec-a0bb-d3f3aaf9e126"/>
    <ds:schemaRef ds:uri="1d5b5c73-de20-4e04-9cd3-394e24e35e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3A5C6D-D9F8-4045-A77F-0D06B20DAF51}">
  <ds:schemaRefs>
    <ds:schemaRef ds:uri="http://schemas.openxmlformats.org/package/2006/metadata/core-properties"/>
    <ds:schemaRef ds:uri="http://purl.org/dc/elements/1.1/"/>
    <ds:schemaRef ds:uri="http://schemas.microsoft.com/office/infopath/2007/PartnerControls"/>
    <ds:schemaRef ds:uri="http://www.w3.org/XML/1998/namespace"/>
    <ds:schemaRef ds:uri="1d5b5c73-de20-4e04-9cd3-394e24e35ef5"/>
    <ds:schemaRef ds:uri="http://schemas.microsoft.com/office/2006/documentManagement/types"/>
    <ds:schemaRef ds:uri="5ce5df86-f632-47ec-a0bb-d3f3aaf9e126"/>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2 - Plantilla PPT Enagás GTS</Template>
  <TotalTime>821</TotalTime>
  <Words>1865</Words>
  <Application>Microsoft Office PowerPoint</Application>
  <PresentationFormat>Presentación en pantalla (16:9)</PresentationFormat>
  <Paragraphs>198</Paragraphs>
  <Slides>22</Slides>
  <Notes>1</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22</vt:i4>
      </vt:variant>
    </vt:vector>
  </HeadingPairs>
  <TitlesOfParts>
    <vt:vector size="33" baseType="lpstr">
      <vt:lpstr>Enagás PT Serif</vt:lpstr>
      <vt:lpstr>Wingdings</vt:lpstr>
      <vt:lpstr>Verdana</vt:lpstr>
      <vt:lpstr>Courier New</vt:lpstr>
      <vt:lpstr>Arial</vt:lpstr>
      <vt:lpstr>Calibri</vt:lpstr>
      <vt:lpstr>PORTADAS</vt:lpstr>
      <vt:lpstr>ÍNDICE</vt:lpstr>
      <vt:lpstr>CIERRE</vt:lpstr>
      <vt:lpstr>SLIDE BASE 1 LÍNEA TÍTULO</vt:lpstr>
      <vt:lpstr>SLIDE BASE 2 LÍNEAS TÍTULO</vt:lpstr>
      <vt:lpstr>Presentación de PowerPoint</vt:lpstr>
      <vt:lpstr>Índice</vt:lpstr>
      <vt:lpstr>Presentación de PowerPoint</vt:lpstr>
      <vt:lpstr>Presentación de PowerPoint</vt:lpstr>
      <vt:lpstr>Índice</vt:lpstr>
      <vt:lpstr>Presentación de PowerPoint</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Índice</vt:lpstr>
      <vt:lpstr>Presentación de PowerPoint</vt:lpstr>
      <vt:lpstr>Presentación de PowerPoint</vt:lpstr>
      <vt:lpstr>Presentación de PowerPoint</vt:lpstr>
      <vt:lpstr>Índice</vt:lpstr>
      <vt:lpstr>Presentación de PowerPoint</vt:lpstr>
      <vt:lpstr>Presentación de PowerPoint</vt:lpstr>
    </vt:vector>
  </TitlesOfParts>
  <Company>Enagás,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DGOS.MO.EXT1</dc:creator>
  <cp:lastModifiedBy>Silvia Gómez Yerga</cp:lastModifiedBy>
  <cp:revision>38</cp:revision>
  <cp:lastPrinted>2014-10-24T08:41:32Z</cp:lastPrinted>
  <dcterms:created xsi:type="dcterms:W3CDTF">2020-12-15T14:35:31Z</dcterms:created>
  <dcterms:modified xsi:type="dcterms:W3CDTF">2026-02-06T10:39:41Z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0x01010093E5B6CDA6647F4BA804EE10258EB5DE</vt:lpwstr>
  </property>
  <property fmtid="{D5CDD505-2E9C-101B-9397-08002B2CF9AE}" pid="3" name="MediaServiceImageTags">
    <vt:lpwstr/>
  </property>
</Properties>
</file>