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86" r:id="rId2"/>
    <p:sldMasterId id="2147483662" r:id="rId3"/>
    <p:sldMasterId id="2147483728" r:id="rId4"/>
    <p:sldMasterId id="2147483761" r:id="rId5"/>
    <p:sldMasterId id="2147483783" r:id="rId6"/>
  </p:sldMasterIdLst>
  <p:notesMasterIdLst>
    <p:notesMasterId r:id="rId14"/>
  </p:notesMasterIdLst>
  <p:handoutMasterIdLst>
    <p:handoutMasterId r:id="rId15"/>
  </p:handoutMasterIdLst>
  <p:sldIdLst>
    <p:sldId id="270" r:id="rId7"/>
    <p:sldId id="303" r:id="rId8"/>
    <p:sldId id="297" r:id="rId9"/>
    <p:sldId id="306" r:id="rId10"/>
    <p:sldId id="304" r:id="rId11"/>
    <p:sldId id="305" r:id="rId12"/>
    <p:sldId id="301" r:id="rId13"/>
  </p:sldIdLst>
  <p:sldSz cx="9144000" cy="5143500" type="screen16x9"/>
  <p:notesSz cx="6797675" cy="9928225"/>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p15:clr>
            <a:srgbClr val="A4A3A4"/>
          </p15:clr>
        </p15:guide>
        <p15:guide id="2" orient="horz" pos="2047">
          <p15:clr>
            <a:srgbClr val="A4A3A4"/>
          </p15:clr>
        </p15:guide>
        <p15:guide id="3" pos="1047">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B700"/>
    <a:srgbClr val="007AAE"/>
    <a:srgbClr val="63666A"/>
    <a:srgbClr val="FFFFFF"/>
    <a:srgbClr val="5CBDCA"/>
    <a:srgbClr val="8F4B80"/>
    <a:srgbClr val="E2DB8D"/>
    <a:srgbClr val="C1BD20"/>
    <a:srgbClr val="C0BD00"/>
    <a:srgbClr val="5778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93" autoAdjust="0"/>
    <p:restoredTop sz="99102" autoAdjust="0"/>
  </p:normalViewPr>
  <p:slideViewPr>
    <p:cSldViewPr snapToGrid="0" snapToObjects="1">
      <p:cViewPr varScale="1">
        <p:scale>
          <a:sx n="143" d="100"/>
          <a:sy n="143" d="100"/>
        </p:scale>
        <p:origin x="264" y="144"/>
      </p:cViewPr>
      <p:guideLst>
        <p:guide orient="horz" pos="2136"/>
        <p:guide orient="horz" pos="2047"/>
        <p:guide pos="1047"/>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9" d="100"/>
          <a:sy n="59" d="100"/>
        </p:scale>
        <p:origin x="-3264" y="-8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_tradnl"/>
          </a:p>
        </p:txBody>
      </p:sp>
      <p:sp>
        <p:nvSpPr>
          <p:cNvPr id="3" name="2 Marcador de fecha"/>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0FF3DD2-969E-4F51-8A51-EB0B4110BB09}" type="datetimeFigureOut">
              <a:rPr lang="es-ES_tradnl" smtClean="0"/>
              <a:pPr/>
              <a:t>15/11/2018</a:t>
            </a:fld>
            <a:endParaRPr lang="es-ES_tradnl"/>
          </a:p>
        </p:txBody>
      </p:sp>
      <p:sp>
        <p:nvSpPr>
          <p:cNvPr id="4" name="3 Marcador de pie de página"/>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s-ES_tradnl"/>
          </a:p>
        </p:txBody>
      </p:sp>
      <p:sp>
        <p:nvSpPr>
          <p:cNvPr id="5" name="4 Marcador de número de diapositiva"/>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47603E4-74DB-4ECD-BD53-5BB58D963DE4}" type="slidenum">
              <a:rPr lang="es-ES_tradnl" smtClean="0"/>
              <a:pPr/>
              <a:t>‹Nº›</a:t>
            </a:fld>
            <a:endParaRPr lang="es-ES_tradnl"/>
          </a:p>
        </p:txBody>
      </p:sp>
    </p:spTree>
    <p:extLst>
      <p:ext uri="{BB962C8B-B14F-4D97-AF65-F5344CB8AC3E}">
        <p14:creationId xmlns:p14="http://schemas.microsoft.com/office/powerpoint/2010/main" val="4165185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s-ES_tradnl"/>
          </a:p>
        </p:txBody>
      </p:sp>
      <p:sp>
        <p:nvSpPr>
          <p:cNvPr id="3" name="2 Marcador de fecha"/>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B1655B4-8907-4DA8-B699-724CD93370C9}" type="datetimeFigureOut">
              <a:rPr lang="es-ES_tradnl" smtClean="0"/>
              <a:pPr/>
              <a:t>15/11/2018</a:t>
            </a:fld>
            <a:endParaRPr lang="es-ES_tradnl"/>
          </a:p>
        </p:txBody>
      </p:sp>
      <p:sp>
        <p:nvSpPr>
          <p:cNvPr id="4" name="3 Marcador de imagen de diapositiva"/>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s-ES_tradnl"/>
          </a:p>
        </p:txBody>
      </p:sp>
      <p:sp>
        <p:nvSpPr>
          <p:cNvPr id="5" name="4 Marcador de notas"/>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5 Marcador de pie de página"/>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s-ES_tradnl"/>
          </a:p>
        </p:txBody>
      </p:sp>
      <p:sp>
        <p:nvSpPr>
          <p:cNvPr id="7" name="6 Marcador de número de diapositiva"/>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C573B90-E109-49E6-81EC-950EC00F49A1}" type="slidenum">
              <a:rPr lang="es-ES_tradnl" smtClean="0"/>
              <a:pPr/>
              <a:t>‹Nº›</a:t>
            </a:fld>
            <a:endParaRPr lang="es-ES_tradnl"/>
          </a:p>
        </p:txBody>
      </p:sp>
    </p:spTree>
    <p:extLst>
      <p:ext uri="{BB962C8B-B14F-4D97-AF65-F5344CB8AC3E}">
        <p14:creationId xmlns:p14="http://schemas.microsoft.com/office/powerpoint/2010/main" val="2991598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6 Título"/>
          <p:cNvSpPr>
            <a:spLocks noGrp="1"/>
          </p:cNvSpPr>
          <p:nvPr>
            <p:ph type="title"/>
          </p:nvPr>
        </p:nvSpPr>
        <p:spPr>
          <a:xfrm>
            <a:off x="4353340" y="3015836"/>
            <a:ext cx="4532244" cy="857250"/>
          </a:xfrm>
          <a:prstGeom prst="rect">
            <a:avLst/>
          </a:prstGeom>
        </p:spPr>
        <p:txBody>
          <a:bodyPr/>
          <a:lstStyle>
            <a:lvl1pPr algn="l">
              <a:defRPr sz="3200">
                <a:solidFill>
                  <a:srgbClr val="63666A"/>
                </a:solidFill>
                <a:latin typeface="Verdana" panose="020B0604030504040204" pitchFamily="34" charset="0"/>
                <a:ea typeface="Verdana" panose="020B0604030504040204" pitchFamily="34" charset="0"/>
                <a:cs typeface="Verdana" panose="020B0604030504040204" pitchFamily="34" charset="0"/>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9548601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2 Título"/>
          <p:cNvSpPr>
            <a:spLocks noGrp="1"/>
          </p:cNvSpPr>
          <p:nvPr>
            <p:ph type="title" hasCustomPrompt="1"/>
          </p:nvPr>
        </p:nvSpPr>
        <p:spPr>
          <a:xfrm>
            <a:off x="457200" y="206375"/>
            <a:ext cx="8229600" cy="595382"/>
          </a:xfrm>
          <a:prstGeom prst="rect">
            <a:avLst/>
          </a:prstGeom>
        </p:spPr>
        <p:txBody>
          <a:bodyPr/>
          <a:lstStyle>
            <a:lvl1pPr algn="l">
              <a:defRPr sz="3500" b="1">
                <a:solidFill>
                  <a:srgbClr val="63666A"/>
                </a:solidFill>
                <a:latin typeface="Verdana" panose="020B0604030504040204" pitchFamily="34" charset="0"/>
                <a:ea typeface="Verdana" panose="020B0604030504040204" pitchFamily="34" charset="0"/>
                <a:cs typeface="Verdana" panose="020B0604030504040204" pitchFamily="34" charset="0"/>
              </a:defRPr>
            </a:lvl1pPr>
          </a:lstStyle>
          <a:p>
            <a:r>
              <a:rPr lang="es-ES" dirty="0" smtClean="0"/>
              <a:t>Índice</a:t>
            </a:r>
            <a:endParaRPr lang="es-ES" dirty="0"/>
          </a:p>
        </p:txBody>
      </p:sp>
      <p:sp>
        <p:nvSpPr>
          <p:cNvPr id="5" name="4 Marcador de contenido"/>
          <p:cNvSpPr>
            <a:spLocks noGrp="1"/>
          </p:cNvSpPr>
          <p:nvPr>
            <p:ph sz="quarter" idx="10" hasCustomPrompt="1"/>
          </p:nvPr>
        </p:nvSpPr>
        <p:spPr>
          <a:xfrm>
            <a:off x="1490663" y="1305377"/>
            <a:ext cx="6149975" cy="3637439"/>
          </a:xfrm>
          <a:prstGeom prst="rect">
            <a:avLst/>
          </a:prstGeom>
        </p:spPr>
        <p:txBody>
          <a:bodyPr/>
          <a:lstStyle>
            <a:lvl1pPr marL="514350" indent="-514350">
              <a:buAutoNum type="arabicPeriod"/>
              <a:defRPr sz="1600" baseline="0">
                <a:solidFill>
                  <a:srgbClr val="63666A"/>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_tradnl" dirty="0" smtClean="0"/>
              <a:t>…</a:t>
            </a:r>
          </a:p>
          <a:p>
            <a:pPr lvl="0"/>
            <a:r>
              <a:rPr lang="es-ES_tradnl" dirty="0" smtClean="0"/>
              <a:t>…</a:t>
            </a:r>
          </a:p>
          <a:p>
            <a:pPr lvl="0"/>
            <a:r>
              <a:rPr lang="es-ES_tradnl" dirty="0" smtClean="0"/>
              <a:t>…</a:t>
            </a:r>
            <a:endParaRPr lang="es-ES" dirty="0"/>
          </a:p>
        </p:txBody>
      </p:sp>
    </p:spTree>
    <p:extLst>
      <p:ext uri="{BB962C8B-B14F-4D97-AF65-F5344CB8AC3E}">
        <p14:creationId xmlns:p14="http://schemas.microsoft.com/office/powerpoint/2010/main" val="32112132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6" name="5 Título"/>
          <p:cNvSpPr>
            <a:spLocks noGrp="1"/>
          </p:cNvSpPr>
          <p:nvPr>
            <p:ph type="title"/>
          </p:nvPr>
        </p:nvSpPr>
        <p:spPr>
          <a:xfrm>
            <a:off x="457200" y="153365"/>
            <a:ext cx="7275443" cy="542373"/>
          </a:xfrm>
          <a:prstGeom prst="rect">
            <a:avLst/>
          </a:prstGeom>
        </p:spPr>
        <p:txBody>
          <a:bodyPr/>
          <a:lstStyle>
            <a:lvl1pPr algn="l">
              <a:defRPr sz="2000" b="1">
                <a:solidFill>
                  <a:srgbClr val="007AAE"/>
                </a:solidFill>
                <a:latin typeface="Verdana" panose="020B0604030504040204" pitchFamily="34" charset="0"/>
                <a:ea typeface="Verdana" panose="020B0604030504040204" pitchFamily="34" charset="0"/>
                <a:cs typeface="Verdana" panose="020B0604030504040204" pitchFamily="34" charset="0"/>
              </a:defRPr>
            </a:lvl1pPr>
          </a:lstStyle>
          <a:p>
            <a:r>
              <a:rPr lang="es-ES" dirty="0" smtClean="0"/>
              <a:t>Haga clic para modificar el estilo de título del patrón</a:t>
            </a:r>
            <a:endParaRPr lang="es-ES" dirty="0"/>
          </a:p>
        </p:txBody>
      </p:sp>
      <p:sp>
        <p:nvSpPr>
          <p:cNvPr id="8" name="7 Marcador de texto"/>
          <p:cNvSpPr>
            <a:spLocks noGrp="1"/>
          </p:cNvSpPr>
          <p:nvPr>
            <p:ph type="body" sz="quarter" idx="10"/>
          </p:nvPr>
        </p:nvSpPr>
        <p:spPr>
          <a:xfrm>
            <a:off x="457200" y="1027043"/>
            <a:ext cx="7573617" cy="3776870"/>
          </a:xfrm>
          <a:prstGeom prst="rect">
            <a:avLst/>
          </a:prstGeom>
        </p:spPr>
        <p:txBody>
          <a:bodyPr/>
          <a:lstStyle>
            <a:lvl1pPr>
              <a:buClr>
                <a:srgbClr val="007AAE"/>
              </a:buClr>
              <a:defRPr sz="1400">
                <a:solidFill>
                  <a:srgbClr val="63666A"/>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dirty="0" smtClean="0"/>
              <a:t>Haga clic para modificar el estilo de texto del patrón</a:t>
            </a:r>
          </a:p>
        </p:txBody>
      </p:sp>
    </p:spTree>
    <p:extLst>
      <p:ext uri="{BB962C8B-B14F-4D97-AF65-F5344CB8AC3E}">
        <p14:creationId xmlns:p14="http://schemas.microsoft.com/office/powerpoint/2010/main" val="28650317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8 Título"/>
          <p:cNvSpPr>
            <a:spLocks noGrp="1"/>
          </p:cNvSpPr>
          <p:nvPr>
            <p:ph type="title"/>
          </p:nvPr>
        </p:nvSpPr>
        <p:spPr>
          <a:xfrm>
            <a:off x="457200" y="186495"/>
            <a:ext cx="8229600" cy="522454"/>
          </a:xfrm>
          <a:prstGeom prst="rect">
            <a:avLst/>
          </a:prstGeom>
        </p:spPr>
        <p:txBody>
          <a:bodyPr/>
          <a:lstStyle>
            <a:lvl1pPr algn="l">
              <a:defRPr sz="2000" b="1">
                <a:solidFill>
                  <a:srgbClr val="007AAE"/>
                </a:solidFill>
                <a:latin typeface="Verdana" panose="020B0604030504040204" pitchFamily="34" charset="0"/>
                <a:ea typeface="Verdana" panose="020B0604030504040204" pitchFamily="34" charset="0"/>
                <a:cs typeface="Verdana" panose="020B0604030504040204" pitchFamily="34" charset="0"/>
              </a:defRPr>
            </a:lvl1pPr>
          </a:lstStyle>
          <a:p>
            <a:r>
              <a:rPr lang="es-ES" dirty="0" smtClean="0"/>
              <a:t>Haga clic para modificar el estilo de título del patrón</a:t>
            </a:r>
            <a:endParaRPr lang="es-ES" dirty="0"/>
          </a:p>
        </p:txBody>
      </p:sp>
      <p:sp>
        <p:nvSpPr>
          <p:cNvPr id="5" name="10 Marcador de texto"/>
          <p:cNvSpPr>
            <a:spLocks noGrp="1"/>
          </p:cNvSpPr>
          <p:nvPr>
            <p:ph type="body" sz="quarter" idx="13"/>
          </p:nvPr>
        </p:nvSpPr>
        <p:spPr>
          <a:xfrm>
            <a:off x="463826" y="894522"/>
            <a:ext cx="8229600" cy="3637721"/>
          </a:xfrm>
          <a:prstGeom prst="rect">
            <a:avLst/>
          </a:prstGeom>
        </p:spPr>
        <p:txBody>
          <a:bodyPr/>
          <a:lstStyle>
            <a:lvl1pPr>
              <a:buClr>
                <a:srgbClr val="007AAE"/>
              </a:buClr>
              <a:defRPr sz="1400">
                <a:solidFill>
                  <a:srgbClr val="63666A"/>
                </a:solidFill>
                <a:latin typeface="Verdana" panose="020B0604030504040204" pitchFamily="34" charset="0"/>
                <a:ea typeface="Verdana" panose="020B0604030504040204" pitchFamily="34" charset="0"/>
                <a:cs typeface="Verdana" panose="020B0604030504040204" pitchFamily="34" charset="0"/>
              </a:defRPr>
            </a:lvl1pPr>
            <a:lvl2pPr>
              <a:defRPr sz="1400">
                <a:latin typeface="Verdana" panose="020B0604030504040204" pitchFamily="34" charset="0"/>
                <a:ea typeface="Verdana" panose="020B0604030504040204" pitchFamily="34" charset="0"/>
                <a:cs typeface="Verdana" panose="020B0604030504040204" pitchFamily="34" charset="0"/>
              </a:defRPr>
            </a:lvl2pPr>
            <a:lvl3pPr>
              <a:defRPr sz="1400">
                <a:latin typeface="Verdana" panose="020B0604030504040204" pitchFamily="34" charset="0"/>
                <a:ea typeface="Verdana" panose="020B0604030504040204" pitchFamily="34" charset="0"/>
                <a:cs typeface="Verdana" panose="020B0604030504040204" pitchFamily="34" charset="0"/>
              </a:defRPr>
            </a:lvl3pPr>
            <a:lvl4pPr>
              <a:defRPr sz="1400">
                <a:latin typeface="Verdana" panose="020B0604030504040204" pitchFamily="34" charset="0"/>
                <a:ea typeface="Verdana" panose="020B0604030504040204" pitchFamily="34" charset="0"/>
                <a:cs typeface="Verdana" panose="020B0604030504040204" pitchFamily="34" charset="0"/>
              </a:defRPr>
            </a:lvl4pPr>
            <a:lvl5pPr>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s-ES" dirty="0" smtClean="0"/>
              <a:t>Haga clic para modificar el estilo de texto del patrón</a:t>
            </a:r>
          </a:p>
        </p:txBody>
      </p:sp>
    </p:spTree>
    <p:extLst>
      <p:ext uri="{BB962C8B-B14F-4D97-AF65-F5344CB8AC3E}">
        <p14:creationId xmlns:p14="http://schemas.microsoft.com/office/powerpoint/2010/main" val="6708528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os objetos">
    <p:spTree>
      <p:nvGrpSpPr>
        <p:cNvPr id="1" name=""/>
        <p:cNvGrpSpPr/>
        <p:nvPr/>
      </p:nvGrpSpPr>
      <p:grpSpPr>
        <a:xfrm>
          <a:off x="0" y="0"/>
          <a:ext cx="0" cy="0"/>
          <a:chOff x="0" y="0"/>
          <a:chExt cx="0" cy="0"/>
        </a:xfrm>
      </p:grpSpPr>
      <p:sp>
        <p:nvSpPr>
          <p:cNvPr id="4" name="8 Título"/>
          <p:cNvSpPr>
            <a:spLocks noGrp="1"/>
          </p:cNvSpPr>
          <p:nvPr>
            <p:ph type="title"/>
          </p:nvPr>
        </p:nvSpPr>
        <p:spPr>
          <a:xfrm>
            <a:off x="457200" y="186495"/>
            <a:ext cx="8229600" cy="522454"/>
          </a:xfrm>
          <a:prstGeom prst="rect">
            <a:avLst/>
          </a:prstGeom>
        </p:spPr>
        <p:txBody>
          <a:bodyPr/>
          <a:lstStyle>
            <a:lvl1pPr algn="l">
              <a:defRPr sz="2000" b="1">
                <a:solidFill>
                  <a:srgbClr val="007AAE"/>
                </a:solidFill>
                <a:latin typeface="Verdana" panose="020B0604030504040204" pitchFamily="34" charset="0"/>
                <a:ea typeface="Verdana" panose="020B0604030504040204" pitchFamily="34" charset="0"/>
                <a:cs typeface="Verdana" panose="020B0604030504040204" pitchFamily="34" charset="0"/>
              </a:defRPr>
            </a:lvl1pPr>
          </a:lstStyle>
          <a:p>
            <a:r>
              <a:rPr lang="es-ES" dirty="0" smtClean="0"/>
              <a:t>Haga clic para modificar el estilo de título del patrón</a:t>
            </a:r>
            <a:endParaRPr lang="es-ES" dirty="0"/>
          </a:p>
        </p:txBody>
      </p:sp>
      <p:sp>
        <p:nvSpPr>
          <p:cNvPr id="5" name="10 Marcador de texto"/>
          <p:cNvSpPr>
            <a:spLocks noGrp="1"/>
          </p:cNvSpPr>
          <p:nvPr>
            <p:ph type="body" sz="quarter" idx="13"/>
          </p:nvPr>
        </p:nvSpPr>
        <p:spPr>
          <a:xfrm>
            <a:off x="463826" y="894522"/>
            <a:ext cx="8229600" cy="3637721"/>
          </a:xfrm>
          <a:prstGeom prst="rect">
            <a:avLst/>
          </a:prstGeom>
        </p:spPr>
        <p:txBody>
          <a:bodyPr/>
          <a:lstStyle>
            <a:lvl1pPr>
              <a:buClr>
                <a:srgbClr val="007AAE"/>
              </a:buClr>
              <a:defRPr sz="1400">
                <a:solidFill>
                  <a:srgbClr val="63666A"/>
                </a:solidFill>
                <a:latin typeface="Verdana" panose="020B0604030504040204" pitchFamily="34" charset="0"/>
                <a:ea typeface="Verdana" panose="020B0604030504040204" pitchFamily="34" charset="0"/>
                <a:cs typeface="Verdana" panose="020B0604030504040204" pitchFamily="34" charset="0"/>
              </a:defRPr>
            </a:lvl1pPr>
            <a:lvl2pPr>
              <a:defRPr sz="1400">
                <a:latin typeface="Verdana" panose="020B0604030504040204" pitchFamily="34" charset="0"/>
                <a:ea typeface="Verdana" panose="020B0604030504040204" pitchFamily="34" charset="0"/>
                <a:cs typeface="Verdana" panose="020B0604030504040204" pitchFamily="34" charset="0"/>
              </a:defRPr>
            </a:lvl2pPr>
            <a:lvl3pPr>
              <a:defRPr sz="1400">
                <a:latin typeface="Verdana" panose="020B0604030504040204" pitchFamily="34" charset="0"/>
                <a:ea typeface="Verdana" panose="020B0604030504040204" pitchFamily="34" charset="0"/>
                <a:cs typeface="Verdana" panose="020B0604030504040204" pitchFamily="34" charset="0"/>
              </a:defRPr>
            </a:lvl3pPr>
            <a:lvl4pPr>
              <a:defRPr sz="1400">
                <a:latin typeface="Verdana" panose="020B0604030504040204" pitchFamily="34" charset="0"/>
                <a:ea typeface="Verdana" panose="020B0604030504040204" pitchFamily="34" charset="0"/>
                <a:cs typeface="Verdana" panose="020B0604030504040204" pitchFamily="34" charset="0"/>
              </a:defRPr>
            </a:lvl4pPr>
            <a:lvl5pPr>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s-ES" dirty="0" smtClean="0"/>
              <a:t>Haga clic para modificar el estilo de texto del patrón</a:t>
            </a:r>
          </a:p>
        </p:txBody>
      </p:sp>
    </p:spTree>
    <p:extLst>
      <p:ext uri="{BB962C8B-B14F-4D97-AF65-F5344CB8AC3E}">
        <p14:creationId xmlns:p14="http://schemas.microsoft.com/office/powerpoint/2010/main" val="6765542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
        <p:nvSpPr>
          <p:cNvPr id="4" name="8 Título"/>
          <p:cNvSpPr>
            <a:spLocks noGrp="1"/>
          </p:cNvSpPr>
          <p:nvPr>
            <p:ph type="title"/>
          </p:nvPr>
        </p:nvSpPr>
        <p:spPr>
          <a:xfrm>
            <a:off x="457200" y="186495"/>
            <a:ext cx="8229600" cy="522454"/>
          </a:xfrm>
          <a:prstGeom prst="rect">
            <a:avLst/>
          </a:prstGeom>
        </p:spPr>
        <p:txBody>
          <a:bodyPr/>
          <a:lstStyle>
            <a:lvl1pPr algn="l">
              <a:defRPr sz="2000" b="1">
                <a:solidFill>
                  <a:srgbClr val="007AAE"/>
                </a:solidFill>
                <a:latin typeface="Verdana" panose="020B0604030504040204" pitchFamily="34" charset="0"/>
                <a:ea typeface="Verdana" panose="020B0604030504040204" pitchFamily="34" charset="0"/>
                <a:cs typeface="Verdana" panose="020B0604030504040204" pitchFamily="34" charset="0"/>
              </a:defRPr>
            </a:lvl1pPr>
          </a:lstStyle>
          <a:p>
            <a:r>
              <a:rPr lang="es-ES" dirty="0" smtClean="0"/>
              <a:t>Haga clic para modificar el estilo de título del patrón</a:t>
            </a:r>
            <a:endParaRPr lang="es-ES" dirty="0"/>
          </a:p>
        </p:txBody>
      </p:sp>
      <p:sp>
        <p:nvSpPr>
          <p:cNvPr id="5" name="10 Marcador de texto"/>
          <p:cNvSpPr>
            <a:spLocks noGrp="1"/>
          </p:cNvSpPr>
          <p:nvPr>
            <p:ph type="body" sz="quarter" idx="13"/>
          </p:nvPr>
        </p:nvSpPr>
        <p:spPr>
          <a:xfrm>
            <a:off x="463826" y="894522"/>
            <a:ext cx="8229600" cy="3637721"/>
          </a:xfrm>
          <a:prstGeom prst="rect">
            <a:avLst/>
          </a:prstGeom>
        </p:spPr>
        <p:txBody>
          <a:bodyPr/>
          <a:lstStyle>
            <a:lvl1pPr>
              <a:buClr>
                <a:srgbClr val="007AAE"/>
              </a:buClr>
              <a:defRPr sz="1400">
                <a:solidFill>
                  <a:srgbClr val="63666A"/>
                </a:solidFill>
                <a:latin typeface="Verdana" panose="020B0604030504040204" pitchFamily="34" charset="0"/>
                <a:ea typeface="Verdana" panose="020B0604030504040204" pitchFamily="34" charset="0"/>
                <a:cs typeface="Verdana" panose="020B0604030504040204" pitchFamily="34" charset="0"/>
              </a:defRPr>
            </a:lvl1pPr>
            <a:lvl2pPr>
              <a:defRPr sz="1400">
                <a:latin typeface="Verdana" panose="020B0604030504040204" pitchFamily="34" charset="0"/>
                <a:ea typeface="Verdana" panose="020B0604030504040204" pitchFamily="34" charset="0"/>
                <a:cs typeface="Verdana" panose="020B0604030504040204" pitchFamily="34" charset="0"/>
              </a:defRPr>
            </a:lvl2pPr>
            <a:lvl3pPr>
              <a:defRPr sz="1400">
                <a:latin typeface="Verdana" panose="020B0604030504040204" pitchFamily="34" charset="0"/>
                <a:ea typeface="Verdana" panose="020B0604030504040204" pitchFamily="34" charset="0"/>
                <a:cs typeface="Verdana" panose="020B0604030504040204" pitchFamily="34" charset="0"/>
              </a:defRPr>
            </a:lvl3pPr>
            <a:lvl4pPr>
              <a:defRPr sz="1400">
                <a:latin typeface="Verdana" panose="020B0604030504040204" pitchFamily="34" charset="0"/>
                <a:ea typeface="Verdana" panose="020B0604030504040204" pitchFamily="34" charset="0"/>
                <a:cs typeface="Verdana" panose="020B0604030504040204" pitchFamily="34" charset="0"/>
              </a:defRPr>
            </a:lvl4pPr>
            <a:lvl5pPr>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s-ES" dirty="0" smtClean="0"/>
              <a:t>Haga clic para modificar el estilo de texto del patrón</a:t>
            </a:r>
          </a:p>
        </p:txBody>
      </p:sp>
    </p:spTree>
    <p:extLst>
      <p:ext uri="{BB962C8B-B14F-4D97-AF65-F5344CB8AC3E}">
        <p14:creationId xmlns:p14="http://schemas.microsoft.com/office/powerpoint/2010/main" val="12931285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457200" y="2143125"/>
            <a:ext cx="8229600" cy="857250"/>
          </a:xfrm>
          <a:prstGeom prst="rect">
            <a:avLst/>
          </a:prstGeom>
        </p:spPr>
        <p:txBody>
          <a:bodyPr/>
          <a:lstStyle>
            <a:lvl1pPr>
              <a:defRPr b="1">
                <a:solidFill>
                  <a:srgbClr val="007AAE"/>
                </a:solidFill>
                <a:latin typeface="Verdana" panose="020B0604030504040204" pitchFamily="34" charset="0"/>
                <a:ea typeface="Verdana" panose="020B0604030504040204" pitchFamily="34" charset="0"/>
                <a:cs typeface="Verdana" panose="020B0604030504040204" pitchFamily="34" charset="0"/>
              </a:defRPr>
            </a:lvl1pPr>
          </a:lstStyle>
          <a:p>
            <a:r>
              <a:rPr lang="es-ES" dirty="0" smtClean="0"/>
              <a:t>Introduce aquí tu texto de agradecimiento</a:t>
            </a:r>
            <a:endParaRPr lang="es-ES" dirty="0"/>
          </a:p>
        </p:txBody>
      </p:sp>
    </p:spTree>
    <p:extLst>
      <p:ext uri="{BB962C8B-B14F-4D97-AF65-F5344CB8AC3E}">
        <p14:creationId xmlns:p14="http://schemas.microsoft.com/office/powerpoint/2010/main" val="11531419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0444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image" Target="../media/image4.em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Imagen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256658" cy="5143500"/>
          </a:xfrm>
          <a:prstGeom prst="rect">
            <a:avLst/>
          </a:prstGeom>
        </p:spPr>
      </p:pic>
      <p:pic>
        <p:nvPicPr>
          <p:cNvPr id="4" name="3 Image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79512" y="1450285"/>
            <a:ext cx="1247214" cy="972000"/>
          </a:xfrm>
          <a:prstGeom prst="rect">
            <a:avLst/>
          </a:prstGeom>
        </p:spPr>
      </p:pic>
    </p:spTree>
    <p:extLst>
      <p:ext uri="{BB962C8B-B14F-4D97-AF65-F5344CB8AC3E}">
        <p14:creationId xmlns:p14="http://schemas.microsoft.com/office/powerpoint/2010/main" val="1643362473"/>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1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01092" y="4621233"/>
            <a:ext cx="426845" cy="332656"/>
          </a:xfrm>
          <a:prstGeom prst="rect">
            <a:avLst/>
          </a:prstGeom>
        </p:spPr>
      </p:pic>
    </p:spTree>
    <p:extLst>
      <p:ext uri="{BB962C8B-B14F-4D97-AF65-F5344CB8AC3E}">
        <p14:creationId xmlns:p14="http://schemas.microsoft.com/office/powerpoint/2010/main" val="2757119502"/>
      </p:ext>
    </p:extLst>
  </p:cSld>
  <p:clrMap bg1="lt1" tx1="dk1" bg2="lt2" tx2="dk2" accent1="accent1" accent2="accent2" accent3="accent3" accent4="accent4" accent5="accent5" accent6="accent6" hlink="hlink" folHlink="folHlink"/>
  <p:sldLayoutIdLst>
    <p:sldLayoutId id="2147483787"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rotWithShape="1">
          <a:blip r:embed="rId3"/>
          <a:srcRect l="57450" t="-7859" r="-593" b="66050"/>
          <a:stretch/>
        </p:blipFill>
        <p:spPr>
          <a:xfrm>
            <a:off x="0" y="4208203"/>
            <a:ext cx="1422744" cy="935298"/>
          </a:xfrm>
          <a:prstGeom prst="rect">
            <a:avLst/>
          </a:prstGeom>
        </p:spPr>
      </p:pic>
      <p:pic>
        <p:nvPicPr>
          <p:cNvPr id="8" name="Imagen 7"/>
          <p:cNvPicPr>
            <a:picLocks noChangeAspect="1"/>
          </p:cNvPicPr>
          <p:nvPr userDrawn="1"/>
        </p:nvPicPr>
        <p:blipFill rotWithShape="1">
          <a:blip r:embed="rId3"/>
          <a:srcRect l="6598" t="-7861" r="42549" b="25526"/>
          <a:stretch/>
        </p:blipFill>
        <p:spPr>
          <a:xfrm>
            <a:off x="7476572" y="-180314"/>
            <a:ext cx="1676977" cy="1841895"/>
          </a:xfrm>
          <a:prstGeom prst="rect">
            <a:avLst/>
          </a:prstGeom>
        </p:spPr>
      </p:pic>
      <p:sp>
        <p:nvSpPr>
          <p:cNvPr id="5" name="5 Marcador de número de diapositiva"/>
          <p:cNvSpPr>
            <a:spLocks noGrp="1"/>
          </p:cNvSpPr>
          <p:nvPr>
            <p:ph type="sldNum" sz="quarter" idx="4"/>
          </p:nvPr>
        </p:nvSpPr>
        <p:spPr>
          <a:xfrm>
            <a:off x="198783" y="4727509"/>
            <a:ext cx="503582" cy="274637"/>
          </a:xfrm>
          <a:prstGeom prst="rect">
            <a:avLst/>
          </a:prstGeom>
        </p:spPr>
        <p:txBody>
          <a:bodyPr vert="horz" lIns="91440" tIns="45720" rIns="91440" bIns="45720" rtlCol="0" anchor="ctr"/>
          <a:lstStyle>
            <a:lvl1pPr algn="r">
              <a:defRPr sz="1000" b="1">
                <a:solidFill>
                  <a:srgbClr val="63666A"/>
                </a:solidFill>
                <a:latin typeface="Verdana" panose="020B0604030504040204" pitchFamily="34" charset="0"/>
                <a:ea typeface="Verdana" panose="020B0604030504040204" pitchFamily="34" charset="0"/>
                <a:cs typeface="Verdana" panose="020B0604030504040204" pitchFamily="34" charset="0"/>
              </a:defRPr>
            </a:lvl1pPr>
          </a:lstStyle>
          <a:p>
            <a:fld id="{24AB9CB5-69EF-460F-9844-1D54A2280E5E}" type="slidenum">
              <a:rPr lang="es-ES_tradnl" smtClean="0"/>
              <a:pPr/>
              <a:t>‹Nº›</a:t>
            </a:fld>
            <a:endParaRPr lang="es-ES_tradnl" dirty="0"/>
          </a:p>
        </p:txBody>
      </p:sp>
      <p:pic>
        <p:nvPicPr>
          <p:cNvPr id="6" name="1 Imagen"/>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01092" y="4621233"/>
            <a:ext cx="426845" cy="332656"/>
          </a:xfrm>
          <a:prstGeom prst="rect">
            <a:avLst/>
          </a:prstGeom>
        </p:spPr>
      </p:pic>
    </p:spTree>
    <p:extLst>
      <p:ext uri="{BB962C8B-B14F-4D97-AF65-F5344CB8AC3E}">
        <p14:creationId xmlns:p14="http://schemas.microsoft.com/office/powerpoint/2010/main" val="1979069201"/>
      </p:ext>
    </p:extLst>
  </p:cSld>
  <p:clrMap bg1="lt1" tx1="dk1" bg2="lt2" tx2="dk2" accent1="accent1" accent2="accent2" accent3="accent3" accent4="accent4" accent5="accent5" accent6="accent6" hlink="hlink" folHlink="folHlink"/>
  <p:sldLayoutIdLst>
    <p:sldLayoutId id="2147483723"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n 8"/>
          <p:cNvPicPr>
            <a:picLocks noChangeAspect="1"/>
          </p:cNvPicPr>
          <p:nvPr userDrawn="1"/>
        </p:nvPicPr>
        <p:blipFill rotWithShape="1">
          <a:blip r:embed="rId5"/>
          <a:srcRect l="8836" t="-7859" r="42550" b="66050"/>
          <a:stretch/>
        </p:blipFill>
        <p:spPr>
          <a:xfrm>
            <a:off x="7540863" y="4208203"/>
            <a:ext cx="1603141" cy="935298"/>
          </a:xfrm>
          <a:prstGeom prst="rect">
            <a:avLst/>
          </a:prstGeom>
        </p:spPr>
      </p:pic>
      <p:pic>
        <p:nvPicPr>
          <p:cNvPr id="10" name="Imagen 9"/>
          <p:cNvPicPr>
            <a:picLocks noChangeAspect="1"/>
          </p:cNvPicPr>
          <p:nvPr userDrawn="1"/>
        </p:nvPicPr>
        <p:blipFill rotWithShape="1">
          <a:blip r:embed="rId5"/>
          <a:srcRect l="57452" t="-7861" r="29825" b="25526"/>
          <a:stretch/>
        </p:blipFill>
        <p:spPr>
          <a:xfrm>
            <a:off x="0" y="-180314"/>
            <a:ext cx="419567" cy="1841895"/>
          </a:xfrm>
          <a:prstGeom prst="rect">
            <a:avLst/>
          </a:prstGeom>
        </p:spPr>
      </p:pic>
      <p:sp>
        <p:nvSpPr>
          <p:cNvPr id="14" name="5 Marcador de número de diapositiva"/>
          <p:cNvSpPr>
            <a:spLocks noGrp="1"/>
          </p:cNvSpPr>
          <p:nvPr>
            <p:ph type="sldNum" sz="quarter" idx="4"/>
          </p:nvPr>
        </p:nvSpPr>
        <p:spPr>
          <a:xfrm>
            <a:off x="198783" y="4727509"/>
            <a:ext cx="503582" cy="274637"/>
          </a:xfrm>
          <a:prstGeom prst="rect">
            <a:avLst/>
          </a:prstGeom>
        </p:spPr>
        <p:txBody>
          <a:bodyPr vert="horz" lIns="91440" tIns="45720" rIns="91440" bIns="45720" rtlCol="0" anchor="ctr"/>
          <a:lstStyle>
            <a:lvl1pPr algn="r">
              <a:defRPr sz="1000" b="1">
                <a:solidFill>
                  <a:srgbClr val="63666A"/>
                </a:solidFill>
                <a:latin typeface="Verdana" panose="020B0604030504040204" pitchFamily="34" charset="0"/>
                <a:ea typeface="Verdana" panose="020B0604030504040204" pitchFamily="34" charset="0"/>
                <a:cs typeface="Verdana" panose="020B0604030504040204" pitchFamily="34" charset="0"/>
              </a:defRPr>
            </a:lvl1pPr>
          </a:lstStyle>
          <a:p>
            <a:fld id="{24AB9CB5-69EF-460F-9844-1D54A2280E5E}" type="slidenum">
              <a:rPr lang="es-ES_tradnl" smtClean="0"/>
              <a:pPr/>
              <a:t>‹Nº›</a:t>
            </a:fld>
            <a:endParaRPr lang="es-ES_tradnl" dirty="0"/>
          </a:p>
        </p:txBody>
      </p:sp>
      <p:pic>
        <p:nvPicPr>
          <p:cNvPr id="15" name="Imagen 8"/>
          <p:cNvPicPr>
            <a:picLocks noChangeAspect="1"/>
          </p:cNvPicPr>
          <p:nvPr userDrawn="1"/>
        </p:nvPicPr>
        <p:blipFill rotWithShape="1">
          <a:blip r:embed="rId5"/>
          <a:srcRect l="8836" t="-7859" r="42550" b="66050"/>
          <a:stretch/>
        </p:blipFill>
        <p:spPr>
          <a:xfrm>
            <a:off x="7540863" y="4208203"/>
            <a:ext cx="1603141" cy="935298"/>
          </a:xfrm>
          <a:prstGeom prst="rect">
            <a:avLst/>
          </a:prstGeom>
        </p:spPr>
      </p:pic>
      <p:pic>
        <p:nvPicPr>
          <p:cNvPr id="16" name="Imagen 9"/>
          <p:cNvPicPr>
            <a:picLocks noChangeAspect="1"/>
          </p:cNvPicPr>
          <p:nvPr userDrawn="1"/>
        </p:nvPicPr>
        <p:blipFill rotWithShape="1">
          <a:blip r:embed="rId5"/>
          <a:srcRect l="57452" t="-7861" r="29825" b="25526"/>
          <a:stretch/>
        </p:blipFill>
        <p:spPr>
          <a:xfrm>
            <a:off x="0" y="-180314"/>
            <a:ext cx="419567" cy="1841895"/>
          </a:xfrm>
          <a:prstGeom prst="rect">
            <a:avLst/>
          </a:prstGeom>
        </p:spPr>
      </p:pic>
      <p:pic>
        <p:nvPicPr>
          <p:cNvPr id="8" name="1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1092" y="4621233"/>
            <a:ext cx="426845" cy="332656"/>
          </a:xfrm>
          <a:prstGeom prst="rect">
            <a:avLst/>
          </a:prstGeom>
        </p:spPr>
      </p:pic>
    </p:spTree>
    <p:extLst>
      <p:ext uri="{BB962C8B-B14F-4D97-AF65-F5344CB8AC3E}">
        <p14:creationId xmlns:p14="http://schemas.microsoft.com/office/powerpoint/2010/main" val="3665368101"/>
      </p:ext>
    </p:extLst>
  </p:cSld>
  <p:clrMap bg1="lt1" tx1="dk1" bg2="lt2" tx2="dk2" accent1="accent1" accent2="accent2" accent3="accent3" accent4="accent4" accent5="accent5" accent6="accent6" hlink="hlink" folHlink="folHlink"/>
  <p:sldLayoutIdLst>
    <p:sldLayoutId id="2147483729" r:id="rId1"/>
    <p:sldLayoutId id="2147483741" r:id="rId2"/>
    <p:sldLayoutId id="2147483781"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1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01092" y="4621233"/>
            <a:ext cx="426845" cy="332656"/>
          </a:xfrm>
          <a:prstGeom prst="rect">
            <a:avLst/>
          </a:prstGeom>
        </p:spPr>
      </p:pic>
    </p:spTree>
    <p:extLst>
      <p:ext uri="{BB962C8B-B14F-4D97-AF65-F5344CB8AC3E}">
        <p14:creationId xmlns:p14="http://schemas.microsoft.com/office/powerpoint/2010/main" val="1446499737"/>
      </p:ext>
    </p:extLst>
  </p:cSld>
  <p:clrMap bg1="lt1" tx1="dk1" bg2="lt2" tx2="dk2" accent1="accent1" accent2="accent2" accent3="accent3" accent4="accent4" accent5="accent5" accent6="accent6" hlink="hlink" folHlink="folHlink"/>
  <p:sldLayoutIdLst>
    <p:sldLayoutId id="214748378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1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94689" y="1940171"/>
            <a:ext cx="1620813" cy="1263159"/>
          </a:xfrm>
          <a:prstGeom prst="rect">
            <a:avLst/>
          </a:prstGeom>
        </p:spPr>
      </p:pic>
    </p:spTree>
    <p:extLst>
      <p:ext uri="{BB962C8B-B14F-4D97-AF65-F5344CB8AC3E}">
        <p14:creationId xmlns:p14="http://schemas.microsoft.com/office/powerpoint/2010/main" val="1321654377"/>
      </p:ext>
    </p:extLst>
  </p:cSld>
  <p:clrMap bg1="lt1" tx1="dk1" bg2="lt2" tx2="dk2" accent1="accent1" accent2="accent2" accent3="accent3" accent4="accent4" accent5="accent5" accent6="accent6" hlink="hlink" folHlink="folHlink"/>
  <p:sldLayoutIdLst>
    <p:sldLayoutId id="2147483784"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oe.es/boe/dias/2007/12/29/pdfs/A53809-53814.pdf" TargetMode="External"/><Relationship Id="rId2" Type="http://schemas.openxmlformats.org/officeDocument/2006/relationships/hyperlink" Target="https://www.boe.es/boe/dias/2016/12/29/pdfs/BOE-A-2016-12465.pdf" TargetMode="External"/><Relationship Id="rId1" Type="http://schemas.openxmlformats.org/officeDocument/2006/relationships/slideLayout" Target="../slideLayouts/slideLayout5.xml"/><Relationship Id="rId4" Type="http://schemas.openxmlformats.org/officeDocument/2006/relationships/hyperlink" Target="https://www.boe.es/boe/dias/2017/04/01/pdfs/BOE-A-2017-3640.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boe.es/boe/dias/2007/12/29/pdfs/A53809-53814.pdf" TargetMode="External"/><Relationship Id="rId2" Type="http://schemas.openxmlformats.org/officeDocument/2006/relationships/hyperlink" Target="https://www.boe.es/boe/dias/2016/12/29/pdfs/BOE-A-2016-12465.pdf" TargetMode="External"/><Relationship Id="rId1" Type="http://schemas.openxmlformats.org/officeDocument/2006/relationships/slideLayout" Target="../slideLayouts/slideLayout5.xml"/><Relationship Id="rId4" Type="http://schemas.openxmlformats.org/officeDocument/2006/relationships/hyperlink" Target="https://www.boe.es/boe/dias/2017/04/01/pdfs/BOE-A-2017-3640.pdf"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boe.es/boe/dias/2016/08/05/pdfs/BOE-A-2016-7563.pdf"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www.boe.es/boe/dias/2017/04/01/pdfs/BOE-A-2017-3640.pdf"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175761" y="2894377"/>
            <a:ext cx="4656818" cy="1077218"/>
          </a:xfrm>
          <a:prstGeom prst="rect">
            <a:avLst/>
          </a:prstGeom>
        </p:spPr>
        <p:txBody>
          <a:bodyPr wrap="square">
            <a:spAutoFit/>
          </a:bodyPr>
          <a:lstStyle/>
          <a:p>
            <a:pPr algn="ctr"/>
            <a:r>
              <a:rPr lang="en-US" sz="3200" b="1" dirty="0" err="1" smtClean="0">
                <a:solidFill>
                  <a:srgbClr val="63666A"/>
                </a:solidFill>
                <a:latin typeface="Verdana" panose="020B0604030504040204" pitchFamily="34" charset="0"/>
                <a:ea typeface="Verdana" panose="020B0604030504040204" pitchFamily="34" charset="0"/>
                <a:cs typeface="Verdana" panose="020B0604030504040204" pitchFamily="34" charset="0"/>
              </a:rPr>
              <a:t>Contratación</a:t>
            </a:r>
            <a:r>
              <a:rPr lang="en-US" sz="3200" b="1" dirty="0" smtClean="0">
                <a:solidFill>
                  <a:srgbClr val="63666A"/>
                </a:solidFill>
                <a:latin typeface="Verdana" panose="020B0604030504040204" pitchFamily="34" charset="0"/>
                <a:ea typeface="Verdana" panose="020B0604030504040204" pitchFamily="34" charset="0"/>
                <a:cs typeface="Verdana" panose="020B0604030504040204" pitchFamily="34" charset="0"/>
              </a:rPr>
              <a:t> </a:t>
            </a:r>
            <a:r>
              <a:rPr lang="en-US" sz="3200" b="1" dirty="0" err="1" smtClean="0">
                <a:solidFill>
                  <a:srgbClr val="63666A"/>
                </a:solidFill>
                <a:latin typeface="Verdana" panose="020B0604030504040204" pitchFamily="34" charset="0"/>
                <a:ea typeface="Verdana" panose="020B0604030504040204" pitchFamily="34" charset="0"/>
                <a:cs typeface="Verdana" panose="020B0604030504040204" pitchFamily="34" charset="0"/>
              </a:rPr>
              <a:t>capacidad</a:t>
            </a:r>
            <a:r>
              <a:rPr lang="en-US" sz="3200" b="1" dirty="0" smtClean="0">
                <a:solidFill>
                  <a:srgbClr val="63666A"/>
                </a:solidFill>
                <a:latin typeface="Verdana" panose="020B0604030504040204" pitchFamily="34" charset="0"/>
                <a:ea typeface="Verdana" panose="020B0604030504040204" pitchFamily="34" charset="0"/>
                <a:cs typeface="Verdana" panose="020B0604030504040204" pitchFamily="34" charset="0"/>
              </a:rPr>
              <a:t> de AASS</a:t>
            </a:r>
            <a:endParaRPr lang="en-US" dirty="0">
              <a:solidFill>
                <a:srgbClr val="63666A"/>
              </a:solidFill>
              <a:latin typeface="Verdana" panose="020B0604030504040204" pitchFamily="34" charset="0"/>
              <a:ea typeface="Verdana" panose="020B0604030504040204" pitchFamily="34" charset="0"/>
              <a:cs typeface="Verdana" panose="020B0604030504040204" pitchFamily="34" charset="0"/>
            </a:endParaRPr>
          </a:p>
        </p:txBody>
      </p:sp>
      <p:sp>
        <p:nvSpPr>
          <p:cNvPr id="2" name="1 CuadroTexto"/>
          <p:cNvSpPr txBox="1"/>
          <p:nvPr/>
        </p:nvSpPr>
        <p:spPr>
          <a:xfrm>
            <a:off x="7335371" y="4766095"/>
            <a:ext cx="1777944" cy="276999"/>
          </a:xfrm>
          <a:prstGeom prst="rect">
            <a:avLst/>
          </a:prstGeom>
          <a:noFill/>
        </p:spPr>
        <p:txBody>
          <a:bodyPr wrap="square" rtlCol="0">
            <a:spAutoFit/>
          </a:bodyPr>
          <a:lstStyle/>
          <a:p>
            <a:r>
              <a:rPr lang="es-ES_tradnl" sz="1200" b="1" dirty="0" smtClean="0">
                <a:solidFill>
                  <a:srgbClr val="9CB700"/>
                </a:solidFill>
                <a:latin typeface="Verdana" panose="020B0604030504040204" pitchFamily="34" charset="0"/>
                <a:ea typeface="Verdana" panose="020B0604030504040204" pitchFamily="34" charset="0"/>
                <a:cs typeface="Verdana" panose="020B0604030504040204" pitchFamily="34" charset="0"/>
              </a:rPr>
              <a:t>Noviembre 2017</a:t>
            </a:r>
            <a:endParaRPr lang="es-ES" sz="1200" b="1" dirty="0">
              <a:solidFill>
                <a:srgbClr val="9CB70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3 CuadroTexto"/>
          <p:cNvSpPr txBox="1"/>
          <p:nvPr/>
        </p:nvSpPr>
        <p:spPr>
          <a:xfrm>
            <a:off x="3682537" y="4750858"/>
            <a:ext cx="2697480" cy="276999"/>
          </a:xfrm>
          <a:prstGeom prst="rect">
            <a:avLst/>
          </a:prstGeom>
          <a:noFill/>
        </p:spPr>
        <p:txBody>
          <a:bodyPr wrap="square" rtlCol="0">
            <a:spAutoFit/>
          </a:bodyPr>
          <a:lstStyle/>
          <a:p>
            <a:pPr algn="ctr"/>
            <a:r>
              <a:rPr lang="es-ES_tradnl" sz="12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Gerencia de Contratación GTS</a:t>
            </a:r>
            <a:endParaRPr lang="es-ES" sz="12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625576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306000"/>
            <a:ext cx="8229600" cy="595382"/>
          </a:xfrm>
        </p:spPr>
        <p:txBody>
          <a:bodyPr/>
          <a:lstStyle/>
          <a:p>
            <a:r>
              <a:rPr lang="es-ES_tradnl" dirty="0" smtClean="0">
                <a:solidFill>
                  <a:srgbClr val="007AAE"/>
                </a:solidFill>
              </a:rPr>
              <a:t>Índice</a:t>
            </a:r>
            <a:endParaRPr lang="es-ES" dirty="0">
              <a:solidFill>
                <a:srgbClr val="007AAE"/>
              </a:solidFill>
            </a:endParaRPr>
          </a:p>
        </p:txBody>
      </p:sp>
      <p:sp>
        <p:nvSpPr>
          <p:cNvPr id="4" name="3 Marcador de contenido"/>
          <p:cNvSpPr>
            <a:spLocks noGrp="1"/>
          </p:cNvSpPr>
          <p:nvPr>
            <p:ph sz="quarter" idx="10"/>
          </p:nvPr>
        </p:nvSpPr>
        <p:spPr>
          <a:xfrm>
            <a:off x="1490663" y="1305377"/>
            <a:ext cx="6472237" cy="3637439"/>
          </a:xfrm>
        </p:spPr>
        <p:txBody>
          <a:bodyPr/>
          <a:lstStyle/>
          <a:p>
            <a:pPr marL="342900" lvl="0" indent="-342900"/>
            <a:r>
              <a:rPr lang="es-ES" dirty="0" smtClean="0"/>
              <a:t>Proceso contratación capacidad de AASS</a:t>
            </a:r>
          </a:p>
          <a:p>
            <a:pPr marL="342900" lvl="0" indent="-342900"/>
            <a:r>
              <a:rPr lang="es-ES_tradnl" dirty="0" smtClean="0"/>
              <a:t>Asignación capacidad de AASS</a:t>
            </a:r>
          </a:p>
          <a:p>
            <a:pPr marL="342900" lvl="0" indent="-342900"/>
            <a:r>
              <a:rPr lang="es-ES_tradnl" dirty="0" smtClean="0"/>
              <a:t>Subastas de capacidad en AASS</a:t>
            </a:r>
          </a:p>
          <a:p>
            <a:pPr marL="0" lvl="0" indent="0">
              <a:buNone/>
            </a:pPr>
            <a:r>
              <a:rPr lang="en-US" dirty="0"/>
              <a:t/>
            </a:r>
            <a:br>
              <a:rPr lang="en-US" dirty="0"/>
            </a:br>
            <a:endParaRPr lang="es-ES" dirty="0"/>
          </a:p>
          <a:p>
            <a:endParaRPr lang="es-ES" dirty="0"/>
          </a:p>
        </p:txBody>
      </p:sp>
    </p:spTree>
    <p:extLst>
      <p:ext uri="{BB962C8B-B14F-4D97-AF65-F5344CB8AC3E}">
        <p14:creationId xmlns:p14="http://schemas.microsoft.com/office/powerpoint/2010/main" val="609452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5200" y="248400"/>
            <a:ext cx="8229600" cy="586997"/>
          </a:xfrm>
          <a:prstGeom prst="rect">
            <a:avLst/>
          </a:prstGeom>
        </p:spPr>
        <p:txBody>
          <a:bodyPr/>
          <a:lstStyle/>
          <a:p>
            <a:pPr marL="342900" lvl="0" indent="-342900"/>
            <a:r>
              <a:rPr lang="en-US" dirty="0" smtClean="0"/>
              <a:t>1. </a:t>
            </a:r>
            <a:r>
              <a:rPr lang="es-ES" dirty="0"/>
              <a:t>Proceso </a:t>
            </a:r>
            <a:r>
              <a:rPr lang="es-ES" dirty="0" smtClean="0"/>
              <a:t>de contratación de capacidad </a:t>
            </a:r>
            <a:r>
              <a:rPr lang="es-ES" dirty="0"/>
              <a:t>de AASS</a:t>
            </a:r>
          </a:p>
        </p:txBody>
      </p:sp>
      <p:sp>
        <p:nvSpPr>
          <p:cNvPr id="4" name="CuadroTexto 22"/>
          <p:cNvSpPr txBox="1"/>
          <p:nvPr/>
        </p:nvSpPr>
        <p:spPr>
          <a:xfrm>
            <a:off x="170843" y="4768257"/>
            <a:ext cx="572714" cy="246221"/>
          </a:xfrm>
          <a:prstGeom prst="rect">
            <a:avLst/>
          </a:prstGeom>
          <a:noFill/>
        </p:spPr>
        <p:txBody>
          <a:bodyPr wrap="square" rtlCol="0">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_tradnl" sz="1000" b="1" dirty="0">
                <a:solidFill>
                  <a:srgbClr val="63666A"/>
                </a:solidFill>
                <a:latin typeface="Verdana" panose="020B0604030504040204" pitchFamily="34" charset="0"/>
                <a:ea typeface="Verdana" panose="020B0604030504040204" pitchFamily="34" charset="0"/>
                <a:cs typeface="Verdana" panose="020B0604030504040204" pitchFamily="34" charset="0"/>
              </a:rPr>
              <a:t>2</a:t>
            </a:r>
            <a:endParaRPr lang="es-ES" sz="1000" dirty="0">
              <a:solidFill>
                <a:srgbClr val="63666A"/>
              </a:solidFill>
              <a:latin typeface="Verdana" panose="020B0604030504040204" pitchFamily="34" charset="0"/>
              <a:ea typeface="Verdana" panose="020B0604030504040204" pitchFamily="34" charset="0"/>
              <a:cs typeface="Verdana" panose="020B0604030504040204" pitchFamily="34" charset="0"/>
            </a:endParaRPr>
          </a:p>
        </p:txBody>
      </p:sp>
      <p:sp>
        <p:nvSpPr>
          <p:cNvPr id="8" name="2 Marcador de texto"/>
          <p:cNvSpPr>
            <a:spLocks noGrp="1"/>
          </p:cNvSpPr>
          <p:nvPr>
            <p:ph type="body" sz="quarter" idx="13"/>
          </p:nvPr>
        </p:nvSpPr>
        <p:spPr>
          <a:xfrm>
            <a:off x="463826" y="894523"/>
            <a:ext cx="8229600" cy="3717818"/>
          </a:xfrm>
        </p:spPr>
        <p:txBody>
          <a:bodyPr/>
          <a:lstStyle/>
          <a:p>
            <a:pPr marL="685800" lvl="1">
              <a:buClr>
                <a:srgbClr val="9CB700"/>
              </a:buClr>
              <a:buFont typeface="Wingdings" panose="05000000000000000000" pitchFamily="2" charset="2"/>
              <a:buChar char="q"/>
            </a:pPr>
            <a:r>
              <a:rPr lang="es-ES_tradnl" sz="1200" dirty="0">
                <a:solidFill>
                  <a:srgbClr val="63666A"/>
                </a:solidFill>
              </a:rPr>
              <a:t>Según establece la </a:t>
            </a:r>
            <a:r>
              <a:rPr lang="es-ES" sz="1200" u="sng" dirty="0" smtClean="0">
                <a:solidFill>
                  <a:srgbClr val="63666A"/>
                </a:solidFill>
                <a:hlinkClick r:id="rId2"/>
              </a:rPr>
              <a:t>Orden de peajes y cánones asociados al acceso de terceros a las instalaciones gasistas vigente</a:t>
            </a:r>
            <a:r>
              <a:rPr lang="es-ES" sz="1200" dirty="0" smtClean="0">
                <a:solidFill>
                  <a:srgbClr val="63666A"/>
                </a:solidFill>
              </a:rPr>
              <a:t>, </a:t>
            </a:r>
            <a:r>
              <a:rPr lang="es-ES" sz="1200" dirty="0">
                <a:solidFill>
                  <a:srgbClr val="63666A"/>
                </a:solidFill>
              </a:rPr>
              <a:t>el </a:t>
            </a:r>
            <a:r>
              <a:rPr lang="es-ES" sz="1200" b="1" dirty="0">
                <a:solidFill>
                  <a:srgbClr val="9CB700"/>
                </a:solidFill>
              </a:rPr>
              <a:t>Gestor Técnico del Sistema (GTS)</a:t>
            </a:r>
            <a:r>
              <a:rPr lang="es-ES" sz="1200" dirty="0">
                <a:solidFill>
                  <a:srgbClr val="63666A"/>
                </a:solidFill>
              </a:rPr>
              <a:t> es el responsable de gestionar la capacidad de los almacenamientos subterráneos básicos de manera unificada e indiferenciada.</a:t>
            </a:r>
          </a:p>
          <a:p>
            <a:pPr marL="685800" lvl="1" algn="just">
              <a:buClr>
                <a:srgbClr val="9CB700"/>
              </a:buClr>
              <a:buFont typeface="Wingdings" panose="05000000000000000000" pitchFamily="2" charset="2"/>
              <a:buChar char="q"/>
            </a:pPr>
            <a:endParaRPr lang="es-ES" sz="1200" dirty="0">
              <a:solidFill>
                <a:srgbClr val="63666A"/>
              </a:solidFill>
            </a:endParaRPr>
          </a:p>
          <a:p>
            <a:pPr marL="685800" lvl="1" algn="just">
              <a:buClr>
                <a:srgbClr val="9CB700"/>
              </a:buClr>
              <a:buFont typeface="Wingdings" panose="05000000000000000000" pitchFamily="2" charset="2"/>
              <a:buChar char="q"/>
            </a:pPr>
            <a:r>
              <a:rPr lang="es-ES_tradnl" sz="1200" dirty="0">
                <a:solidFill>
                  <a:srgbClr val="63666A"/>
                </a:solidFill>
              </a:rPr>
              <a:t>Para participar en el proceso de asignación de capacidad es necesario cumplir lo establecido en el </a:t>
            </a:r>
            <a:r>
              <a:rPr lang="es-ES_tradnl" sz="1200" b="1" dirty="0">
                <a:solidFill>
                  <a:srgbClr val="63666A"/>
                </a:solidFill>
              </a:rPr>
              <a:t>artículo 10.</a:t>
            </a:r>
            <a:r>
              <a:rPr lang="es-ES_tradnl" sz="1200" dirty="0">
                <a:solidFill>
                  <a:srgbClr val="63666A"/>
                </a:solidFill>
              </a:rPr>
              <a:t> </a:t>
            </a:r>
            <a:r>
              <a:rPr lang="es-ES" sz="1200" i="1" dirty="0">
                <a:solidFill>
                  <a:srgbClr val="63666A"/>
                </a:solidFill>
              </a:rPr>
              <a:t>Sujetos habilitados para participar en el procedimiento de asignación de capacidad de almacenamiento subterráneo básico</a:t>
            </a:r>
            <a:r>
              <a:rPr lang="es-ES" sz="1200" dirty="0">
                <a:solidFill>
                  <a:srgbClr val="63666A"/>
                </a:solidFill>
              </a:rPr>
              <a:t> de la </a:t>
            </a:r>
            <a:r>
              <a:rPr lang="es-ES" sz="1200" u="sng" dirty="0" smtClean="0">
                <a:solidFill>
                  <a:srgbClr val="63666A"/>
                </a:solidFill>
                <a:hlinkClick r:id="rId2"/>
              </a:rPr>
              <a:t>Orden de peajes y cánones asociados al acceso de terceros a las instalaciones gasistas vigente</a:t>
            </a:r>
            <a:r>
              <a:rPr lang="es-ES" sz="1200" dirty="0" smtClean="0">
                <a:solidFill>
                  <a:srgbClr val="63666A"/>
                </a:solidFill>
              </a:rPr>
              <a:t>.</a:t>
            </a:r>
            <a:endParaRPr lang="es-ES" sz="1200" dirty="0" smtClean="0">
              <a:solidFill>
                <a:srgbClr val="63666A"/>
              </a:solidFill>
            </a:endParaRPr>
          </a:p>
          <a:p>
            <a:pPr marL="685800" lvl="1" algn="just">
              <a:buClr>
                <a:srgbClr val="9CB700"/>
              </a:buClr>
              <a:buFont typeface="Wingdings" panose="05000000000000000000" pitchFamily="2" charset="2"/>
              <a:buChar char="q"/>
            </a:pPr>
            <a:endParaRPr lang="es-ES" sz="1200" dirty="0">
              <a:solidFill>
                <a:srgbClr val="63666A"/>
              </a:solidFill>
            </a:endParaRPr>
          </a:p>
          <a:p>
            <a:pPr marL="685800" lvl="1" algn="just">
              <a:buClr>
                <a:srgbClr val="9CB700"/>
              </a:buClr>
              <a:buFont typeface="Wingdings" panose="05000000000000000000" pitchFamily="2" charset="2"/>
              <a:buChar char="q"/>
            </a:pPr>
            <a:r>
              <a:rPr lang="es-ES" sz="1200" dirty="0" smtClean="0">
                <a:solidFill>
                  <a:srgbClr val="63666A"/>
                </a:solidFill>
              </a:rPr>
              <a:t>Asimismo</a:t>
            </a:r>
            <a:r>
              <a:rPr lang="es-ES" sz="1200" dirty="0">
                <a:solidFill>
                  <a:srgbClr val="63666A"/>
                </a:solidFill>
              </a:rPr>
              <a:t>, el </a:t>
            </a:r>
            <a:r>
              <a:rPr lang="es-ES" sz="1200" b="1" dirty="0">
                <a:solidFill>
                  <a:srgbClr val="9CB700"/>
                </a:solidFill>
              </a:rPr>
              <a:t>GTS</a:t>
            </a:r>
            <a:r>
              <a:rPr lang="es-ES" sz="1200" dirty="0">
                <a:solidFill>
                  <a:srgbClr val="63666A"/>
                </a:solidFill>
              </a:rPr>
              <a:t> es el responsable de realizar la </a:t>
            </a:r>
            <a:r>
              <a:rPr lang="es-ES" sz="1200" b="1" dirty="0">
                <a:solidFill>
                  <a:srgbClr val="63666A"/>
                </a:solidFill>
              </a:rPr>
              <a:t>asignación y la contratación de capacidad</a:t>
            </a:r>
            <a:r>
              <a:rPr lang="es-ES" sz="1200" dirty="0">
                <a:solidFill>
                  <a:srgbClr val="63666A"/>
                </a:solidFill>
              </a:rPr>
              <a:t> según se establece en la </a:t>
            </a:r>
            <a:r>
              <a:rPr lang="es-ES" sz="1200" u="sng" dirty="0" smtClean="0">
                <a:solidFill>
                  <a:srgbClr val="63666A"/>
                </a:solidFill>
                <a:hlinkClick r:id="rId2"/>
              </a:rPr>
              <a:t>Orden de peajes y cánones asociados al acceso de terceros a las instalaciones gasistas vigente</a:t>
            </a:r>
            <a:r>
              <a:rPr lang="es-ES" sz="1200" u="sng" dirty="0" smtClean="0">
                <a:solidFill>
                  <a:srgbClr val="63666A"/>
                </a:solidFill>
              </a:rPr>
              <a:t>,</a:t>
            </a:r>
            <a:r>
              <a:rPr lang="es-ES" sz="1200" dirty="0" smtClean="0">
                <a:solidFill>
                  <a:srgbClr val="63666A"/>
                </a:solidFill>
              </a:rPr>
              <a:t> </a:t>
            </a:r>
            <a:r>
              <a:rPr lang="es-ES" sz="1200" dirty="0">
                <a:solidFill>
                  <a:srgbClr val="63666A"/>
                </a:solidFill>
              </a:rPr>
              <a:t>a través del mecanismo de asignación descrito en la </a:t>
            </a:r>
            <a:r>
              <a:rPr lang="es-ES_tradnl" sz="1200" dirty="0">
                <a:solidFill>
                  <a:srgbClr val="63666A"/>
                </a:solidFill>
                <a:hlinkClick r:id="rId3"/>
              </a:rPr>
              <a:t>Orden ITC/3862/2007</a:t>
            </a:r>
            <a:r>
              <a:rPr lang="es-ES_tradnl" sz="1200" dirty="0">
                <a:solidFill>
                  <a:srgbClr val="63666A"/>
                </a:solidFill>
              </a:rPr>
              <a:t>. </a:t>
            </a:r>
          </a:p>
          <a:p>
            <a:pPr marL="685800" lvl="1" algn="just">
              <a:buClr>
                <a:srgbClr val="9CB700"/>
              </a:buClr>
              <a:buFont typeface="Wingdings" panose="05000000000000000000" pitchFamily="2" charset="2"/>
              <a:buChar char="q"/>
            </a:pPr>
            <a:endParaRPr lang="es-ES_tradnl" sz="1200" dirty="0">
              <a:solidFill>
                <a:srgbClr val="63666A"/>
              </a:solidFill>
            </a:endParaRPr>
          </a:p>
          <a:p>
            <a:pPr marL="685800" lvl="1" algn="just">
              <a:buClr>
                <a:srgbClr val="9CB700"/>
              </a:buClr>
              <a:buFont typeface="Wingdings" panose="05000000000000000000" pitchFamily="2" charset="2"/>
              <a:buChar char="q"/>
            </a:pPr>
            <a:r>
              <a:rPr lang="es-ES_tradnl" sz="1200" dirty="0" smtClean="0">
                <a:solidFill>
                  <a:srgbClr val="63666A"/>
                </a:solidFill>
              </a:rPr>
              <a:t>El </a:t>
            </a:r>
            <a:r>
              <a:rPr lang="es-ES_tradnl" sz="1200" b="1" dirty="0" smtClean="0">
                <a:solidFill>
                  <a:srgbClr val="9CB700"/>
                </a:solidFill>
              </a:rPr>
              <a:t>GTS</a:t>
            </a:r>
            <a:r>
              <a:rPr lang="es-ES_tradnl" sz="1200" dirty="0" smtClean="0">
                <a:solidFill>
                  <a:srgbClr val="63666A"/>
                </a:solidFill>
              </a:rPr>
              <a:t> realiza subastas de </a:t>
            </a:r>
            <a:r>
              <a:rPr lang="es-ES_tradnl" sz="1200" b="1" dirty="0" smtClean="0">
                <a:solidFill>
                  <a:srgbClr val="63666A"/>
                </a:solidFill>
              </a:rPr>
              <a:t>productos asociados</a:t>
            </a:r>
            <a:r>
              <a:rPr lang="es-ES_tradnl" sz="1200" dirty="0" smtClean="0">
                <a:solidFill>
                  <a:srgbClr val="63666A"/>
                </a:solidFill>
              </a:rPr>
              <a:t> de capacidad de almacenamiento, inyección y extracción (de duración </a:t>
            </a:r>
            <a:r>
              <a:rPr lang="es-ES_tradnl" sz="1200" i="1" dirty="0" smtClean="0">
                <a:solidFill>
                  <a:srgbClr val="63666A"/>
                </a:solidFill>
              </a:rPr>
              <a:t>anual, trimestral y mensual</a:t>
            </a:r>
            <a:r>
              <a:rPr lang="es-ES_tradnl" sz="1200" dirty="0" smtClean="0">
                <a:solidFill>
                  <a:srgbClr val="63666A"/>
                </a:solidFill>
              </a:rPr>
              <a:t>) y de </a:t>
            </a:r>
            <a:r>
              <a:rPr lang="es-ES_tradnl" sz="1200" b="1" dirty="0" smtClean="0">
                <a:solidFill>
                  <a:srgbClr val="63666A"/>
                </a:solidFill>
              </a:rPr>
              <a:t>productos individualizados</a:t>
            </a:r>
            <a:r>
              <a:rPr lang="es-ES_tradnl" sz="1200" dirty="0" smtClean="0">
                <a:solidFill>
                  <a:srgbClr val="63666A"/>
                </a:solidFill>
              </a:rPr>
              <a:t> </a:t>
            </a:r>
            <a:r>
              <a:rPr lang="es-ES_tradnl" sz="1200" dirty="0">
                <a:solidFill>
                  <a:srgbClr val="63666A"/>
                </a:solidFill>
              </a:rPr>
              <a:t>de capacidad </a:t>
            </a:r>
            <a:r>
              <a:rPr lang="es-ES_tradnl" sz="1200" dirty="0" smtClean="0">
                <a:solidFill>
                  <a:srgbClr val="63666A"/>
                </a:solidFill>
              </a:rPr>
              <a:t>de almacenamiento, inyección y extracción (de duración </a:t>
            </a:r>
            <a:r>
              <a:rPr lang="es-ES_tradnl" sz="1200" i="1" dirty="0" smtClean="0">
                <a:solidFill>
                  <a:srgbClr val="63666A"/>
                </a:solidFill>
              </a:rPr>
              <a:t>diaria </a:t>
            </a:r>
            <a:r>
              <a:rPr lang="es-ES_tradnl" sz="1200" i="1" dirty="0">
                <a:solidFill>
                  <a:srgbClr val="63666A"/>
                </a:solidFill>
              </a:rPr>
              <a:t>e </a:t>
            </a:r>
            <a:r>
              <a:rPr lang="es-ES_tradnl" sz="1200" i="1" dirty="0" err="1" smtClean="0">
                <a:solidFill>
                  <a:srgbClr val="63666A"/>
                </a:solidFill>
              </a:rPr>
              <a:t>intradiaria</a:t>
            </a:r>
            <a:r>
              <a:rPr lang="es-ES_tradnl" sz="1200" dirty="0" smtClean="0">
                <a:solidFill>
                  <a:srgbClr val="63666A"/>
                </a:solidFill>
              </a:rPr>
              <a:t>) </a:t>
            </a:r>
            <a:r>
              <a:rPr lang="es-ES_tradnl" sz="1200" dirty="0">
                <a:solidFill>
                  <a:srgbClr val="63666A"/>
                </a:solidFill>
              </a:rPr>
              <a:t>según lo establecido en la </a:t>
            </a:r>
            <a:r>
              <a:rPr lang="es-ES" sz="1200" dirty="0" smtClean="0">
                <a:solidFill>
                  <a:srgbClr val="63666A"/>
                </a:solidFill>
                <a:hlinkClick r:id="rId4"/>
              </a:rPr>
              <a:t>Resolución de </a:t>
            </a:r>
            <a:r>
              <a:rPr lang="es-ES" sz="1200" dirty="0">
                <a:solidFill>
                  <a:srgbClr val="63666A"/>
                </a:solidFill>
                <a:hlinkClick r:id="rId4"/>
              </a:rPr>
              <a:t>30 de marzo de 2017, de la Secretaría de Estado de Energía, por la que se establece el procedimiento de asignación de capacidad de los almacenamientos subterráneos básicos, así como los derechos de inyección y </a:t>
            </a:r>
            <a:r>
              <a:rPr lang="es-ES" sz="1200" dirty="0" smtClean="0">
                <a:solidFill>
                  <a:srgbClr val="63666A"/>
                </a:solidFill>
                <a:hlinkClick r:id="rId4"/>
              </a:rPr>
              <a:t>extracción</a:t>
            </a:r>
            <a:r>
              <a:rPr lang="es-ES" sz="1200" dirty="0" smtClean="0">
                <a:solidFill>
                  <a:srgbClr val="63666A"/>
                </a:solidFill>
              </a:rPr>
              <a:t>. </a:t>
            </a:r>
            <a:endParaRPr lang="es-ES" sz="1200" dirty="0"/>
          </a:p>
          <a:p>
            <a:pPr marL="685800" lvl="1" algn="just">
              <a:buClr>
                <a:srgbClr val="9CB700"/>
              </a:buClr>
              <a:buFont typeface="Wingdings" panose="05000000000000000000" pitchFamily="2" charset="2"/>
              <a:buChar char="q"/>
            </a:pPr>
            <a:endParaRPr lang="es-ES_tradnl" sz="1200" dirty="0" smtClean="0">
              <a:solidFill>
                <a:srgbClr val="63666A"/>
              </a:solidFill>
            </a:endParaRPr>
          </a:p>
        </p:txBody>
      </p:sp>
    </p:spTree>
    <p:extLst>
      <p:ext uri="{BB962C8B-B14F-4D97-AF65-F5344CB8AC3E}">
        <p14:creationId xmlns:p14="http://schemas.microsoft.com/office/powerpoint/2010/main" val="858202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quarter" idx="13"/>
          </p:nvPr>
        </p:nvSpPr>
        <p:spPr/>
        <p:txBody>
          <a:bodyPr/>
          <a:lstStyle/>
          <a:p>
            <a:pPr marL="685800" lvl="1" algn="just">
              <a:buClr>
                <a:srgbClr val="9CB700"/>
              </a:buClr>
              <a:buFont typeface="Wingdings" panose="05000000000000000000" pitchFamily="2" charset="2"/>
              <a:buChar char="q"/>
            </a:pPr>
            <a:r>
              <a:rPr lang="es-ES_tradnl" sz="1200" dirty="0" smtClean="0">
                <a:solidFill>
                  <a:srgbClr val="63666A"/>
                </a:solidFill>
              </a:rPr>
              <a:t>Según la </a:t>
            </a:r>
            <a:r>
              <a:rPr lang="es-ES" sz="1200" dirty="0" smtClean="0">
                <a:solidFill>
                  <a:srgbClr val="63666A"/>
                </a:solidFill>
                <a:hlinkClick r:id="rId2"/>
              </a:rPr>
              <a:t>Orden de peajes y cánones asociados al acceso de terceros a las instalaciones gasistas vigente</a:t>
            </a:r>
            <a:r>
              <a:rPr lang="es-ES_tradnl" sz="1200" dirty="0" smtClean="0">
                <a:solidFill>
                  <a:srgbClr val="63666A"/>
                </a:solidFill>
              </a:rPr>
              <a:t> </a:t>
            </a:r>
            <a:r>
              <a:rPr lang="es-ES_tradnl" sz="1200" dirty="0" smtClean="0">
                <a:solidFill>
                  <a:srgbClr val="63666A"/>
                </a:solidFill>
              </a:rPr>
              <a:t>la </a:t>
            </a:r>
            <a:r>
              <a:rPr lang="es-ES_tradnl" sz="1200" b="1" dirty="0" smtClean="0">
                <a:solidFill>
                  <a:srgbClr val="9CB700"/>
                </a:solidFill>
              </a:rPr>
              <a:t>asignación de capacidad</a:t>
            </a:r>
            <a:r>
              <a:rPr lang="es-ES_tradnl" sz="1200" dirty="0" smtClean="0">
                <a:solidFill>
                  <a:srgbClr val="63666A"/>
                </a:solidFill>
              </a:rPr>
              <a:t> en almacenamiento subterráneo consta de dos fases:</a:t>
            </a:r>
          </a:p>
          <a:p>
            <a:pPr marL="1085850" lvl="2" algn="just">
              <a:buClr>
                <a:srgbClr val="9CB700"/>
              </a:buClr>
              <a:buFont typeface="Wingdings" panose="05000000000000000000" pitchFamily="2" charset="2"/>
              <a:buChar char="q"/>
            </a:pPr>
            <a:endParaRPr lang="es-ES_tradnl" sz="200" dirty="0" smtClean="0">
              <a:solidFill>
                <a:srgbClr val="63666A"/>
              </a:solidFill>
            </a:endParaRPr>
          </a:p>
          <a:p>
            <a:pPr marL="1085850" lvl="2" algn="just">
              <a:buClr>
                <a:srgbClr val="9CB700"/>
              </a:buClr>
              <a:buFont typeface="+mj-lt"/>
              <a:buAutoNum type="arabicPeriod"/>
            </a:pPr>
            <a:r>
              <a:rPr lang="es-ES_tradnl" sz="1200" b="1" u="sng" dirty="0" smtClean="0">
                <a:solidFill>
                  <a:srgbClr val="9CB700"/>
                </a:solidFill>
              </a:rPr>
              <a:t>Asignación directa</a:t>
            </a:r>
            <a:r>
              <a:rPr lang="es-ES_tradnl" sz="1200" b="1" dirty="0" smtClean="0">
                <a:solidFill>
                  <a:srgbClr val="9CB700"/>
                </a:solidFill>
              </a:rPr>
              <a:t>:</a:t>
            </a:r>
            <a:r>
              <a:rPr lang="es-ES_tradnl" sz="1200" dirty="0" smtClean="0">
                <a:solidFill>
                  <a:srgbClr val="63666A"/>
                </a:solidFill>
              </a:rPr>
              <a:t> se asigna exclusivamente el producto anual asociado de almacenamiento, inyección y extracción según el procedimiento dispuesto en la </a:t>
            </a:r>
            <a:r>
              <a:rPr lang="es-ES_tradnl" sz="1200" dirty="0" smtClean="0">
                <a:solidFill>
                  <a:srgbClr val="63666A"/>
                </a:solidFill>
                <a:hlinkClick r:id="rId3"/>
              </a:rPr>
              <a:t>Orden ITC/3862/2007</a:t>
            </a:r>
            <a:r>
              <a:rPr lang="es-ES_tradnl" sz="1200" dirty="0" smtClean="0">
                <a:solidFill>
                  <a:srgbClr val="63666A"/>
                </a:solidFill>
              </a:rPr>
              <a:t>, donde se encuentran los criterios a tener en cuenta por el </a:t>
            </a:r>
            <a:r>
              <a:rPr lang="es-ES_tradnl" sz="1200" b="1" dirty="0" smtClean="0">
                <a:solidFill>
                  <a:srgbClr val="9CB700"/>
                </a:solidFill>
              </a:rPr>
              <a:t>GTS</a:t>
            </a:r>
            <a:r>
              <a:rPr lang="es-ES_tradnl" sz="1200" dirty="0" smtClean="0">
                <a:solidFill>
                  <a:srgbClr val="63666A"/>
                </a:solidFill>
              </a:rPr>
              <a:t> para realizar la </a:t>
            </a:r>
            <a:r>
              <a:rPr lang="es-ES_tradnl" sz="1200" b="1" dirty="0" smtClean="0">
                <a:solidFill>
                  <a:srgbClr val="63666A"/>
                </a:solidFill>
              </a:rPr>
              <a:t>asignación directa</a:t>
            </a:r>
            <a:r>
              <a:rPr lang="es-ES_tradnl" sz="1200" dirty="0" smtClean="0">
                <a:solidFill>
                  <a:srgbClr val="63666A"/>
                </a:solidFill>
              </a:rPr>
              <a:t> de capacidad:</a:t>
            </a:r>
          </a:p>
          <a:p>
            <a:pPr marL="2000250" lvl="4" algn="just">
              <a:buClr>
                <a:srgbClr val="9CB700"/>
              </a:buClr>
              <a:buFont typeface="Wingdings" panose="05000000000000000000" pitchFamily="2" charset="2"/>
              <a:buChar char="Ø"/>
            </a:pPr>
            <a:r>
              <a:rPr lang="es-ES_tradnl" sz="1200" b="1" u="sng" dirty="0" smtClean="0">
                <a:solidFill>
                  <a:srgbClr val="9CB700"/>
                </a:solidFill>
              </a:rPr>
              <a:t>Capacidad estratégica</a:t>
            </a:r>
            <a:r>
              <a:rPr lang="es-ES_tradnl" sz="1200" b="1" dirty="0" smtClean="0">
                <a:solidFill>
                  <a:srgbClr val="9CB700"/>
                </a:solidFill>
              </a:rPr>
              <a:t>: </a:t>
            </a:r>
          </a:p>
          <a:p>
            <a:pPr marL="2914650" lvl="6" algn="just">
              <a:buClr>
                <a:srgbClr val="9CB700"/>
              </a:buClr>
              <a:buFont typeface="Wingdings" panose="05000000000000000000" pitchFamily="2" charset="2"/>
              <a:buChar char="§"/>
            </a:pPr>
            <a:r>
              <a:rPr lang="es-ES_tradnl" sz="1200" b="1" dirty="0" smtClean="0">
                <a:solidFill>
                  <a:srgbClr val="63666A"/>
                </a:solidFill>
                <a:latin typeface="Verdana" panose="020B0604030504040204" pitchFamily="34" charset="0"/>
                <a:ea typeface="Verdana" panose="020B0604030504040204" pitchFamily="34" charset="0"/>
                <a:cs typeface="Verdana" panose="020B0604030504040204" pitchFamily="34" charset="0"/>
              </a:rPr>
              <a:t>20 días </a:t>
            </a:r>
            <a:r>
              <a:rPr lang="es-ES_tradnl" sz="1200" dirty="0" smtClean="0">
                <a:solidFill>
                  <a:srgbClr val="63666A"/>
                </a:solidFill>
                <a:latin typeface="Verdana" panose="020B0604030504040204" pitchFamily="34" charset="0"/>
                <a:ea typeface="Verdana" panose="020B0604030504040204" pitchFamily="34" charset="0"/>
                <a:cs typeface="Verdana" panose="020B0604030504040204" pitchFamily="34" charset="0"/>
              </a:rPr>
              <a:t>de ventas </a:t>
            </a:r>
            <a:r>
              <a:rPr lang="es-ES_tradnl" sz="1200" dirty="0" smtClean="0">
                <a:solidFill>
                  <a:srgbClr val="63666A"/>
                </a:solidFill>
                <a:latin typeface="Verdana" panose="020B0604030504040204" pitchFamily="34" charset="0"/>
                <a:ea typeface="Verdana" panose="020B0604030504040204" pitchFamily="34" charset="0"/>
                <a:cs typeface="Verdana" panose="020B0604030504040204" pitchFamily="34" charset="0"/>
              </a:rPr>
              <a:t>firmes </a:t>
            </a:r>
            <a:r>
              <a:rPr lang="es-ES_tradnl" sz="1200" dirty="0" smtClean="0">
                <a:solidFill>
                  <a:srgbClr val="63666A"/>
                </a:solidFill>
                <a:latin typeface="Verdana" panose="020B0604030504040204" pitchFamily="34" charset="0"/>
                <a:ea typeface="Verdana" panose="020B0604030504040204" pitchFamily="34" charset="0"/>
                <a:cs typeface="Verdana" panose="020B0604030504040204" pitchFamily="34" charset="0"/>
              </a:rPr>
              <a:t>del año anterior.</a:t>
            </a:r>
          </a:p>
          <a:p>
            <a:pPr marL="2000250" lvl="4" algn="just">
              <a:buClr>
                <a:srgbClr val="9CB700"/>
              </a:buClr>
              <a:buFont typeface="Wingdings" panose="05000000000000000000" pitchFamily="2" charset="2"/>
              <a:buChar char="Ø"/>
            </a:pPr>
            <a:r>
              <a:rPr lang="es-ES_tradnl" sz="1200" b="1" u="sng" dirty="0" smtClean="0">
                <a:solidFill>
                  <a:srgbClr val="9CB700"/>
                </a:solidFill>
              </a:rPr>
              <a:t>Capacidad operativa</a:t>
            </a:r>
            <a:r>
              <a:rPr lang="es-ES_tradnl" sz="1200" b="1" dirty="0" smtClean="0">
                <a:solidFill>
                  <a:srgbClr val="9CB700"/>
                </a:solidFill>
              </a:rPr>
              <a:t>:</a:t>
            </a:r>
          </a:p>
          <a:p>
            <a:pPr marL="2914650" lvl="6" algn="just">
              <a:buClr>
                <a:srgbClr val="9CB700"/>
              </a:buClr>
              <a:buFont typeface="Wingdings" panose="05000000000000000000" pitchFamily="2" charset="2"/>
              <a:buChar char="§"/>
            </a:pPr>
            <a:r>
              <a:rPr lang="es-ES_tradnl" sz="1200" b="1" dirty="0" smtClean="0">
                <a:solidFill>
                  <a:srgbClr val="63666A"/>
                </a:solidFill>
                <a:latin typeface="Verdana" panose="020B0604030504040204" pitchFamily="34" charset="0"/>
                <a:ea typeface="Verdana" panose="020B0604030504040204" pitchFamily="34" charset="0"/>
                <a:cs typeface="Verdana" panose="020B0604030504040204" pitchFamily="34" charset="0"/>
              </a:rPr>
              <a:t>10 días </a:t>
            </a:r>
            <a:r>
              <a:rPr lang="es-ES_tradnl" sz="1200" dirty="0" smtClean="0">
                <a:solidFill>
                  <a:srgbClr val="63666A"/>
                </a:solidFill>
                <a:latin typeface="Verdana" panose="020B0604030504040204" pitchFamily="34" charset="0"/>
                <a:ea typeface="Verdana" panose="020B0604030504040204" pitchFamily="34" charset="0"/>
                <a:cs typeface="Verdana" panose="020B0604030504040204" pitchFamily="34" charset="0"/>
              </a:rPr>
              <a:t>ventas totales del año anterior.</a:t>
            </a:r>
          </a:p>
          <a:p>
            <a:pPr marL="2914650" lvl="6" algn="just">
              <a:buClr>
                <a:srgbClr val="9CB700"/>
              </a:buClr>
              <a:buFont typeface="Wingdings" panose="05000000000000000000" pitchFamily="2" charset="2"/>
              <a:buChar char="§"/>
            </a:pPr>
            <a:r>
              <a:rPr lang="es-ES_tradnl" sz="1200" b="1" dirty="0" smtClean="0">
                <a:solidFill>
                  <a:srgbClr val="63666A"/>
                </a:solidFill>
                <a:latin typeface="Verdana" panose="020B0604030504040204" pitchFamily="34" charset="0"/>
                <a:ea typeface="Verdana" panose="020B0604030504040204" pitchFamily="34" charset="0"/>
                <a:cs typeface="Verdana" panose="020B0604030504040204" pitchFamily="34" charset="0"/>
              </a:rPr>
              <a:t>60 días </a:t>
            </a:r>
            <a:r>
              <a:rPr lang="es-ES_tradnl" sz="1200" dirty="0" smtClean="0">
                <a:solidFill>
                  <a:srgbClr val="63666A"/>
                </a:solidFill>
                <a:latin typeface="Verdana" panose="020B0604030504040204" pitchFamily="34" charset="0"/>
                <a:ea typeface="Verdana" panose="020B0604030504040204" pitchFamily="34" charset="0"/>
                <a:cs typeface="Verdana" panose="020B0604030504040204" pitchFamily="34" charset="0"/>
              </a:rPr>
              <a:t>del consumo realizado por los consumidores conectados a gasoductos cuya presión sea inferior o igual a 4 bar.</a:t>
            </a:r>
          </a:p>
          <a:p>
            <a:pPr marL="2914650" lvl="6" algn="just">
              <a:buClr>
                <a:srgbClr val="9CB700"/>
              </a:buClr>
              <a:buFont typeface="Wingdings" panose="05000000000000000000" pitchFamily="2" charset="2"/>
              <a:buChar char="§"/>
            </a:pPr>
            <a:endParaRPr lang="es-ES_tradnl" sz="300" b="1" u="sng" dirty="0" smtClean="0">
              <a:solidFill>
                <a:srgbClr val="9CB700"/>
              </a:solidFill>
              <a:latin typeface="Verdana" panose="020B0604030504040204" pitchFamily="34" charset="0"/>
              <a:ea typeface="Verdana" panose="020B0604030504040204" pitchFamily="34" charset="0"/>
              <a:cs typeface="Verdana" panose="020B0604030504040204" pitchFamily="34" charset="0"/>
            </a:endParaRPr>
          </a:p>
          <a:p>
            <a:pPr marL="1074738" lvl="2" indent="-274638" algn="just">
              <a:buClr>
                <a:srgbClr val="9CB700"/>
              </a:buClr>
              <a:buFont typeface="+mj-lt"/>
              <a:buAutoNum type="arabicPeriod"/>
            </a:pPr>
            <a:r>
              <a:rPr lang="es-ES_tradnl" sz="1200" b="1" u="sng" dirty="0" smtClean="0">
                <a:solidFill>
                  <a:srgbClr val="9CB700"/>
                </a:solidFill>
              </a:rPr>
              <a:t>Subastas de la capacidad restante</a:t>
            </a:r>
            <a:r>
              <a:rPr lang="es-ES_tradnl" sz="1200" b="1" dirty="0" smtClean="0">
                <a:solidFill>
                  <a:srgbClr val="9CB700"/>
                </a:solidFill>
              </a:rPr>
              <a:t>:</a:t>
            </a:r>
            <a:r>
              <a:rPr lang="es-ES_tradnl" sz="1200" dirty="0" smtClean="0">
                <a:solidFill>
                  <a:srgbClr val="9CB700"/>
                </a:solidFill>
              </a:rPr>
              <a:t> </a:t>
            </a:r>
            <a:r>
              <a:rPr lang="es-ES_tradnl" sz="1200" dirty="0" smtClean="0">
                <a:solidFill>
                  <a:srgbClr val="63666A"/>
                </a:solidFill>
              </a:rPr>
              <a:t>la capacidad disponible una vez realizada la asignación directa será ofertada realizando </a:t>
            </a:r>
            <a:r>
              <a:rPr lang="es-ES_tradnl" sz="1200" b="1" dirty="0" smtClean="0">
                <a:solidFill>
                  <a:srgbClr val="63666A"/>
                </a:solidFill>
              </a:rPr>
              <a:t>subastas de capacidad</a:t>
            </a:r>
            <a:r>
              <a:rPr lang="es-ES_tradnl" sz="1200" b="1" dirty="0" smtClean="0">
                <a:solidFill>
                  <a:srgbClr val="9CB700"/>
                </a:solidFill>
              </a:rPr>
              <a:t> </a:t>
            </a:r>
            <a:r>
              <a:rPr lang="es-ES_tradnl" sz="1200" dirty="0" smtClean="0">
                <a:solidFill>
                  <a:srgbClr val="63666A"/>
                </a:solidFill>
              </a:rPr>
              <a:t>organizadas por el </a:t>
            </a:r>
            <a:r>
              <a:rPr lang="es-ES_tradnl" sz="1200" b="1" dirty="0" smtClean="0">
                <a:solidFill>
                  <a:srgbClr val="9CB700"/>
                </a:solidFill>
              </a:rPr>
              <a:t>GTS</a:t>
            </a:r>
            <a:r>
              <a:rPr lang="es-ES_tradnl" sz="1200" dirty="0">
                <a:solidFill>
                  <a:srgbClr val="63666A"/>
                </a:solidFill>
              </a:rPr>
              <a:t> según lo establecido en la </a:t>
            </a:r>
            <a:r>
              <a:rPr lang="es-ES" sz="1200" dirty="0">
                <a:solidFill>
                  <a:srgbClr val="63666A"/>
                </a:solidFill>
                <a:hlinkClick r:id="rId4"/>
              </a:rPr>
              <a:t>Resolución de 30 de marzo de 2017, de la Secretaría de Estado de Energía, por la que se establece el procedimiento de asignación de capacidad de los almacenamientos subterráneos básicos, así como los derechos de inyección y </a:t>
            </a:r>
            <a:r>
              <a:rPr lang="es-ES" sz="1200" dirty="0" smtClean="0">
                <a:solidFill>
                  <a:srgbClr val="63666A"/>
                </a:solidFill>
                <a:hlinkClick r:id="rId4"/>
              </a:rPr>
              <a:t>extracción</a:t>
            </a:r>
            <a:r>
              <a:rPr lang="es-ES" sz="1200" dirty="0" smtClean="0">
                <a:solidFill>
                  <a:srgbClr val="63666A"/>
                </a:solidFill>
              </a:rPr>
              <a:t>.</a:t>
            </a:r>
          </a:p>
          <a:p>
            <a:pPr marL="457200" lvl="1" indent="0">
              <a:buNone/>
            </a:pPr>
            <a:endParaRPr lang="es-ES" dirty="0"/>
          </a:p>
        </p:txBody>
      </p:sp>
      <p:sp>
        <p:nvSpPr>
          <p:cNvPr id="4" name="1 Título"/>
          <p:cNvSpPr txBox="1">
            <a:spLocks/>
          </p:cNvSpPr>
          <p:nvPr/>
        </p:nvSpPr>
        <p:spPr>
          <a:xfrm>
            <a:off x="475200" y="248400"/>
            <a:ext cx="8229600" cy="586997"/>
          </a:xfrm>
          <a:prstGeom prst="rect">
            <a:avLst/>
          </a:prstGeom>
        </p:spPr>
        <p:txBody>
          <a:bodyPr/>
          <a:lstStyle>
            <a:lvl1pPr algn="l" defTabSz="914400" rtl="0" eaLnBrk="1" latinLnBrk="0" hangingPunct="1">
              <a:spcBef>
                <a:spcPct val="0"/>
              </a:spcBef>
              <a:buNone/>
              <a:defRPr sz="2000" b="1" kern="1200">
                <a:solidFill>
                  <a:srgbClr val="007AAE"/>
                </a:solidFill>
                <a:latin typeface="Verdana" panose="020B0604030504040204" pitchFamily="34" charset="0"/>
                <a:ea typeface="Verdana" panose="020B0604030504040204" pitchFamily="34" charset="0"/>
                <a:cs typeface="Verdana" panose="020B0604030504040204" pitchFamily="34" charset="0"/>
              </a:defRPr>
            </a:lvl1pPr>
          </a:lstStyle>
          <a:p>
            <a:pPr marL="342900" indent="-342900"/>
            <a:r>
              <a:rPr lang="en-US" dirty="0"/>
              <a:t>2. </a:t>
            </a:r>
            <a:r>
              <a:rPr lang="es-ES" dirty="0"/>
              <a:t>Asignación de capacidad de AASS</a:t>
            </a:r>
          </a:p>
        </p:txBody>
      </p:sp>
    </p:spTree>
    <p:extLst>
      <p:ext uri="{BB962C8B-B14F-4D97-AF65-F5344CB8AC3E}">
        <p14:creationId xmlns:p14="http://schemas.microsoft.com/office/powerpoint/2010/main" val="4115627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22"/>
          <p:cNvSpPr txBox="1"/>
          <p:nvPr/>
        </p:nvSpPr>
        <p:spPr>
          <a:xfrm>
            <a:off x="170843" y="4768257"/>
            <a:ext cx="572714" cy="246221"/>
          </a:xfrm>
          <a:prstGeom prst="rect">
            <a:avLst/>
          </a:prstGeom>
          <a:noFill/>
        </p:spPr>
        <p:txBody>
          <a:bodyPr wrap="square" rtlCol="0">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_tradnl" sz="1000" b="1" dirty="0">
                <a:solidFill>
                  <a:srgbClr val="63666A"/>
                </a:solidFill>
                <a:latin typeface="Verdana" panose="020B0604030504040204" pitchFamily="34" charset="0"/>
                <a:ea typeface="Verdana" panose="020B0604030504040204" pitchFamily="34" charset="0"/>
                <a:cs typeface="Verdana" panose="020B0604030504040204" pitchFamily="34" charset="0"/>
              </a:rPr>
              <a:t>2</a:t>
            </a:r>
            <a:endParaRPr lang="es-ES" sz="1000" dirty="0">
              <a:solidFill>
                <a:srgbClr val="63666A"/>
              </a:solidFill>
              <a:latin typeface="Verdana" panose="020B0604030504040204" pitchFamily="34" charset="0"/>
              <a:ea typeface="Verdana" panose="020B0604030504040204" pitchFamily="34" charset="0"/>
              <a:cs typeface="Verdana" panose="020B0604030504040204" pitchFamily="34" charset="0"/>
            </a:endParaRPr>
          </a:p>
        </p:txBody>
      </p:sp>
      <p:sp>
        <p:nvSpPr>
          <p:cNvPr id="7" name="1 Título"/>
          <p:cNvSpPr txBox="1">
            <a:spLocks/>
          </p:cNvSpPr>
          <p:nvPr/>
        </p:nvSpPr>
        <p:spPr>
          <a:xfrm>
            <a:off x="475200" y="248400"/>
            <a:ext cx="8229600" cy="586997"/>
          </a:xfrm>
          <a:prstGeom prst="rect">
            <a:avLst/>
          </a:prstGeom>
        </p:spPr>
        <p:txBody>
          <a:bodyPr/>
          <a:lstStyle>
            <a:lvl1pPr algn="l" defTabSz="914400" rtl="0" eaLnBrk="1" latinLnBrk="0" hangingPunct="1">
              <a:spcBef>
                <a:spcPct val="0"/>
              </a:spcBef>
              <a:buNone/>
              <a:defRPr sz="2000" b="1" kern="1200">
                <a:solidFill>
                  <a:srgbClr val="007AAE"/>
                </a:solidFill>
                <a:latin typeface="Verdana" panose="020B0604030504040204" pitchFamily="34" charset="0"/>
                <a:ea typeface="Verdana" panose="020B0604030504040204" pitchFamily="34" charset="0"/>
                <a:cs typeface="Verdana" panose="020B0604030504040204" pitchFamily="34" charset="0"/>
              </a:defRPr>
            </a:lvl1pPr>
          </a:lstStyle>
          <a:p>
            <a:pPr marL="342900" indent="-342900"/>
            <a:r>
              <a:rPr lang="en-US" dirty="0"/>
              <a:t>2. </a:t>
            </a:r>
            <a:r>
              <a:rPr lang="es-ES" dirty="0"/>
              <a:t>Asignación </a:t>
            </a:r>
            <a:r>
              <a:rPr lang="es-ES" dirty="0" smtClean="0"/>
              <a:t>y contratación de </a:t>
            </a:r>
            <a:r>
              <a:rPr lang="es-ES" dirty="0"/>
              <a:t>capacidad de AASS</a:t>
            </a:r>
          </a:p>
        </p:txBody>
      </p:sp>
      <p:sp>
        <p:nvSpPr>
          <p:cNvPr id="8" name="2 Marcador de texto"/>
          <p:cNvSpPr>
            <a:spLocks noGrp="1"/>
          </p:cNvSpPr>
          <p:nvPr>
            <p:ph type="body" sz="quarter" idx="13"/>
          </p:nvPr>
        </p:nvSpPr>
        <p:spPr>
          <a:xfrm>
            <a:off x="463826" y="894522"/>
            <a:ext cx="8229600" cy="3637721"/>
          </a:xfrm>
        </p:spPr>
        <p:txBody>
          <a:bodyPr/>
          <a:lstStyle/>
          <a:p>
            <a:pPr marL="685800" lvl="1" algn="just">
              <a:buClr>
                <a:srgbClr val="9CB700"/>
              </a:buClr>
              <a:buFont typeface="Wingdings" panose="05000000000000000000" pitchFamily="2" charset="2"/>
              <a:buChar char="q"/>
            </a:pPr>
            <a:r>
              <a:rPr lang="es-ES" sz="1200" dirty="0">
                <a:solidFill>
                  <a:srgbClr val="63666A"/>
                </a:solidFill>
              </a:rPr>
              <a:t>El proceso de asignación/contratación de capacidad de AASS se realiza </a:t>
            </a:r>
            <a:r>
              <a:rPr lang="es-ES" sz="1200" b="1" dirty="0">
                <a:solidFill>
                  <a:srgbClr val="9CB700"/>
                </a:solidFill>
              </a:rPr>
              <a:t>anualmente</a:t>
            </a:r>
            <a:r>
              <a:rPr lang="es-ES" sz="1200" dirty="0">
                <a:solidFill>
                  <a:srgbClr val="63666A"/>
                </a:solidFill>
              </a:rPr>
              <a:t> para el periodo comprendido entre el </a:t>
            </a:r>
            <a:r>
              <a:rPr lang="es-ES" sz="1200" i="1" dirty="0">
                <a:solidFill>
                  <a:srgbClr val="63666A"/>
                </a:solidFill>
              </a:rPr>
              <a:t>1 de abril del año n al 31 de marzo del año n+1</a:t>
            </a:r>
            <a:r>
              <a:rPr lang="es-ES" sz="1200" i="1" dirty="0" smtClean="0">
                <a:solidFill>
                  <a:srgbClr val="63666A"/>
                </a:solidFill>
              </a:rPr>
              <a:t>.</a:t>
            </a:r>
          </a:p>
          <a:p>
            <a:pPr marL="685800" lvl="1" algn="just">
              <a:buClr>
                <a:srgbClr val="9CB700"/>
              </a:buClr>
              <a:buFont typeface="Wingdings" panose="05000000000000000000" pitchFamily="2" charset="2"/>
              <a:buChar char="q"/>
            </a:pPr>
            <a:endParaRPr lang="es-ES_tradnl" sz="1200" i="1" dirty="0">
              <a:solidFill>
                <a:srgbClr val="63666A"/>
              </a:solidFill>
            </a:endParaRPr>
          </a:p>
          <a:p>
            <a:pPr marL="685800" lvl="1" algn="just">
              <a:buClr>
                <a:srgbClr val="9CB700"/>
              </a:buClr>
              <a:buFont typeface="Wingdings" panose="05000000000000000000" pitchFamily="2" charset="2"/>
              <a:buChar char="q"/>
            </a:pPr>
            <a:r>
              <a:rPr lang="es-ES_tradnl" sz="1200" dirty="0">
                <a:solidFill>
                  <a:srgbClr val="63666A"/>
                </a:solidFill>
              </a:rPr>
              <a:t>Todo el proceso de solicitud y contratación deberá estar sujeto a lo establecido en las </a:t>
            </a:r>
            <a:r>
              <a:rPr lang="es-ES" sz="1200" dirty="0">
                <a:solidFill>
                  <a:srgbClr val="63666A"/>
                </a:solidFill>
                <a:hlinkClick r:id="rId2"/>
              </a:rPr>
              <a:t>normas de gestión de garantías del sistema gasista</a:t>
            </a:r>
            <a:r>
              <a:rPr lang="es-ES" sz="1200" dirty="0">
                <a:solidFill>
                  <a:srgbClr val="63666A"/>
                </a:solidFill>
              </a:rPr>
              <a:t>.</a:t>
            </a:r>
          </a:p>
          <a:p>
            <a:pPr marL="685800" lvl="1" algn="just">
              <a:buClr>
                <a:srgbClr val="9CB700"/>
              </a:buClr>
              <a:buFont typeface="Wingdings" panose="05000000000000000000" pitchFamily="2" charset="2"/>
              <a:buChar char="q"/>
            </a:pPr>
            <a:endParaRPr lang="es-ES" sz="1200" i="1" dirty="0">
              <a:solidFill>
                <a:srgbClr val="63666A"/>
              </a:solidFill>
            </a:endParaRPr>
          </a:p>
          <a:p>
            <a:pPr marL="685800" lvl="1" algn="just">
              <a:buClr>
                <a:srgbClr val="9CB700"/>
              </a:buClr>
              <a:buFont typeface="Wingdings" panose="05000000000000000000" pitchFamily="2" charset="2"/>
              <a:buChar char="q"/>
            </a:pPr>
            <a:r>
              <a:rPr lang="es-ES" sz="1200" b="1" u="sng" dirty="0">
                <a:solidFill>
                  <a:srgbClr val="9CB700"/>
                </a:solidFill>
              </a:rPr>
              <a:t>Anualmente y antes del 1 de febrero</a:t>
            </a:r>
            <a:r>
              <a:rPr lang="es-ES" sz="1200" dirty="0">
                <a:solidFill>
                  <a:srgbClr val="9CB700"/>
                </a:solidFill>
              </a:rPr>
              <a:t>: </a:t>
            </a:r>
            <a:r>
              <a:rPr lang="es-ES" sz="1200" dirty="0">
                <a:solidFill>
                  <a:srgbClr val="63666A"/>
                </a:solidFill>
              </a:rPr>
              <a:t>La </a:t>
            </a:r>
            <a:r>
              <a:rPr lang="es-ES" sz="1200" dirty="0" err="1">
                <a:solidFill>
                  <a:srgbClr val="63666A"/>
                </a:solidFill>
              </a:rPr>
              <a:t>DGPEyM</a:t>
            </a:r>
            <a:r>
              <a:rPr lang="es-ES" sz="1200" dirty="0">
                <a:solidFill>
                  <a:srgbClr val="63666A"/>
                </a:solidFill>
              </a:rPr>
              <a:t> publica </a:t>
            </a:r>
            <a:r>
              <a:rPr lang="es-ES" sz="1200" b="1" dirty="0">
                <a:solidFill>
                  <a:srgbClr val="63666A"/>
                </a:solidFill>
              </a:rPr>
              <a:t>la capacidad asignada y disponible en los almacenamientos subterráneos</a:t>
            </a:r>
            <a:r>
              <a:rPr lang="es-ES" sz="1200" dirty="0">
                <a:solidFill>
                  <a:srgbClr val="63666A"/>
                </a:solidFill>
              </a:rPr>
              <a:t> de gas natural básicos para el período correspondiente y modifica, si procede, los cálculos de existencias de los agentes.</a:t>
            </a:r>
          </a:p>
          <a:p>
            <a:pPr marL="685800" lvl="1" algn="just">
              <a:buClr>
                <a:srgbClr val="9CB700"/>
              </a:buClr>
              <a:buFont typeface="Wingdings" panose="05000000000000000000" pitchFamily="2" charset="2"/>
              <a:buChar char="q"/>
            </a:pPr>
            <a:endParaRPr lang="es-ES_tradnl" sz="1200" dirty="0">
              <a:solidFill>
                <a:srgbClr val="63666A"/>
              </a:solidFill>
            </a:endParaRPr>
          </a:p>
          <a:p>
            <a:pPr marL="685800" lvl="1" algn="just">
              <a:buClr>
                <a:srgbClr val="9CB700"/>
              </a:buClr>
              <a:buFont typeface="Wingdings" panose="05000000000000000000" pitchFamily="2" charset="2"/>
              <a:buChar char="q"/>
            </a:pPr>
            <a:r>
              <a:rPr lang="es-ES" sz="1200" b="1" u="sng" dirty="0">
                <a:solidFill>
                  <a:srgbClr val="9CB700"/>
                </a:solidFill>
              </a:rPr>
              <a:t>Entre el 2 y el 15 de febrero (inclusive)</a:t>
            </a:r>
            <a:r>
              <a:rPr lang="es-ES" sz="1200" dirty="0">
                <a:solidFill>
                  <a:srgbClr val="9CB700"/>
                </a:solidFill>
              </a:rPr>
              <a:t>:</a:t>
            </a:r>
            <a:r>
              <a:rPr lang="es-ES" sz="1200" dirty="0">
                <a:solidFill>
                  <a:srgbClr val="63666A"/>
                </a:solidFill>
              </a:rPr>
              <a:t> </a:t>
            </a:r>
            <a:r>
              <a:rPr lang="es-ES" sz="1200" b="1" dirty="0">
                <a:solidFill>
                  <a:srgbClr val="63666A"/>
                </a:solidFill>
              </a:rPr>
              <a:t>los usuarios envían las solicitudes de  contratación de capacidad </a:t>
            </a:r>
            <a:r>
              <a:rPr lang="es-ES" sz="1200" dirty="0">
                <a:solidFill>
                  <a:srgbClr val="63666A"/>
                </a:solidFill>
              </a:rPr>
              <a:t>al</a:t>
            </a:r>
            <a:r>
              <a:rPr lang="es-ES" sz="1200" b="1" dirty="0">
                <a:solidFill>
                  <a:srgbClr val="63666A"/>
                </a:solidFill>
              </a:rPr>
              <a:t> </a:t>
            </a:r>
            <a:r>
              <a:rPr lang="es-ES" sz="1200" b="1" dirty="0">
                <a:solidFill>
                  <a:srgbClr val="9CB700"/>
                </a:solidFill>
              </a:rPr>
              <a:t>GTS</a:t>
            </a:r>
            <a:r>
              <a:rPr lang="es-ES" sz="1200" b="1" dirty="0">
                <a:solidFill>
                  <a:srgbClr val="63666A"/>
                </a:solidFill>
              </a:rPr>
              <a:t> </a:t>
            </a:r>
            <a:r>
              <a:rPr lang="es-ES" sz="1200" dirty="0">
                <a:solidFill>
                  <a:srgbClr val="63666A"/>
                </a:solidFill>
              </a:rPr>
              <a:t>a través de la </a:t>
            </a:r>
            <a:r>
              <a:rPr lang="es-ES" sz="1200" b="1" dirty="0">
                <a:solidFill>
                  <a:srgbClr val="9CB700"/>
                </a:solidFill>
              </a:rPr>
              <a:t>Plataforma de Contratación</a:t>
            </a:r>
            <a:r>
              <a:rPr lang="es-ES" sz="1200" dirty="0">
                <a:solidFill>
                  <a:srgbClr val="63666A"/>
                </a:solidFill>
              </a:rPr>
              <a:t> junto con el anexo I </a:t>
            </a:r>
            <a:r>
              <a:rPr lang="es-ES" sz="1200" i="1" dirty="0">
                <a:solidFill>
                  <a:srgbClr val="63666A"/>
                </a:solidFill>
              </a:rPr>
              <a:t>“Declaración de ventas anuales” con la demanda del año n-1</a:t>
            </a:r>
            <a:r>
              <a:rPr lang="es-ES" sz="1200" dirty="0">
                <a:solidFill>
                  <a:srgbClr val="63666A"/>
                </a:solidFill>
              </a:rPr>
              <a:t> o, en caso de usuarios que inicien su actividad, las </a:t>
            </a:r>
            <a:r>
              <a:rPr lang="es-ES" sz="1200" i="1" dirty="0">
                <a:solidFill>
                  <a:srgbClr val="63666A"/>
                </a:solidFill>
              </a:rPr>
              <a:t>estimaciones de ventas</a:t>
            </a:r>
            <a:r>
              <a:rPr lang="es-ES" sz="1200" dirty="0">
                <a:solidFill>
                  <a:srgbClr val="63666A"/>
                </a:solidFill>
              </a:rPr>
              <a:t> que les hayan sido aprobadas por la </a:t>
            </a:r>
            <a:r>
              <a:rPr lang="es-ES" sz="1200" dirty="0" err="1">
                <a:solidFill>
                  <a:srgbClr val="63666A"/>
                </a:solidFill>
              </a:rPr>
              <a:t>DGPEyM</a:t>
            </a:r>
            <a:r>
              <a:rPr lang="es-ES" sz="1200" dirty="0">
                <a:solidFill>
                  <a:srgbClr val="63666A"/>
                </a:solidFill>
              </a:rPr>
              <a:t>.</a:t>
            </a:r>
          </a:p>
          <a:p>
            <a:pPr marL="685800" lvl="1" algn="just">
              <a:buClr>
                <a:srgbClr val="9CB700"/>
              </a:buClr>
              <a:buFont typeface="Wingdings" panose="05000000000000000000" pitchFamily="2" charset="2"/>
              <a:buChar char="q"/>
            </a:pPr>
            <a:endParaRPr lang="es-ES_tradnl" sz="1200" dirty="0">
              <a:solidFill>
                <a:srgbClr val="63666A"/>
              </a:solidFill>
            </a:endParaRPr>
          </a:p>
          <a:p>
            <a:pPr marL="685800" lvl="1" algn="just">
              <a:buClr>
                <a:srgbClr val="9CB700"/>
              </a:buClr>
              <a:buFont typeface="Wingdings" panose="05000000000000000000" pitchFamily="2" charset="2"/>
              <a:buChar char="q"/>
            </a:pPr>
            <a:r>
              <a:rPr lang="es-ES" sz="1200" b="1" u="sng" dirty="0">
                <a:solidFill>
                  <a:srgbClr val="9CB700"/>
                </a:solidFill>
              </a:rPr>
              <a:t>Antes del 28 de febrero</a:t>
            </a:r>
            <a:r>
              <a:rPr lang="es-ES" sz="1200" dirty="0">
                <a:solidFill>
                  <a:srgbClr val="9CB700"/>
                </a:solidFill>
              </a:rPr>
              <a:t>:</a:t>
            </a:r>
            <a:r>
              <a:rPr lang="es-ES" sz="1200" dirty="0"/>
              <a:t> </a:t>
            </a:r>
            <a:r>
              <a:rPr lang="es-ES" sz="1200" dirty="0">
                <a:solidFill>
                  <a:srgbClr val="63666A"/>
                </a:solidFill>
              </a:rPr>
              <a:t>el GTS comunica a los usuarios la </a:t>
            </a:r>
            <a:r>
              <a:rPr lang="es-ES" sz="1200" b="1" dirty="0">
                <a:solidFill>
                  <a:srgbClr val="63666A"/>
                </a:solidFill>
              </a:rPr>
              <a:t>asignación provisional</a:t>
            </a:r>
            <a:r>
              <a:rPr lang="es-ES" sz="1200" dirty="0">
                <a:solidFill>
                  <a:srgbClr val="63666A"/>
                </a:solidFill>
              </a:rPr>
              <a:t> en función de su declaración de ventas y la capacidad solicitada</a:t>
            </a:r>
            <a:r>
              <a:rPr lang="es-ES" sz="1200" dirty="0" smtClean="0">
                <a:solidFill>
                  <a:srgbClr val="63666A"/>
                </a:solidFill>
              </a:rPr>
              <a:t>.</a:t>
            </a:r>
            <a:endParaRPr lang="es-ES" sz="1200" dirty="0">
              <a:solidFill>
                <a:srgbClr val="63666A"/>
              </a:solidFill>
            </a:endParaRPr>
          </a:p>
        </p:txBody>
      </p:sp>
    </p:spTree>
    <p:extLst>
      <p:ext uri="{BB962C8B-B14F-4D97-AF65-F5344CB8AC3E}">
        <p14:creationId xmlns:p14="http://schemas.microsoft.com/office/powerpoint/2010/main" val="3050277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sz="quarter" idx="13"/>
          </p:nvPr>
        </p:nvSpPr>
        <p:spPr/>
        <p:txBody>
          <a:bodyPr/>
          <a:lstStyle/>
          <a:p>
            <a:pPr marL="685800" lvl="1" algn="just">
              <a:buClr>
                <a:srgbClr val="9CB700"/>
              </a:buClr>
              <a:buFont typeface="Wingdings" panose="05000000000000000000" pitchFamily="2" charset="2"/>
              <a:buChar char="q"/>
            </a:pPr>
            <a:r>
              <a:rPr lang="es-ES" sz="1200" dirty="0">
                <a:solidFill>
                  <a:srgbClr val="63666A"/>
                </a:solidFill>
              </a:rPr>
              <a:t>Se da un plazo de </a:t>
            </a:r>
            <a:r>
              <a:rPr lang="es-ES" sz="1200" b="1" dirty="0">
                <a:solidFill>
                  <a:srgbClr val="63666A"/>
                </a:solidFill>
              </a:rPr>
              <a:t>7 días naturales</a:t>
            </a:r>
            <a:r>
              <a:rPr lang="es-ES" sz="1200" dirty="0">
                <a:solidFill>
                  <a:srgbClr val="63666A"/>
                </a:solidFill>
              </a:rPr>
              <a:t> a partir de la comunicación de la </a:t>
            </a:r>
            <a:r>
              <a:rPr lang="es-ES" sz="1200" b="1" dirty="0">
                <a:solidFill>
                  <a:srgbClr val="63666A"/>
                </a:solidFill>
              </a:rPr>
              <a:t>asignación provisional de capacidad</a:t>
            </a:r>
            <a:r>
              <a:rPr lang="es-ES" sz="1200" dirty="0">
                <a:solidFill>
                  <a:srgbClr val="63666A"/>
                </a:solidFill>
              </a:rPr>
              <a:t> para presentar </a:t>
            </a:r>
            <a:r>
              <a:rPr lang="es-ES" sz="1200" b="1" dirty="0">
                <a:solidFill>
                  <a:srgbClr val="63666A"/>
                </a:solidFill>
              </a:rPr>
              <a:t>alegaciones</a:t>
            </a:r>
            <a:r>
              <a:rPr lang="es-ES" sz="1200" dirty="0">
                <a:solidFill>
                  <a:srgbClr val="63666A"/>
                </a:solidFill>
              </a:rPr>
              <a:t>.</a:t>
            </a:r>
          </a:p>
          <a:p>
            <a:pPr marL="685800" lvl="1" algn="just">
              <a:buClr>
                <a:srgbClr val="9CB700"/>
              </a:buClr>
              <a:buFont typeface="Wingdings" panose="05000000000000000000" pitchFamily="2" charset="2"/>
              <a:buChar char="q"/>
            </a:pPr>
            <a:endParaRPr lang="es-ES_tradnl" sz="800" dirty="0">
              <a:solidFill>
                <a:srgbClr val="63666A"/>
              </a:solidFill>
            </a:endParaRPr>
          </a:p>
          <a:p>
            <a:pPr marL="685800" lvl="1" algn="just">
              <a:buClr>
                <a:srgbClr val="9CB700"/>
              </a:buClr>
              <a:buFont typeface="Wingdings" panose="05000000000000000000" pitchFamily="2" charset="2"/>
              <a:buChar char="q"/>
            </a:pPr>
            <a:r>
              <a:rPr lang="es-ES" sz="1200" dirty="0">
                <a:solidFill>
                  <a:srgbClr val="63666A"/>
                </a:solidFill>
              </a:rPr>
              <a:t>Transcurrido dicho plazo y </a:t>
            </a:r>
            <a:r>
              <a:rPr lang="es-ES" sz="1200" b="1" u="sng" dirty="0">
                <a:solidFill>
                  <a:srgbClr val="9CB700"/>
                </a:solidFill>
              </a:rPr>
              <a:t>antes del 12 de marzo</a:t>
            </a:r>
            <a:r>
              <a:rPr lang="es-ES" sz="1200" dirty="0">
                <a:solidFill>
                  <a:srgbClr val="63666A"/>
                </a:solidFill>
              </a:rPr>
              <a:t> el </a:t>
            </a:r>
            <a:r>
              <a:rPr lang="es-ES" sz="1200" b="1" dirty="0">
                <a:solidFill>
                  <a:srgbClr val="9CB700"/>
                </a:solidFill>
              </a:rPr>
              <a:t>GTS</a:t>
            </a:r>
            <a:r>
              <a:rPr lang="es-ES" sz="1200" dirty="0">
                <a:solidFill>
                  <a:srgbClr val="63666A"/>
                </a:solidFill>
              </a:rPr>
              <a:t> comunica la </a:t>
            </a:r>
            <a:r>
              <a:rPr lang="es-ES" sz="1200" b="1" dirty="0">
                <a:solidFill>
                  <a:srgbClr val="63666A"/>
                </a:solidFill>
              </a:rPr>
              <a:t>asignación definitiva de capacidad</a:t>
            </a:r>
            <a:r>
              <a:rPr lang="es-ES" sz="1200" dirty="0">
                <a:solidFill>
                  <a:srgbClr val="63666A"/>
                </a:solidFill>
              </a:rPr>
              <a:t> a los usuarios.</a:t>
            </a:r>
          </a:p>
          <a:p>
            <a:pPr lvl="1"/>
            <a:endParaRPr lang="es-ES" sz="800" dirty="0">
              <a:solidFill>
                <a:prstClr val="black"/>
              </a:solidFill>
            </a:endParaRPr>
          </a:p>
          <a:p>
            <a:pPr marL="685800" lvl="1" algn="just">
              <a:buClr>
                <a:srgbClr val="9CB700"/>
              </a:buClr>
              <a:buFont typeface="Wingdings" panose="05000000000000000000" pitchFamily="2" charset="2"/>
              <a:buChar char="q"/>
            </a:pPr>
            <a:r>
              <a:rPr lang="es-ES" sz="1200" dirty="0" smtClean="0">
                <a:solidFill>
                  <a:srgbClr val="63666A"/>
                </a:solidFill>
              </a:rPr>
              <a:t>Según el apartado </a:t>
            </a:r>
            <a:r>
              <a:rPr lang="es-ES" sz="1200" u="sng" dirty="0" smtClean="0">
                <a:solidFill>
                  <a:srgbClr val="63666A"/>
                </a:solidFill>
              </a:rPr>
              <a:t>Undécimo. </a:t>
            </a:r>
            <a:r>
              <a:rPr lang="es-ES" sz="1200" i="1" u="sng" dirty="0" smtClean="0">
                <a:solidFill>
                  <a:srgbClr val="63666A"/>
                </a:solidFill>
              </a:rPr>
              <a:t>Calendario de la subasta</a:t>
            </a:r>
            <a:r>
              <a:rPr lang="es-ES" sz="1200" i="1" dirty="0" smtClean="0">
                <a:solidFill>
                  <a:srgbClr val="63666A"/>
                </a:solidFill>
              </a:rPr>
              <a:t> </a:t>
            </a:r>
            <a:r>
              <a:rPr lang="es-ES" sz="1200" dirty="0" smtClean="0">
                <a:solidFill>
                  <a:srgbClr val="63666A"/>
                </a:solidFill>
              </a:rPr>
              <a:t>de la </a:t>
            </a:r>
            <a:r>
              <a:rPr lang="es-ES" sz="1200" dirty="0">
                <a:solidFill>
                  <a:srgbClr val="63666A"/>
                </a:solidFill>
                <a:hlinkClick r:id="rId2"/>
              </a:rPr>
              <a:t>Resolución de 30 de marzo de 2017, de la Secretaría de Estado de Energía, por la que se establece el procedimiento de asignación de capacidad de los almacenamientos subterráneos básicos, así como los derechos de inyección y </a:t>
            </a:r>
            <a:r>
              <a:rPr lang="es-ES" sz="1200" dirty="0" smtClean="0">
                <a:solidFill>
                  <a:srgbClr val="63666A"/>
                </a:solidFill>
                <a:hlinkClick r:id="rId2"/>
              </a:rPr>
              <a:t>extracción</a:t>
            </a:r>
            <a:r>
              <a:rPr lang="es-ES" sz="1200" dirty="0" smtClean="0">
                <a:solidFill>
                  <a:srgbClr val="63666A"/>
                </a:solidFill>
              </a:rPr>
              <a:t>, el </a:t>
            </a:r>
            <a:r>
              <a:rPr lang="es-ES" sz="1200" b="1" dirty="0">
                <a:solidFill>
                  <a:srgbClr val="9CB700"/>
                </a:solidFill>
              </a:rPr>
              <a:t>GTS</a:t>
            </a:r>
            <a:r>
              <a:rPr lang="es-ES" sz="1200" dirty="0" smtClean="0">
                <a:solidFill>
                  <a:srgbClr val="63666A"/>
                </a:solidFill>
              </a:rPr>
              <a:t> realiza subastas de capacidad de </a:t>
            </a:r>
            <a:r>
              <a:rPr lang="es-ES_tradnl" sz="1200" b="1" dirty="0">
                <a:solidFill>
                  <a:srgbClr val="63666A"/>
                </a:solidFill>
              </a:rPr>
              <a:t>productos asociados</a:t>
            </a:r>
            <a:r>
              <a:rPr lang="es-ES_tradnl" sz="1200" dirty="0">
                <a:solidFill>
                  <a:srgbClr val="63666A"/>
                </a:solidFill>
              </a:rPr>
              <a:t> de capacidad de almacenamiento, inyección y extracción (de duración </a:t>
            </a:r>
            <a:r>
              <a:rPr lang="es-ES_tradnl" sz="1200" i="1" dirty="0">
                <a:solidFill>
                  <a:srgbClr val="63666A"/>
                </a:solidFill>
              </a:rPr>
              <a:t>anual, trimestral y mensual</a:t>
            </a:r>
            <a:r>
              <a:rPr lang="es-ES_tradnl" sz="1200" dirty="0" smtClean="0">
                <a:solidFill>
                  <a:srgbClr val="63666A"/>
                </a:solidFill>
              </a:rPr>
              <a:t>) mediante un procedimiento de </a:t>
            </a:r>
            <a:r>
              <a:rPr lang="es-ES_tradnl" sz="1200" b="1" dirty="0">
                <a:solidFill>
                  <a:srgbClr val="9CB700"/>
                </a:solidFill>
              </a:rPr>
              <a:t>subasta de reloj ascendente de múltiples rondas</a:t>
            </a:r>
            <a:r>
              <a:rPr lang="es-ES_tradnl" sz="1200" dirty="0" smtClean="0">
                <a:solidFill>
                  <a:srgbClr val="63666A"/>
                </a:solidFill>
              </a:rPr>
              <a:t>.</a:t>
            </a:r>
          </a:p>
          <a:p>
            <a:pPr marL="685800" lvl="1" algn="just">
              <a:buClr>
                <a:srgbClr val="9CB700"/>
              </a:buClr>
              <a:buFont typeface="Wingdings" panose="05000000000000000000" pitchFamily="2" charset="2"/>
              <a:buChar char="q"/>
            </a:pPr>
            <a:endParaRPr lang="es-ES_tradnl" sz="800" dirty="0">
              <a:solidFill>
                <a:srgbClr val="63666A"/>
              </a:solidFill>
            </a:endParaRPr>
          </a:p>
          <a:p>
            <a:pPr marL="685800" lvl="1" algn="just">
              <a:buClr>
                <a:srgbClr val="9CB700"/>
              </a:buClr>
              <a:buFont typeface="Wingdings" panose="05000000000000000000" pitchFamily="2" charset="2"/>
              <a:buChar char="q"/>
            </a:pPr>
            <a:r>
              <a:rPr lang="es-ES" sz="1200" dirty="0">
                <a:solidFill>
                  <a:srgbClr val="63666A"/>
                </a:solidFill>
              </a:rPr>
              <a:t>Según el apartado </a:t>
            </a:r>
            <a:r>
              <a:rPr lang="es-ES" sz="1200" u="sng" dirty="0" smtClean="0">
                <a:solidFill>
                  <a:srgbClr val="63666A"/>
                </a:solidFill>
              </a:rPr>
              <a:t>Decimoquinto. </a:t>
            </a:r>
            <a:r>
              <a:rPr lang="es-ES" sz="1200" i="1" u="sng" dirty="0">
                <a:solidFill>
                  <a:srgbClr val="63666A"/>
                </a:solidFill>
              </a:rPr>
              <a:t>Calendario</a:t>
            </a:r>
            <a:r>
              <a:rPr lang="es-ES" sz="1200" i="1" dirty="0">
                <a:solidFill>
                  <a:srgbClr val="63666A"/>
                </a:solidFill>
              </a:rPr>
              <a:t> </a:t>
            </a:r>
            <a:r>
              <a:rPr lang="es-ES" sz="1200" dirty="0" smtClean="0">
                <a:solidFill>
                  <a:srgbClr val="63666A"/>
                </a:solidFill>
              </a:rPr>
              <a:t>de </a:t>
            </a:r>
            <a:r>
              <a:rPr lang="es-ES" sz="1200" dirty="0">
                <a:solidFill>
                  <a:srgbClr val="63666A"/>
                </a:solidFill>
              </a:rPr>
              <a:t>la </a:t>
            </a:r>
            <a:r>
              <a:rPr lang="es-ES" sz="1200" dirty="0">
                <a:solidFill>
                  <a:srgbClr val="63666A"/>
                </a:solidFill>
                <a:hlinkClick r:id="rId2"/>
              </a:rPr>
              <a:t>Resolución de 30 de marzo de 2017, de la Secretaría de Estado de Energía, por la que se establece el procedimiento de asignación de capacidad de los almacenamientos subterráneos básicos, así como los derechos de inyección y extracción</a:t>
            </a:r>
            <a:r>
              <a:rPr lang="es-ES" sz="1200" dirty="0">
                <a:solidFill>
                  <a:srgbClr val="63666A"/>
                </a:solidFill>
              </a:rPr>
              <a:t>, el GTS realiza subastas de capacidad de </a:t>
            </a:r>
            <a:r>
              <a:rPr lang="es-ES_tradnl" sz="1200" b="1" dirty="0">
                <a:solidFill>
                  <a:srgbClr val="63666A"/>
                </a:solidFill>
              </a:rPr>
              <a:t>productos individualizados</a:t>
            </a:r>
            <a:r>
              <a:rPr lang="es-ES_tradnl" sz="1200" dirty="0">
                <a:solidFill>
                  <a:srgbClr val="63666A"/>
                </a:solidFill>
              </a:rPr>
              <a:t> de capacidad de almacenamiento, inyección y extracción (de duración </a:t>
            </a:r>
            <a:r>
              <a:rPr lang="es-ES_tradnl" sz="1200" i="1" dirty="0">
                <a:solidFill>
                  <a:srgbClr val="63666A"/>
                </a:solidFill>
              </a:rPr>
              <a:t>diaria e </a:t>
            </a:r>
            <a:r>
              <a:rPr lang="es-ES_tradnl" sz="1200" i="1" dirty="0" err="1">
                <a:solidFill>
                  <a:srgbClr val="63666A"/>
                </a:solidFill>
              </a:rPr>
              <a:t>intradiaria</a:t>
            </a:r>
            <a:r>
              <a:rPr lang="es-ES_tradnl" sz="1200" dirty="0">
                <a:solidFill>
                  <a:srgbClr val="63666A"/>
                </a:solidFill>
              </a:rPr>
              <a:t>)</a:t>
            </a:r>
            <a:r>
              <a:rPr lang="es-ES_tradnl" sz="1200" dirty="0" smtClean="0">
                <a:solidFill>
                  <a:srgbClr val="63666A"/>
                </a:solidFill>
              </a:rPr>
              <a:t> </a:t>
            </a:r>
            <a:r>
              <a:rPr lang="es-ES_tradnl" sz="1200" dirty="0">
                <a:solidFill>
                  <a:srgbClr val="63666A"/>
                </a:solidFill>
              </a:rPr>
              <a:t>mediante un procedimiento de </a:t>
            </a:r>
            <a:r>
              <a:rPr lang="es-ES_tradnl" sz="1200" b="1" dirty="0">
                <a:solidFill>
                  <a:srgbClr val="9CB700"/>
                </a:solidFill>
              </a:rPr>
              <a:t>subasta de </a:t>
            </a:r>
            <a:r>
              <a:rPr lang="es-ES_tradnl" sz="1200" b="1" dirty="0" smtClean="0">
                <a:solidFill>
                  <a:srgbClr val="9CB700"/>
                </a:solidFill>
              </a:rPr>
              <a:t>sobre cerrado al primer precio</a:t>
            </a:r>
            <a:r>
              <a:rPr lang="es-ES_tradnl" sz="1200" dirty="0" smtClean="0">
                <a:solidFill>
                  <a:srgbClr val="63666A"/>
                </a:solidFill>
              </a:rPr>
              <a:t>.</a:t>
            </a:r>
            <a:endParaRPr lang="es-ES_tradnl" sz="1200" dirty="0">
              <a:solidFill>
                <a:srgbClr val="63666A"/>
              </a:solidFill>
            </a:endParaRPr>
          </a:p>
        </p:txBody>
      </p:sp>
      <p:sp>
        <p:nvSpPr>
          <p:cNvPr id="4" name="CuadroTexto 22"/>
          <p:cNvSpPr txBox="1"/>
          <p:nvPr/>
        </p:nvSpPr>
        <p:spPr>
          <a:xfrm>
            <a:off x="170843" y="4768257"/>
            <a:ext cx="572714" cy="246221"/>
          </a:xfrm>
          <a:prstGeom prst="rect">
            <a:avLst/>
          </a:prstGeom>
          <a:noFill/>
        </p:spPr>
        <p:txBody>
          <a:bodyPr wrap="square" rtlCol="0">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_tradnl" sz="1000" b="1" dirty="0">
                <a:solidFill>
                  <a:srgbClr val="63666A"/>
                </a:solidFill>
                <a:latin typeface="Verdana" panose="020B0604030504040204" pitchFamily="34" charset="0"/>
                <a:ea typeface="Verdana" panose="020B0604030504040204" pitchFamily="34" charset="0"/>
                <a:cs typeface="Verdana" panose="020B0604030504040204" pitchFamily="34" charset="0"/>
              </a:rPr>
              <a:t>2</a:t>
            </a:r>
            <a:endParaRPr lang="es-ES" sz="1000" dirty="0">
              <a:solidFill>
                <a:srgbClr val="63666A"/>
              </a:solidFill>
              <a:latin typeface="Verdana" panose="020B0604030504040204" pitchFamily="34" charset="0"/>
              <a:ea typeface="Verdana" panose="020B0604030504040204" pitchFamily="34" charset="0"/>
              <a:cs typeface="Verdana" panose="020B0604030504040204" pitchFamily="34" charset="0"/>
            </a:endParaRPr>
          </a:p>
        </p:txBody>
      </p:sp>
      <p:sp>
        <p:nvSpPr>
          <p:cNvPr id="6" name="1 Título"/>
          <p:cNvSpPr txBox="1">
            <a:spLocks/>
          </p:cNvSpPr>
          <p:nvPr/>
        </p:nvSpPr>
        <p:spPr>
          <a:xfrm>
            <a:off x="475200" y="248400"/>
            <a:ext cx="8229600" cy="586997"/>
          </a:xfrm>
          <a:prstGeom prst="rect">
            <a:avLst/>
          </a:prstGeom>
        </p:spPr>
        <p:txBody>
          <a:bodyPr/>
          <a:lstStyle>
            <a:lvl1pPr algn="l" defTabSz="914400" rtl="0" eaLnBrk="1" latinLnBrk="0" hangingPunct="1">
              <a:spcBef>
                <a:spcPct val="0"/>
              </a:spcBef>
              <a:buNone/>
              <a:defRPr sz="2000" b="1" kern="1200">
                <a:solidFill>
                  <a:srgbClr val="007AAE"/>
                </a:solidFill>
                <a:latin typeface="Verdana" panose="020B0604030504040204" pitchFamily="34" charset="0"/>
                <a:ea typeface="Verdana" panose="020B0604030504040204" pitchFamily="34" charset="0"/>
                <a:cs typeface="Verdana" panose="020B0604030504040204" pitchFamily="34" charset="0"/>
              </a:defRPr>
            </a:lvl1pPr>
          </a:lstStyle>
          <a:p>
            <a:pPr marL="342900" indent="-342900"/>
            <a:r>
              <a:rPr lang="en-US" dirty="0"/>
              <a:t>2. </a:t>
            </a:r>
            <a:r>
              <a:rPr lang="es-ES" dirty="0"/>
              <a:t>Asignación </a:t>
            </a:r>
            <a:r>
              <a:rPr lang="es-ES" dirty="0" smtClean="0"/>
              <a:t>y contratación de </a:t>
            </a:r>
            <a:r>
              <a:rPr lang="es-ES" dirty="0"/>
              <a:t>capacidad de AASS</a:t>
            </a:r>
          </a:p>
        </p:txBody>
      </p:sp>
    </p:spTree>
    <p:extLst>
      <p:ext uri="{BB962C8B-B14F-4D97-AF65-F5344CB8AC3E}">
        <p14:creationId xmlns:p14="http://schemas.microsoft.com/office/powerpoint/2010/main" val="3965261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16487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6890</TotalTime>
  <Words>903</Words>
  <Application>Microsoft Office PowerPoint</Application>
  <PresentationFormat>Presentación en pantalla (16:9)</PresentationFormat>
  <Paragraphs>48</Paragraphs>
  <Slides>7</Slides>
  <Notes>0</Notes>
  <HiddenSlides>0</HiddenSlides>
  <MMClips>0</MMClips>
  <ScaleCrop>false</ScaleCrop>
  <HeadingPairs>
    <vt:vector size="6" baseType="variant">
      <vt:variant>
        <vt:lpstr>Fuentes usadas</vt:lpstr>
      </vt:variant>
      <vt:variant>
        <vt:i4>4</vt:i4>
      </vt:variant>
      <vt:variant>
        <vt:lpstr>Tema</vt:lpstr>
      </vt:variant>
      <vt:variant>
        <vt:i4>6</vt:i4>
      </vt:variant>
      <vt:variant>
        <vt:lpstr>Títulos de diapositiva</vt:lpstr>
      </vt:variant>
      <vt:variant>
        <vt:i4>7</vt:i4>
      </vt:variant>
    </vt:vector>
  </HeadingPairs>
  <TitlesOfParts>
    <vt:vector size="17" baseType="lpstr">
      <vt:lpstr>Arial</vt:lpstr>
      <vt:lpstr>Calibri</vt:lpstr>
      <vt:lpstr>Verdana</vt:lpstr>
      <vt:lpstr>Wingdings</vt:lpstr>
      <vt:lpstr>Tema de Office</vt:lpstr>
      <vt:lpstr>4_Diseño personalizado</vt:lpstr>
      <vt:lpstr>Diseño personalizado</vt:lpstr>
      <vt:lpstr>3_Diseño personalizado</vt:lpstr>
      <vt:lpstr>1_Diseño personalizado</vt:lpstr>
      <vt:lpstr>2_Diseño personalizado</vt:lpstr>
      <vt:lpstr>Presentación de PowerPoint</vt:lpstr>
      <vt:lpstr>Índice</vt:lpstr>
      <vt:lpstr>1. Proceso de contratación de capacidad de AASS</vt:lpstr>
      <vt:lpstr>Presentación de PowerPoint</vt:lpstr>
      <vt:lpstr>Presentación de PowerPoint</vt:lpstr>
      <vt:lpstr>Presentación de PowerPoint</vt:lpstr>
      <vt:lpstr>Presentación de PowerPoint</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dc:creator>
  <cp:lastModifiedBy>Martinez de Guinea Querendez, Margarita</cp:lastModifiedBy>
  <cp:revision>1068</cp:revision>
  <cp:lastPrinted>2014-10-24T08:41:32Z</cp:lastPrinted>
  <dcterms:created xsi:type="dcterms:W3CDTF">2014-10-11T11:47:25Z</dcterms:created>
  <dcterms:modified xsi:type="dcterms:W3CDTF">2018-11-15T10:11:44Z</dcterms:modified>
</cp:coreProperties>
</file>