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786" r:id="rId5"/>
    <p:sldMasterId id="2147483761" r:id="rId6"/>
    <p:sldMasterId id="2147483788" r:id="rId7"/>
  </p:sldMasterIdLst>
  <p:notesMasterIdLst>
    <p:notesMasterId r:id="rId9"/>
  </p:notesMasterIdLst>
  <p:handoutMasterIdLst>
    <p:handoutMasterId r:id="rId10"/>
  </p:handoutMasterIdLst>
  <p:sldIdLst>
    <p:sldId id="3062" r:id="rId8"/>
  </p:sldIdLst>
  <p:sldSz cx="9144000" cy="5143500" type="screen16x9"/>
  <p:notesSz cx="6797675" cy="9928225"/>
  <p:embeddedFontLst>
    <p:embeddedFont>
      <p:font typeface="Enagás PT Serif" panose="020A0603040505020204" pitchFamily="18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7AAE"/>
    <a:srgbClr val="F9F9F9"/>
    <a:srgbClr val="FFFFFF"/>
    <a:srgbClr val="9CB700"/>
    <a:srgbClr val="5CBDCA"/>
    <a:srgbClr val="8F4B80"/>
    <a:srgbClr val="E2DB8D"/>
    <a:srgbClr val="C1BD20"/>
    <a:srgbClr val="C0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476" autoAdjust="0"/>
  </p:normalViewPr>
  <p:slideViewPr>
    <p:cSldViewPr snapToGrid="0" snapToObjects="1">
      <p:cViewPr varScale="1">
        <p:scale>
          <a:sx n="106" d="100"/>
          <a:sy n="106" d="100"/>
        </p:scale>
        <p:origin x="15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Verdana" panose="020B0604030504040204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>
                <a:latin typeface="Verdana" panose="020B0604030504040204" pitchFamily="34" charset="0"/>
              </a:rPr>
              <a:pPr/>
              <a:t>15/07/2022</a:t>
            </a:fld>
            <a:endParaRPr lang="es-ES_tradnl" dirty="0">
              <a:latin typeface="Verdana" panose="020B060403050404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Verdana" panose="020B060403050404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>
                <a:latin typeface="Verdana" panose="020B0604030504040204" pitchFamily="34" charset="0"/>
              </a:rPr>
              <a:pPr/>
              <a:t>‹Nº›</a:t>
            </a:fld>
            <a:endParaRPr lang="es-ES_tradn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1655B4-8907-4DA8-B699-724CD93370C9}" type="datetimeFigureOut">
              <a:rPr lang="es-ES_tradnl" smtClean="0"/>
              <a:pPr/>
              <a:t>15/07/2022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281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7921" y="169070"/>
            <a:ext cx="2146691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19" b="0" i="0" dirty="0">
              <a:latin typeface="Enagás PT Serif" panose="020A0603040505020204" pitchFamily="18" charset="77"/>
            </a:endParaRPr>
          </a:p>
        </p:txBody>
      </p: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5F061E7-09A0-8E43-9C0D-6C95FC13D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8" y="169070"/>
            <a:ext cx="6638532" cy="405351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 dirty="0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5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 dirty="0"/>
              <a:t>Fecha/evento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77712D5-0146-B841-919C-D494ADD33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117714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 userDrawn="1">
          <p15:clr>
            <a:srgbClr val="FBAE40"/>
          </p15:clr>
        </p15:guide>
        <p15:guide id="2" pos="5647" userDrawn="1">
          <p15:clr>
            <a:srgbClr val="FBAE40"/>
          </p15:clr>
        </p15:guide>
        <p15:guide id="3" orient="horz" pos="100" userDrawn="1">
          <p15:clr>
            <a:srgbClr val="FBAE40"/>
          </p15:clr>
        </p15:guide>
        <p15:guide id="4" orient="horz" pos="31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437E00-6963-6145-8AD8-5CB3D7A70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F3B78D5-2A52-5248-8FF2-87A1225621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47765" y="1123951"/>
            <a:ext cx="2731854" cy="3854123"/>
          </a:xfrm>
          <a:prstGeom prst="rect">
            <a:avLst/>
          </a:prstGeom>
          <a:pattFill prst="pct1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24377FC-C1E1-8B4D-85AB-F6C4BB4F23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62927"/>
            <a:ext cx="7940342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Escribe el título en Enagás PT Serif (RGB 99, 102, 106)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295A7981-99B0-9F41-B788-0E8502A3C4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123950"/>
            <a:ext cx="4890639" cy="365662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  <a:lvl3pPr>
              <a:defRPr sz="1000">
                <a:solidFill>
                  <a:schemeClr val="accent3"/>
                </a:solidFill>
              </a:defRPr>
            </a:lvl3pPr>
            <a:lvl4pPr>
              <a:defRPr sz="1000">
                <a:solidFill>
                  <a:schemeClr val="accent3"/>
                </a:solidFill>
              </a:defRPr>
            </a:lvl4pPr>
            <a:lvl5pP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085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43699B8-E881-A244-B164-636AD58C4C2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7" y="158606"/>
            <a:ext cx="8784000" cy="482400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289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8A01CEB-9609-CB40-A774-43E008B18F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200" y="1292950"/>
            <a:ext cx="196075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Muchas gracias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2B3E1F8-A88C-8747-A4CD-E3F8D3979E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892491"/>
            <a:ext cx="1213742" cy="10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76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63732BDC-4662-2E4E-B207-AB3AA3B2C9F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3" y="157150"/>
            <a:ext cx="8784000" cy="482400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1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219BE9C-3873-B940-BEF9-E677EA486D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200" y="1292950"/>
            <a:ext cx="196075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Muchas gracias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4B3FEC5-D503-814D-80ED-34AE6F54D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892491"/>
            <a:ext cx="1213742" cy="10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gua, parado, grande, pájaro&#10;&#10;Descripción generada automáticamente">
            <a:extLst>
              <a:ext uri="{FF2B5EF4-FFF2-40B4-BE49-F238E27FC236}">
                <a16:creationId xmlns:a16="http://schemas.microsoft.com/office/drawing/2014/main" id="{EB781FAF-3792-F04C-B512-3CB78E19F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3" y="158751"/>
            <a:ext cx="8784000" cy="482416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1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D589650-B272-A144-91B0-3D7516CD1E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200" y="1292950"/>
            <a:ext cx="196075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Muchas gracias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9C1969A-198B-A14D-A05E-A3A43486FB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892491"/>
            <a:ext cx="1213742" cy="10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tabla, taza, naranja&#10;&#10;Descripción generada automáticamente">
            <a:extLst>
              <a:ext uri="{FF2B5EF4-FFF2-40B4-BE49-F238E27FC236}">
                <a16:creationId xmlns:a16="http://schemas.microsoft.com/office/drawing/2014/main" id="{904FCB76-16C1-F141-AE99-33097D320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3" y="158752"/>
            <a:ext cx="8784000" cy="482416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1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1DC80A3-74E2-7241-8FBB-BF96C7ED47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200" y="1292950"/>
            <a:ext cx="196075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Muchas gracias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9023615-135E-5048-8A72-02C87A1DD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892491"/>
            <a:ext cx="1213742" cy="10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7921" y="169070"/>
            <a:ext cx="2145600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819" b="0" i="0" dirty="0">
              <a:latin typeface="Enagás PT Serif" panose="020A0603040505020204" pitchFamily="18" charset="77"/>
            </a:endParaRPr>
          </a:p>
        </p:txBody>
      </p:sp>
      <p:pic>
        <p:nvPicPr>
          <p:cNvPr id="10" name="Imagen 9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6DCBABE3-A83E-FC43-A317-CE38ABB0D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8" y="169200"/>
            <a:ext cx="6638482" cy="4053517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 dirty="0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2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 dirty="0"/>
              <a:t>Fecha/evento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C74D19-E097-8F4F-8BC6-B5B0F31AC1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401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8400" y="169200"/>
            <a:ext cx="2145600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819" b="0" i="0" dirty="0">
              <a:latin typeface="Enagás PT Serif" panose="020A0603040505020204" pitchFamily="18" charset="77"/>
            </a:endParaRPr>
          </a:p>
        </p:txBody>
      </p:sp>
      <p:pic>
        <p:nvPicPr>
          <p:cNvPr id="4" name="Imagen 3" descr="Imagen que contiene agua, parado, grande, pájaro&#10;&#10;Descripción generada automáticamente">
            <a:extLst>
              <a:ext uri="{FF2B5EF4-FFF2-40B4-BE49-F238E27FC236}">
                <a16:creationId xmlns:a16="http://schemas.microsoft.com/office/drawing/2014/main" id="{0B96B8FB-B04C-E74C-9873-EE3268A12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79387" y="169071"/>
            <a:ext cx="6638325" cy="405351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 dirty="0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1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 dirty="0"/>
              <a:t>Fecha/evento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13AD00D-C571-F44A-803F-DEA8DB61BC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6466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8400" y="169070"/>
            <a:ext cx="2145600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819" b="0" i="0" dirty="0">
              <a:latin typeface="Enagás PT Serif" panose="020A0603040505020204" pitchFamily="18" charset="77"/>
            </a:endParaRPr>
          </a:p>
        </p:txBody>
      </p:sp>
      <p:pic>
        <p:nvPicPr>
          <p:cNvPr id="4" name="Imagen 3" descr="Imagen que contiene interior, tabla, taza, naranja&#10;&#10;Descripción generada automáticamente">
            <a:extLst>
              <a:ext uri="{FF2B5EF4-FFF2-40B4-BE49-F238E27FC236}">
                <a16:creationId xmlns:a16="http://schemas.microsoft.com/office/drawing/2014/main" id="{D418353C-B613-EC42-9E99-A6875FF0F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7" y="169070"/>
            <a:ext cx="6637705" cy="405351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 dirty="0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4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 dirty="0"/>
              <a:t>Fecha/evento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A1D101C-F5E1-BF4B-B989-64B08A14FB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33398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54F8EA-597D-8C47-9AD3-A0F6271E0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0504104-7F21-5D43-9991-0B1BF89AE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55" y="1050449"/>
            <a:ext cx="7966800" cy="1919900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68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35000" tIns="0" rIns="0" bIns="0" rtlCol="0" anchor="ctr"/>
          <a:lstStyle/>
          <a:p>
            <a:endParaRPr lang="es-ES" sz="1050" spc="225" dirty="0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8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11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195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0ECD44-34C8-2E44-AA48-30F7B410C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3" name="Imagen 12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571B1B5D-6563-F34B-B64B-F26B70F5C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76" y="1050451"/>
            <a:ext cx="7966800" cy="1918051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35000" tIns="0" rIns="0" bIns="0" rtlCol="0" anchor="ctr"/>
          <a:lstStyle/>
          <a:p>
            <a:endParaRPr lang="es-ES" sz="1050" spc="225" dirty="0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1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214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5CDCAF3-0746-004C-9C3B-0FCB94230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9" name="Imagen 8" descr="Imagen que contiene agua, parado, grande, pájaro&#10;&#10;Descripción generada automáticamente">
            <a:extLst>
              <a:ext uri="{FF2B5EF4-FFF2-40B4-BE49-F238E27FC236}">
                <a16:creationId xmlns:a16="http://schemas.microsoft.com/office/drawing/2014/main" id="{8023BAE1-37B8-B540-B421-814E0ED8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01" y="1050448"/>
            <a:ext cx="7966800" cy="1917333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35000" tIns="0" rIns="0" bIns="0" rtlCol="0" anchor="ctr"/>
          <a:lstStyle/>
          <a:p>
            <a:endParaRPr lang="es-ES" sz="1050" spc="225" dirty="0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3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66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bla, taza, naranja&#10;&#10;Descripción generada automáticamente">
            <a:extLst>
              <a:ext uri="{FF2B5EF4-FFF2-40B4-BE49-F238E27FC236}">
                <a16:creationId xmlns:a16="http://schemas.microsoft.com/office/drawing/2014/main" id="{CCB3EBC8-0550-0947-9BF4-C76AAE1DE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81" y="1050451"/>
            <a:ext cx="7966800" cy="191732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48707C8-4524-DD43-8B3C-BEA69EE24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35000" tIns="0" rIns="0" bIns="0" rtlCol="0" anchor="ctr"/>
          <a:lstStyle/>
          <a:p>
            <a:endParaRPr lang="es-ES" sz="1050" spc="225" dirty="0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3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528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/ante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AC64-697C-744A-8112-A87F7015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382541-1604-654B-A65F-6E00B131D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158750"/>
            <a:ext cx="7956550" cy="14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1">
                <a:solidFill>
                  <a:schemeClr val="accent1"/>
                </a:solidFill>
              </a:defRPr>
            </a:lvl1pPr>
            <a:lvl2pPr marL="457200" indent="0">
              <a:buNone/>
              <a:defRPr sz="900" b="1">
                <a:solidFill>
                  <a:schemeClr val="accent1"/>
                </a:solidFill>
              </a:defRPr>
            </a:lvl2pPr>
            <a:lvl3pPr marL="914400" indent="0">
              <a:buNone/>
              <a:defRPr sz="900" b="1">
                <a:solidFill>
                  <a:schemeClr val="accent1"/>
                </a:solidFill>
              </a:defRPr>
            </a:lvl3pPr>
            <a:lvl4pPr marL="1371600" indent="0">
              <a:buNone/>
              <a:defRPr sz="900" b="1">
                <a:solidFill>
                  <a:schemeClr val="accent1"/>
                </a:solidFill>
              </a:defRPr>
            </a:lvl4pPr>
            <a:lvl5pPr marL="1828800" indent="0">
              <a:buNone/>
              <a:defRPr sz="9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/>
              <a:t>Antetítulo si lo tuviera. </a:t>
            </a:r>
            <a:r>
              <a:rPr lang="es-ES" dirty="0" err="1"/>
              <a:t>Verdana</a:t>
            </a:r>
            <a:r>
              <a:rPr lang="es-ES" dirty="0"/>
              <a:t> 9 negrita (RGB 0, 122, 174) </a:t>
            </a:r>
            <a:endParaRPr lang="es-ES_tradnl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102A1F6-3BA1-9344-A2BE-98333259B6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62927"/>
            <a:ext cx="7940342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Escribe el título en Enagás PT Serif (RGB 99, 102, 106)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D20DD62-D5F1-BD4A-B469-89350AF1C4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700187"/>
            <a:ext cx="7940342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1100" b="1" i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 dirty="0"/>
              <a:t>Subtítulo de la diapositiva si lo tuviera. </a:t>
            </a:r>
            <a:r>
              <a:rPr lang="es-ES_tradnl" noProof="0" dirty="0" err="1"/>
              <a:t>Verdana</a:t>
            </a:r>
            <a:r>
              <a:rPr lang="es-ES_tradnl" noProof="0" dirty="0"/>
              <a:t> 11 negrita (RGB 99, 102, 106)</a:t>
            </a:r>
          </a:p>
        </p:txBody>
      </p:sp>
      <p:sp>
        <p:nvSpPr>
          <p:cNvPr id="7" name="Marcador de texto 8">
            <a:extLst>
              <a:ext uri="{FF2B5EF4-FFF2-40B4-BE49-F238E27FC236}">
                <a16:creationId xmlns:a16="http://schemas.microsoft.com/office/drawing/2014/main" id="{C6DF052F-C7BB-3949-A7C2-035D5A3B33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123950"/>
            <a:ext cx="7940342" cy="365662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  <a:lvl3pPr>
              <a:defRPr sz="1000">
                <a:solidFill>
                  <a:schemeClr val="accent3"/>
                </a:solidFill>
              </a:defRPr>
            </a:lvl3pPr>
            <a:lvl4pPr>
              <a:defRPr sz="1000">
                <a:solidFill>
                  <a:schemeClr val="accent3"/>
                </a:solidFill>
              </a:defRPr>
            </a:lvl4pPr>
            <a:lvl5pP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671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2E4940E-6608-414C-A416-6ECB4C8A90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69180" y="3630606"/>
            <a:ext cx="1223561" cy="10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5" r:id="rId2"/>
    <p:sldLayoutId id="2147483827" r:id="rId3"/>
    <p:sldLayoutId id="214748382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" userDrawn="1">
          <p15:clr>
            <a:srgbClr val="F26B43"/>
          </p15:clr>
        </p15:guide>
        <p15:guide id="2" orient="horz" pos="3140" userDrawn="1">
          <p15:clr>
            <a:srgbClr val="F26B43"/>
          </p15:clr>
        </p15:guide>
        <p15:guide id="3" pos="113" userDrawn="1">
          <p15:clr>
            <a:srgbClr val="F26B43"/>
          </p15:clr>
        </p15:guide>
        <p15:guide id="4" pos="564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>
            <a:extLst>
              <a:ext uri="{FF2B5EF4-FFF2-40B4-BE49-F238E27FC236}">
                <a16:creationId xmlns:a16="http://schemas.microsoft.com/office/drawing/2014/main" id="{16B1695C-D222-3941-8EB4-3D4865352757}"/>
              </a:ext>
            </a:extLst>
          </p:cNvPr>
          <p:cNvCxnSpPr>
            <a:cxnSpLocks/>
          </p:cNvCxnSpPr>
          <p:nvPr userDrawn="1"/>
        </p:nvCxnSpPr>
        <p:spPr>
          <a:xfrm>
            <a:off x="8757047" y="923192"/>
            <a:ext cx="0" cy="352571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B72E51-3DA6-EA4A-AA08-C346D81FE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18291F7-5BC9-A34B-9232-71699CB53F2E}"/>
              </a:ext>
            </a:extLst>
          </p:cNvPr>
          <p:cNvSpPr/>
          <p:nvPr userDrawn="1"/>
        </p:nvSpPr>
        <p:spPr>
          <a:xfrm>
            <a:off x="0" y="0"/>
            <a:ext cx="8379619" cy="5143500"/>
          </a:xfrm>
          <a:custGeom>
            <a:avLst/>
            <a:gdLst/>
            <a:ahLst/>
            <a:cxnLst/>
            <a:rect l="l" t="t" r="r" b="b"/>
            <a:pathLst>
              <a:path w="19266535" h="10471150">
                <a:moveTo>
                  <a:pt x="19266429" y="0"/>
                </a:moveTo>
                <a:lnTo>
                  <a:pt x="0" y="0"/>
                </a:lnTo>
                <a:lnTo>
                  <a:pt x="0" y="10470885"/>
                </a:lnTo>
                <a:lnTo>
                  <a:pt x="19266429" y="10470885"/>
                </a:lnTo>
                <a:lnTo>
                  <a:pt x="19266429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F7180EB-41B2-A648-BA5C-52ED0C5E9F4E}"/>
              </a:ext>
            </a:extLst>
          </p:cNvPr>
          <p:cNvSpPr/>
          <p:nvPr userDrawn="1"/>
        </p:nvSpPr>
        <p:spPr>
          <a:xfrm>
            <a:off x="190808" y="158750"/>
            <a:ext cx="8188811" cy="4826000"/>
          </a:xfrm>
          <a:custGeom>
            <a:avLst/>
            <a:gdLst/>
            <a:ahLst/>
            <a:cxnLst/>
            <a:rect l="l" t="t" r="r" b="b"/>
            <a:pathLst>
              <a:path w="19266535" h="10471150">
                <a:moveTo>
                  <a:pt x="19266429" y="0"/>
                </a:moveTo>
                <a:lnTo>
                  <a:pt x="0" y="0"/>
                </a:lnTo>
                <a:lnTo>
                  <a:pt x="0" y="10470885"/>
                </a:lnTo>
                <a:lnTo>
                  <a:pt x="19266429" y="10470885"/>
                </a:lnTo>
                <a:lnTo>
                  <a:pt x="1926642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DD32591-848A-DA4F-AF2D-244B59CC66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86886" y="300095"/>
            <a:ext cx="540321" cy="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33" r:id="rId3"/>
    <p:sldLayoutId id="214748383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4" userDrawn="1">
          <p15:clr>
            <a:srgbClr val="F26B43"/>
          </p15:clr>
        </p15:guide>
        <p15:guide id="2" pos="5647" userDrawn="1">
          <p15:clr>
            <a:srgbClr val="F26B43"/>
          </p15:clr>
        </p15:guide>
        <p15:guide id="3" orient="horz" pos="100" userDrawn="1">
          <p15:clr>
            <a:srgbClr val="F26B43"/>
          </p15:clr>
        </p15:guide>
        <p15:guide id="4" orient="horz" pos="31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6A5B03F0-8BD6-2746-8F4B-6F4FE60D7DE3}"/>
              </a:ext>
            </a:extLst>
          </p:cNvPr>
          <p:cNvCxnSpPr>
            <a:cxnSpLocks/>
          </p:cNvCxnSpPr>
          <p:nvPr userDrawn="1"/>
        </p:nvCxnSpPr>
        <p:spPr>
          <a:xfrm>
            <a:off x="8757047" y="923192"/>
            <a:ext cx="0" cy="352571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5BA7-8D08-C745-98EF-B036C872A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64DFC46-6461-9F47-B242-D48EFF9453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86886" y="300095"/>
            <a:ext cx="540321" cy="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 userDrawn="1">
          <p15:clr>
            <a:srgbClr val="F26B43"/>
          </p15:clr>
        </p15:guide>
        <p15:guide id="2" pos="5647" userDrawn="1">
          <p15:clr>
            <a:srgbClr val="F26B43"/>
          </p15:clr>
        </p15:guide>
        <p15:guide id="3" orient="horz" pos="100" userDrawn="1">
          <p15:clr>
            <a:srgbClr val="F26B43"/>
          </p15:clr>
        </p15:guide>
        <p15:guide id="4" orient="horz" pos="3140" userDrawn="1">
          <p15:clr>
            <a:srgbClr val="F26B43"/>
          </p15:clr>
        </p15:guide>
        <p15:guide id="5" pos="5284" userDrawn="1">
          <p15:clr>
            <a:srgbClr val="F26B43"/>
          </p15:clr>
        </p15:guide>
        <p15:guide id="6" orient="horz" pos="441" userDrawn="1">
          <p15:clr>
            <a:srgbClr val="F26B43"/>
          </p15:clr>
        </p15:guide>
        <p15:guide id="7" orient="horz" pos="2799" userDrawn="1">
          <p15:clr>
            <a:srgbClr val="F26B43"/>
          </p15:clr>
        </p15:guide>
        <p15:guide id="8" pos="2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34" r:id="rId3"/>
    <p:sldLayoutId id="214748383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3140" userDrawn="1">
          <p15:clr>
            <a:srgbClr val="F26B43"/>
          </p15:clr>
        </p15:guide>
        <p15:guide id="4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BF00FB35-9DB7-41CE-8BF9-7169DB426D2C}"/>
              </a:ext>
            </a:extLst>
          </p:cNvPr>
          <p:cNvSpPr txBox="1">
            <a:spLocks/>
          </p:cNvSpPr>
          <p:nvPr/>
        </p:nvSpPr>
        <p:spPr>
          <a:xfrm>
            <a:off x="50510" y="239292"/>
            <a:ext cx="8499811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7AAE"/>
                </a:solidFill>
              </a:rPr>
              <a:t>Nota de operación </a:t>
            </a:r>
            <a:r>
              <a:rPr lang="es-ES" dirty="0" err="1">
                <a:solidFill>
                  <a:srgbClr val="007AAE"/>
                </a:solidFill>
              </a:rPr>
              <a:t>nº</a:t>
            </a:r>
            <a:r>
              <a:rPr lang="es-ES" dirty="0">
                <a:solidFill>
                  <a:srgbClr val="007AAE"/>
                </a:solidFill>
              </a:rPr>
              <a:t> 3/2022 – 15.07.2022 (inicial)</a:t>
            </a:r>
            <a:endParaRPr lang="es-ES_tradnl" dirty="0">
              <a:solidFill>
                <a:srgbClr val="007AAE"/>
              </a:solidFill>
            </a:endParaRPr>
          </a:p>
        </p:txBody>
      </p:sp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6C98A0DA-8445-46F0-A8F4-E884A88DAAA1}"/>
              </a:ext>
            </a:extLst>
          </p:cNvPr>
          <p:cNvSpPr txBox="1">
            <a:spLocks/>
          </p:cNvSpPr>
          <p:nvPr/>
        </p:nvSpPr>
        <p:spPr>
          <a:xfrm>
            <a:off x="105102" y="595026"/>
            <a:ext cx="8613543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9CB700"/>
              </a:buClr>
            </a:pPr>
            <a:r>
              <a:rPr lang="es-ES" sz="1400" dirty="0"/>
              <a:t>INCIDENTE POR ROTURA EN GASODUCTO SANTIAGO-ROIS DE 20” PROPIEDAD DE ENAGÁS TRANSPORTE ENTRE LAS POSICIONES I019 (SANTIAGO) Y I018 (ROIS)</a:t>
            </a:r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82494278-A7FC-42F9-8055-E190ACF40664}"/>
              </a:ext>
            </a:extLst>
          </p:cNvPr>
          <p:cNvSpPr/>
          <p:nvPr/>
        </p:nvSpPr>
        <p:spPr>
          <a:xfrm>
            <a:off x="223631" y="1114197"/>
            <a:ext cx="849501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63666A"/>
                </a:solidFill>
                <a:latin typeface="+mj-lt"/>
              </a:rPr>
              <a:t>Fecha del incidente: 15/07/2022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63666A"/>
                </a:solidFill>
                <a:latin typeface="+mj-lt"/>
              </a:rPr>
              <a:t>Hora de comienzo del incidente: 10:40 h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63666A"/>
                </a:solidFill>
                <a:latin typeface="+mj-lt"/>
              </a:rPr>
              <a:t>Lugar del incidente: Gasoducto de transporte Santiago-Rois de Enagás Transporte, entre las posiciones I019 y I018.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63666A"/>
                </a:solidFill>
                <a:latin typeface="+mj-lt"/>
              </a:rPr>
              <a:t>Estimación de volumen de gas fugado: Aún por determinar.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63666A"/>
                </a:solidFill>
                <a:latin typeface="+mj-lt"/>
              </a:rPr>
              <a:t>Descripción del incidente: Rotura en red de transporte, propiedad de Enagás Transporte, causada por un rayo.</a:t>
            </a:r>
          </a:p>
          <a:p>
            <a:pPr algn="just">
              <a:spcAft>
                <a:spcPts val="600"/>
              </a:spcAft>
            </a:pPr>
            <a:r>
              <a:rPr lang="es-ES" sz="1100" dirty="0" err="1">
                <a:solidFill>
                  <a:srgbClr val="63666A"/>
                </a:solidFill>
                <a:latin typeface="+mj-lt"/>
              </a:rPr>
              <a:t>Cronológia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63666A"/>
                </a:solidFill>
                <a:latin typeface="+mj-lt"/>
              </a:rPr>
              <a:t>Viernes (15/07/22)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FF0000"/>
                </a:solidFill>
                <a:latin typeface="+mj-lt"/>
              </a:rPr>
              <a:t>10:48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 h: Emergencias del 112, bomberos de </a:t>
            </a:r>
            <a:r>
              <a:rPr lang="es-ES" sz="1100" dirty="0">
                <a:solidFill>
                  <a:srgbClr val="FF0000"/>
                </a:solidFill>
                <a:latin typeface="+mj-lt"/>
              </a:rPr>
              <a:t>Santiago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 avisan de una posible fuga de gas con llama de unos 4 o 5 metros.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FF0000"/>
                </a:solidFill>
                <a:latin typeface="+mj-lt"/>
              </a:rPr>
              <a:t>10:50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 h: desde Dispatching de ENAGAS se informa del punto anterior al jefe de emergencia del Centro de Transporte de ENAGÁS en La Coruña, que se están desplazando al tramo afectado.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FF0000"/>
                </a:solidFill>
                <a:latin typeface="+mj-lt"/>
              </a:rPr>
              <a:t>11:55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 h: desde Dispatching de ENAGÁS se aísla en remoto el tramo de gasoducto afectado, dejando alimentada la ERM de la posición I019 del lado Tui y la ERM de la posición I018 del lado Santiago. Las dos ERM de suministro a la distribuidora se comportan de forma correcta tras las acciones mencionadas.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FF0000"/>
                </a:solidFill>
                <a:latin typeface="+mj-lt"/>
              </a:rPr>
              <a:t>12:00 h- 13:00 h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: despresurización del tramo afectado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FF0000"/>
                </a:solidFill>
                <a:latin typeface="+mj-lt"/>
              </a:rPr>
              <a:t>11:05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 h: comienza la movilización de los equipos de obra civil y mecánica, para la reparación del tramo afectado.</a:t>
            </a:r>
          </a:p>
          <a:p>
            <a:pPr algn="just">
              <a:spcAft>
                <a:spcPts val="600"/>
              </a:spcAft>
            </a:pPr>
            <a:r>
              <a:rPr lang="es-ES" sz="1100" dirty="0">
                <a:solidFill>
                  <a:srgbClr val="FF0000"/>
                </a:solidFill>
                <a:latin typeface="+mj-lt"/>
              </a:rPr>
              <a:t>11:30</a:t>
            </a:r>
            <a:r>
              <a:rPr lang="es-ES" sz="1100" dirty="0">
                <a:solidFill>
                  <a:srgbClr val="63666A"/>
                </a:solidFill>
                <a:latin typeface="+mj-lt"/>
              </a:rPr>
              <a:t> h: confirma el personal del C.T. A Coruña, desplazado in situ, que ambas ERM de suministro a distribución se encuentran funcionando correctamente.</a:t>
            </a:r>
          </a:p>
          <a:p>
            <a:pPr algn="just">
              <a:spcAft>
                <a:spcPts val="600"/>
              </a:spcAft>
            </a:pPr>
            <a:endParaRPr lang="es-ES" sz="1100" dirty="0">
              <a:solidFill>
                <a:srgbClr val="6366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814571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S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_Plantilla PPT_EnagasGTS_2022_ES.pptx" id="{7831589B-59D7-4B6A-97C2-A6EA4223643E}" vid="{D4B8DA6F-3146-4AF5-A1D1-0177CCE712F1}"/>
    </a:ext>
  </a:extLst>
</a:theme>
</file>

<file path=ppt/theme/theme2.xml><?xml version="1.0" encoding="utf-8"?>
<a:theme xmlns:a="http://schemas.openxmlformats.org/drawingml/2006/main" name="ÍNDICES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_Plantilla PPT_EnagasGTS_2022_ES.pptx" id="{7831589B-59D7-4B6A-97C2-A6EA4223643E}" vid="{54991167-A56C-4BF1-889E-76CF5B4DBB98}"/>
    </a:ext>
  </a:extLst>
</a:theme>
</file>

<file path=ppt/theme/theme3.xml><?xml version="1.0" encoding="utf-8"?>
<a:theme xmlns:a="http://schemas.openxmlformats.org/drawingml/2006/main" name="1_SLIDE BASE 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_Plantilla PPT_EnagasGTS_2022_ES.pptx" id="{7831589B-59D7-4B6A-97C2-A6EA4223643E}" vid="{005406A1-9054-4698-B60B-61C917684331}"/>
    </a:ext>
  </a:extLst>
</a:theme>
</file>

<file path=ppt/theme/theme4.xml><?xml version="1.0" encoding="utf-8"?>
<a:theme xmlns:a="http://schemas.openxmlformats.org/drawingml/2006/main" name="CIERRES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_Plantilla PPT_EnagasGTS_2022_ES.pptx" id="{7831589B-59D7-4B6A-97C2-A6EA4223643E}" vid="{653B84BF-BFCA-420A-9D81-896B9739EFF7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_x00f1_o xmlns="0601c0a8-cf6f-4453-85a7-3a04280dd514" xsi:nil="true"/>
    <Tipodedocumento xmlns="0601c0a8-cf6f-4453-85a7-3a04280dd5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4B57F705436C41A46A4551AF27F0EC" ma:contentTypeVersion="6" ma:contentTypeDescription="Crear nuevo documento." ma:contentTypeScope="" ma:versionID="e177154f129a75d813bc069395ad2243">
  <xsd:schema xmlns:xsd="http://www.w3.org/2001/XMLSchema" xmlns:xs="http://www.w3.org/2001/XMLSchema" xmlns:p="http://schemas.microsoft.com/office/2006/metadata/properties" xmlns:ns2="0601c0a8-cf6f-4453-85a7-3a04280dd514" targetNamespace="http://schemas.microsoft.com/office/2006/metadata/properties" ma:root="true" ma:fieldsID="787436db80e8af0ace4f28a29a706c3f" ns2:_="">
    <xsd:import namespace="0601c0a8-cf6f-4453-85a7-3a04280dd514"/>
    <xsd:element name="properties">
      <xsd:complexType>
        <xsd:sequence>
          <xsd:element name="documentManagement">
            <xsd:complexType>
              <xsd:all>
                <xsd:element ref="ns2:Tipodedocumento" minOccurs="0"/>
                <xsd:element ref="ns2:A_x00f1_o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1c0a8-cf6f-4453-85a7-3a04280dd514" elementFormDefault="qualified">
    <xsd:import namespace="http://schemas.microsoft.com/office/2006/documentManagement/types"/>
    <xsd:import namespace="http://schemas.microsoft.com/office/infopath/2007/PartnerControls"/>
    <xsd:element name="Tipodedocumento" ma:index="8" nillable="true" ma:displayName="Tipo de documento" ma:format="Dropdown" ma:internalName="Tipodedocumento">
      <xsd:simpleType>
        <xsd:restriction base="dms:Text">
          <xsd:maxLength value="255"/>
        </xsd:restriction>
      </xsd:simpleType>
    </xsd:element>
    <xsd:element name="A_x00f1_o" ma:index="9" nillable="true" ma:displayName="Año" ma:list="{90223ea0-e528-4d07-9f2d-c46624fe2f2c}" ma:internalName="A_x00f1_o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31F27C-6E9E-417F-B2FD-B2DC2B14F772}">
  <ds:schemaRefs>
    <ds:schemaRef ds:uri="http://purl.org/dc/terms/"/>
    <ds:schemaRef ds:uri="http://schemas.microsoft.com/office/infopath/2007/PartnerControls"/>
    <ds:schemaRef ds:uri="0601c0a8-cf6f-4453-85a7-3a04280dd514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3EC387-034B-467B-B689-C474C0F6B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376337-0616-422B-956F-68E5C21E8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01c0a8-cf6f-4453-85a7-3a04280dd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2 - Plantilla PPT Enagás GTS</Template>
  <TotalTime>1874</TotalTime>
  <Words>283</Words>
  <Application>Microsoft Office PowerPoint</Application>
  <PresentationFormat>Presentación en pantalla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Enagás PT Serif</vt:lpstr>
      <vt:lpstr>Arial</vt:lpstr>
      <vt:lpstr>Verdana</vt:lpstr>
      <vt:lpstr>PORTADAS</vt:lpstr>
      <vt:lpstr>ÍNDICES</vt:lpstr>
      <vt:lpstr>1_SLIDE BASE </vt:lpstr>
      <vt:lpstr>CIERRES</vt:lpstr>
      <vt:lpstr>Presentación de PowerPoint</vt:lpstr>
    </vt:vector>
  </TitlesOfParts>
  <Manager/>
  <Company>Enagás, S.A.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GTS</dc:creator>
  <cp:keywords/>
  <dc:description/>
  <cp:lastModifiedBy>Garcia Rosado, Ana Belen</cp:lastModifiedBy>
  <cp:revision>89</cp:revision>
  <cp:lastPrinted>2019-02-27T15:14:57Z</cp:lastPrinted>
  <dcterms:created xsi:type="dcterms:W3CDTF">2022-05-04T09:37:33Z</dcterms:created>
  <dcterms:modified xsi:type="dcterms:W3CDTF">2022-07-15T11:11:02Z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0x010100964B57F705436C41A46A4551AF27F0EC</vt:lpwstr>
  </property>
</Properties>
</file>