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  <p:sldMasterId id="2147483786" r:id="rId5"/>
    <p:sldMasterId id="2147483761" r:id="rId6"/>
    <p:sldMasterId id="2147483788" r:id="rId7"/>
    <p:sldMasterId id="2147483843" r:id="rId8"/>
  </p:sldMasterIdLst>
  <p:notesMasterIdLst>
    <p:notesMasterId r:id="rId32"/>
  </p:notesMasterIdLst>
  <p:handoutMasterIdLst>
    <p:handoutMasterId r:id="rId33"/>
  </p:handoutMasterIdLst>
  <p:sldIdLst>
    <p:sldId id="3039" r:id="rId9"/>
    <p:sldId id="3046" r:id="rId10"/>
    <p:sldId id="3049" r:id="rId11"/>
    <p:sldId id="3050" r:id="rId12"/>
    <p:sldId id="2147480737" r:id="rId13"/>
    <p:sldId id="2147480736" r:id="rId14"/>
    <p:sldId id="3053" r:id="rId15"/>
    <p:sldId id="3059" r:id="rId16"/>
    <p:sldId id="3056" r:id="rId17"/>
    <p:sldId id="3055" r:id="rId18"/>
    <p:sldId id="3054" r:id="rId19"/>
    <p:sldId id="3064" r:id="rId20"/>
    <p:sldId id="3069" r:id="rId21"/>
    <p:sldId id="3065" r:id="rId22"/>
    <p:sldId id="2147476869" r:id="rId23"/>
    <p:sldId id="3066" r:id="rId24"/>
    <p:sldId id="3061" r:id="rId25"/>
    <p:sldId id="2147480725" r:id="rId26"/>
    <p:sldId id="3067" r:id="rId27"/>
    <p:sldId id="3060" r:id="rId28"/>
    <p:sldId id="3068" r:id="rId29"/>
    <p:sldId id="3063" r:id="rId30"/>
    <p:sldId id="349" r:id="rId31"/>
  </p:sldIdLst>
  <p:sldSz cx="9144000" cy="5143500" type="screen16x9"/>
  <p:notesSz cx="6797675" cy="9926638"/>
  <p:embeddedFontLst>
    <p:embeddedFont>
      <p:font typeface="Enagás PT Serif" panose="020A0603040505020204" pitchFamily="18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.GSSP.BEC" initials="D" lastIdx="0" clrIdx="0">
    <p:extLst>
      <p:ext uri="{19B8F6BF-5375-455C-9EA6-DF929625EA0E}">
        <p15:presenceInfo xmlns:p15="http://schemas.microsoft.com/office/powerpoint/2012/main" userId="DO.GSSP.BEC" providerId="None"/>
      </p:ext>
    </p:extLst>
  </p:cmAuthor>
  <p:cmAuthor id="2" name="Davila Fernandez, Alicia" initials="DFA" lastIdx="1" clrIdx="1">
    <p:extLst>
      <p:ext uri="{19B8F6BF-5375-455C-9EA6-DF929625EA0E}">
        <p15:presenceInfo xmlns:p15="http://schemas.microsoft.com/office/powerpoint/2012/main" userId="Davila Fernandez, Ali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AE"/>
    <a:srgbClr val="F9F9F9"/>
    <a:srgbClr val="FFFFFF"/>
    <a:srgbClr val="9CB700"/>
    <a:srgbClr val="63666A"/>
    <a:srgbClr val="5CBDCA"/>
    <a:srgbClr val="8F4B80"/>
    <a:srgbClr val="E2DB8D"/>
    <a:srgbClr val="C1BD20"/>
    <a:srgbClr val="C0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443171-596D-49CB-9CAE-38E07B99D9EE}" v="3" dt="2026-02-10T08:43:38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6.fntdata"/><Relationship Id="rId21" Type="http://schemas.openxmlformats.org/officeDocument/2006/relationships/slide" Target="slides/slide13.xml"/><Relationship Id="rId34" Type="http://schemas.openxmlformats.org/officeDocument/2006/relationships/font" Target="fonts/font1.fntdata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3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z Alvarez, Cristina" userId="3d1b7826-4840-4e0a-b381-22ec5e5cc3ce" providerId="ADAL" clId="{6D9987D7-30FE-4358-B78D-C4A15CDF3F4C}"/>
    <pc:docChg chg="modSld">
      <pc:chgData name="Gonzalez Alvarez, Cristina" userId="3d1b7826-4840-4e0a-b381-22ec5e5cc3ce" providerId="ADAL" clId="{6D9987D7-30FE-4358-B78D-C4A15CDF3F4C}" dt="2026-02-10T08:46:09.865" v="22" actId="1076"/>
      <pc:docMkLst>
        <pc:docMk/>
      </pc:docMkLst>
      <pc:sldChg chg="modSp mod">
        <pc:chgData name="Gonzalez Alvarez, Cristina" userId="3d1b7826-4840-4e0a-b381-22ec5e5cc3ce" providerId="ADAL" clId="{6D9987D7-30FE-4358-B78D-C4A15CDF3F4C}" dt="2026-02-05T14:23:35.635" v="3" actId="1076"/>
        <pc:sldMkLst>
          <pc:docMk/>
          <pc:sldMk cId="1799116944" sldId="3055"/>
        </pc:sldMkLst>
        <pc:picChg chg="mod">
          <ac:chgData name="Gonzalez Alvarez, Cristina" userId="3d1b7826-4840-4e0a-b381-22ec5e5cc3ce" providerId="ADAL" clId="{6D9987D7-30FE-4358-B78D-C4A15CDF3F4C}" dt="2026-02-05T14:23:35.635" v="3" actId="1076"/>
          <ac:picMkLst>
            <pc:docMk/>
            <pc:sldMk cId="1799116944" sldId="3055"/>
            <ac:picMk id="3" creationId="{09B8717E-3BE1-DE7F-80E4-5CAB4FAD384B}"/>
          </ac:picMkLst>
        </pc:picChg>
        <pc:picChg chg="mod">
          <ac:chgData name="Gonzalez Alvarez, Cristina" userId="3d1b7826-4840-4e0a-b381-22ec5e5cc3ce" providerId="ADAL" clId="{6D9987D7-30FE-4358-B78D-C4A15CDF3F4C}" dt="2026-02-05T14:23:27.714" v="0" actId="1076"/>
          <ac:picMkLst>
            <pc:docMk/>
            <pc:sldMk cId="1799116944" sldId="3055"/>
            <ac:picMk id="12" creationId="{B3974E9D-535B-4423-83FE-C9EAEFEB4DEA}"/>
          </ac:picMkLst>
        </pc:picChg>
      </pc:sldChg>
      <pc:sldChg chg="addSp modSp mod">
        <pc:chgData name="Gonzalez Alvarez, Cristina" userId="3d1b7826-4840-4e0a-b381-22ec5e5cc3ce" providerId="ADAL" clId="{6D9987D7-30FE-4358-B78D-C4A15CDF3F4C}" dt="2026-02-10T08:46:09.865" v="22" actId="1076"/>
        <pc:sldMkLst>
          <pc:docMk/>
          <pc:sldMk cId="2089356028" sldId="3056"/>
        </pc:sldMkLst>
        <pc:picChg chg="add mod modCrop">
          <ac:chgData name="Gonzalez Alvarez, Cristina" userId="3d1b7826-4840-4e0a-b381-22ec5e5cc3ce" providerId="ADAL" clId="{6D9987D7-30FE-4358-B78D-C4A15CDF3F4C}" dt="2026-02-05T14:34:59.169" v="10" actId="1076"/>
          <ac:picMkLst>
            <pc:docMk/>
            <pc:sldMk cId="2089356028" sldId="3056"/>
            <ac:picMk id="2" creationId="{063D4338-507F-1D4F-2D36-D1B766EA05FC}"/>
          </ac:picMkLst>
        </pc:picChg>
        <pc:picChg chg="mod modCrop">
          <ac:chgData name="Gonzalez Alvarez, Cristina" userId="3d1b7826-4840-4e0a-b381-22ec5e5cc3ce" providerId="ADAL" clId="{6D9987D7-30FE-4358-B78D-C4A15CDF3F4C}" dt="2026-02-05T14:33:26.187" v="8" actId="732"/>
          <ac:picMkLst>
            <pc:docMk/>
            <pc:sldMk cId="2089356028" sldId="3056"/>
            <ac:picMk id="8" creationId="{708FC24D-1ADA-D40C-72F4-3BC470A46924}"/>
          </ac:picMkLst>
        </pc:picChg>
        <pc:picChg chg="mod">
          <ac:chgData name="Gonzalez Alvarez, Cristina" userId="3d1b7826-4840-4e0a-b381-22ec5e5cc3ce" providerId="ADAL" clId="{6D9987D7-30FE-4358-B78D-C4A15CDF3F4C}" dt="2026-02-10T08:46:01.793" v="21" actId="1035"/>
          <ac:picMkLst>
            <pc:docMk/>
            <pc:sldMk cId="2089356028" sldId="3056"/>
            <ac:picMk id="9" creationId="{08943355-B797-4B2F-E5DD-96F3E808BFB5}"/>
          </ac:picMkLst>
        </pc:picChg>
        <pc:picChg chg="mod">
          <ac:chgData name="Gonzalez Alvarez, Cristina" userId="3d1b7826-4840-4e0a-b381-22ec5e5cc3ce" providerId="ADAL" clId="{6D9987D7-30FE-4358-B78D-C4A15CDF3F4C}" dt="2026-02-10T08:46:09.865" v="22" actId="1076"/>
          <ac:picMkLst>
            <pc:docMk/>
            <pc:sldMk cId="2089356028" sldId="3056"/>
            <ac:picMk id="10" creationId="{B7D35392-B414-FE46-6894-951FAB649AE5}"/>
          </ac:picMkLst>
        </pc:picChg>
      </pc:sldChg>
    </pc:docChg>
  </pc:docChgLst>
  <pc:docChgLst>
    <pc:chgData name="Davila Fernandez, Alicia" userId="9f837269-c0b2-4f00-bd9e-0443f92591f3" providerId="ADAL" clId="{68ECB72E-DC1C-493E-AFB2-620247094D66}"/>
    <pc:docChg chg="undo custSel modSld">
      <pc:chgData name="Davila Fernandez, Alicia" userId="9f837269-c0b2-4f00-bd9e-0443f92591f3" providerId="ADAL" clId="{68ECB72E-DC1C-493E-AFB2-620247094D66}" dt="2026-02-10T09:55:20.676" v="832" actId="1038"/>
      <pc:docMkLst>
        <pc:docMk/>
      </pc:docMkLst>
      <pc:sldChg chg="delSp modSp mod">
        <pc:chgData name="Davila Fernandez, Alicia" userId="9f837269-c0b2-4f00-bd9e-0443f92591f3" providerId="ADAL" clId="{68ECB72E-DC1C-493E-AFB2-620247094D66}" dt="2026-01-08T20:22:52.386" v="645" actId="478"/>
        <pc:sldMkLst>
          <pc:docMk/>
          <pc:sldMk cId="1336176784" sldId="3054"/>
        </pc:sldMkLst>
      </pc:sldChg>
      <pc:sldChg chg="delSp modSp mod">
        <pc:chgData name="Davila Fernandez, Alicia" userId="9f837269-c0b2-4f00-bd9e-0443f92591f3" providerId="ADAL" clId="{68ECB72E-DC1C-493E-AFB2-620247094D66}" dt="2026-01-07T22:12:49.635" v="637" actId="167"/>
        <pc:sldMkLst>
          <pc:docMk/>
          <pc:sldMk cId="1799116944" sldId="3055"/>
        </pc:sldMkLst>
      </pc:sldChg>
      <pc:sldChg chg="addSp delSp modSp mod">
        <pc:chgData name="Davila Fernandez, Alicia" userId="9f837269-c0b2-4f00-bd9e-0443f92591f3" providerId="ADAL" clId="{68ECB72E-DC1C-493E-AFB2-620247094D66}" dt="2026-02-10T09:55:20.676" v="832" actId="1038"/>
        <pc:sldMkLst>
          <pc:docMk/>
          <pc:sldMk cId="2089356028" sldId="3056"/>
        </pc:sldMkLst>
        <pc:picChg chg="add mod modCrop">
          <ac:chgData name="Davila Fernandez, Alicia" userId="9f837269-c0b2-4f00-bd9e-0443f92591f3" providerId="ADAL" clId="{68ECB72E-DC1C-493E-AFB2-620247094D66}" dt="2026-02-10T09:55:02.171" v="825" actId="1076"/>
          <ac:picMkLst>
            <pc:docMk/>
            <pc:sldMk cId="2089356028" sldId="3056"/>
            <ac:picMk id="3" creationId="{FA59871A-A995-10BA-3F44-AF1DE6CDC4E2}"/>
          </ac:picMkLst>
        </pc:picChg>
        <pc:picChg chg="del mod">
          <ac:chgData name="Davila Fernandez, Alicia" userId="9f837269-c0b2-4f00-bd9e-0443f92591f3" providerId="ADAL" clId="{68ECB72E-DC1C-493E-AFB2-620247094D66}" dt="2026-02-10T08:44:05.244" v="814" actId="478"/>
          <ac:picMkLst>
            <pc:docMk/>
            <pc:sldMk cId="2089356028" sldId="3056"/>
            <ac:picMk id="4" creationId="{408A3E7C-1D03-D00D-760C-1E1AEDA4C785}"/>
          </ac:picMkLst>
        </pc:picChg>
        <pc:picChg chg="mod modCrop">
          <ac:chgData name="Davila Fernandez, Alicia" userId="9f837269-c0b2-4f00-bd9e-0443f92591f3" providerId="ADAL" clId="{68ECB72E-DC1C-493E-AFB2-620247094D66}" dt="2026-02-10T08:44:39.776" v="820" actId="732"/>
          <ac:picMkLst>
            <pc:docMk/>
            <pc:sldMk cId="2089356028" sldId="3056"/>
            <ac:picMk id="9" creationId="{08943355-B797-4B2F-E5DD-96F3E808BFB5}"/>
          </ac:picMkLst>
        </pc:picChg>
        <pc:picChg chg="add mod modCrop">
          <ac:chgData name="Davila Fernandez, Alicia" userId="9f837269-c0b2-4f00-bd9e-0443f92591f3" providerId="ADAL" clId="{68ECB72E-DC1C-493E-AFB2-620247094D66}" dt="2026-02-10T09:55:20.676" v="832" actId="1038"/>
          <ac:picMkLst>
            <pc:docMk/>
            <pc:sldMk cId="2089356028" sldId="3056"/>
            <ac:picMk id="10" creationId="{B7D35392-B414-FE46-6894-951FAB649AE5}"/>
          </ac:picMkLst>
        </pc:picChg>
      </pc:sldChg>
      <pc:sldChg chg="delSp modSp mod">
        <pc:chgData name="Davila Fernandez, Alicia" userId="9f837269-c0b2-4f00-bd9e-0443f92591f3" providerId="ADAL" clId="{68ECB72E-DC1C-493E-AFB2-620247094D66}" dt="2026-01-08T21:22:52.131" v="727" actId="478"/>
        <pc:sldMkLst>
          <pc:docMk/>
          <pc:sldMk cId="4048691293" sldId="3060"/>
        </pc:sldMkLst>
      </pc:sldChg>
      <pc:sldChg chg="delSp modSp mod">
        <pc:chgData name="Davila Fernandez, Alicia" userId="9f837269-c0b2-4f00-bd9e-0443f92591f3" providerId="ADAL" clId="{68ECB72E-DC1C-493E-AFB2-620247094D66}" dt="2026-01-08T20:42:30.598" v="708" actId="1076"/>
        <pc:sldMkLst>
          <pc:docMk/>
          <pc:sldMk cId="2177228125" sldId="3061"/>
        </pc:sldMkLst>
      </pc:sldChg>
      <pc:sldChg chg="modSp mod">
        <pc:chgData name="Davila Fernandez, Alicia" userId="9f837269-c0b2-4f00-bd9e-0443f92591f3" providerId="ADAL" clId="{68ECB72E-DC1C-493E-AFB2-620247094D66}" dt="2026-01-08T22:13:30.193" v="782" actId="20577"/>
        <pc:sldMkLst>
          <pc:docMk/>
          <pc:sldMk cId="3119740369" sldId="3063"/>
        </pc:sldMkLst>
      </pc:sldChg>
      <pc:sldChg chg="delSp modSp mod">
        <pc:chgData name="Davila Fernandez, Alicia" userId="9f837269-c0b2-4f00-bd9e-0443f92591f3" providerId="ADAL" clId="{68ECB72E-DC1C-493E-AFB2-620247094D66}" dt="2026-01-09T10:15:24.013" v="793" actId="1076"/>
        <pc:sldMkLst>
          <pc:docMk/>
          <pc:sldMk cId="3341823546" sldId="3069"/>
        </pc:sldMkLst>
      </pc:sldChg>
      <pc:sldChg chg="delSp modSp mod">
        <pc:chgData name="Davila Fernandez, Alicia" userId="9f837269-c0b2-4f00-bd9e-0443f92591f3" providerId="ADAL" clId="{68ECB72E-DC1C-493E-AFB2-620247094D66}" dt="2026-01-08T20:37:54.840" v="688" actId="20577"/>
        <pc:sldMkLst>
          <pc:docMk/>
          <pc:sldMk cId="2568831329" sldId="2147476869"/>
        </pc:sldMkLst>
      </pc:sldChg>
      <pc:sldChg chg="delSp modSp mod">
        <pc:chgData name="Davila Fernandez, Alicia" userId="9f837269-c0b2-4f00-bd9e-0443f92591f3" providerId="ADAL" clId="{68ECB72E-DC1C-493E-AFB2-620247094D66}" dt="2026-01-08T22:09:31.439" v="763" actId="1076"/>
        <pc:sldMkLst>
          <pc:docMk/>
          <pc:sldMk cId="3993584726" sldId="21474807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>
              <a:latin typeface="Verdana" panose="020B0604030504040204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3DD2-969E-4F51-8A51-EB0B4110BB09}" type="datetimeFigureOut">
              <a:rPr lang="es-ES_tradnl" smtClean="0">
                <a:latin typeface="Verdana" panose="020B0604030504040204" pitchFamily="34" charset="0"/>
              </a:rPr>
              <a:pPr/>
              <a:t>10/02/2026</a:t>
            </a:fld>
            <a:endParaRPr lang="es-ES_tradnl">
              <a:latin typeface="Verdana" panose="020B060403050404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>
              <a:latin typeface="Verdana" panose="020B060403050404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03E4-74DB-4ECD-BD53-5BB58D963DE4}" type="slidenum">
              <a:rPr lang="es-ES_tradnl" smtClean="0">
                <a:latin typeface="Verdana" panose="020B0604030504040204" pitchFamily="34" charset="0"/>
              </a:rPr>
              <a:pPr/>
              <a:t>‹Nº›</a:t>
            </a:fld>
            <a:endParaRPr lang="es-ES_tradnl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8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1B1655B4-8907-4DA8-B699-724CD93370C9}" type="datetimeFigureOut">
              <a:rPr lang="es-ES_tradnl" smtClean="0"/>
              <a:pPr/>
              <a:t>10/02/2026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0C573B90-E109-49E6-81EC-950EC00F49A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159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300C1-7D8D-4EA8-A649-8032819AD719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35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947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934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8EDA0-F386-514F-B466-868A3EF54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AAAC528-1C93-5DBF-3D80-D356030D3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CB9E261-F65A-D380-22EA-41FE8F6E9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err="1"/>
              <a:t>Miercoles</a:t>
            </a: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C7AAAD-8E18-1DFD-F422-F3A9B59F0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13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3FF46-9D72-DE44-A8FC-C84C9F8A5F81}"/>
              </a:ext>
            </a:extLst>
          </p:cNvPr>
          <p:cNvSpPr/>
          <p:nvPr userDrawn="1"/>
        </p:nvSpPr>
        <p:spPr>
          <a:xfrm>
            <a:off x="6817921" y="169070"/>
            <a:ext cx="2146691" cy="2976434"/>
          </a:xfrm>
          <a:custGeom>
            <a:avLst/>
            <a:gdLst/>
            <a:ahLst/>
            <a:cxnLst/>
            <a:rect l="l" t="t" r="r" b="b"/>
            <a:pathLst>
              <a:path w="5088890" h="2262504">
                <a:moveTo>
                  <a:pt x="5088850" y="0"/>
                </a:moveTo>
                <a:lnTo>
                  <a:pt x="0" y="0"/>
                </a:lnTo>
                <a:lnTo>
                  <a:pt x="0" y="2262318"/>
                </a:lnTo>
                <a:lnTo>
                  <a:pt x="5088850" y="2262318"/>
                </a:lnTo>
                <a:lnTo>
                  <a:pt x="508885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819" b="0" i="0">
              <a:latin typeface="Enagás PT Serif" panose="020A0603040505020204" pitchFamily="18" charset="77"/>
            </a:endParaRPr>
          </a:p>
        </p:txBody>
      </p:sp>
      <p:pic>
        <p:nvPicPr>
          <p:cNvPr id="17" name="Imagen 1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5F061E7-09A0-8E43-9C0D-6C95FC13D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88" y="169070"/>
            <a:ext cx="6638532" cy="405351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76C855EF-017A-3340-80AB-25DAF8898FAA}"/>
              </a:ext>
            </a:extLst>
          </p:cNvPr>
          <p:cNvSpPr/>
          <p:nvPr userDrawn="1"/>
        </p:nvSpPr>
        <p:spPr>
          <a:xfrm>
            <a:off x="321" y="4222588"/>
            <a:ext cx="6817599" cy="920913"/>
          </a:xfrm>
          <a:custGeom>
            <a:avLst/>
            <a:gdLst/>
            <a:ahLst/>
            <a:cxnLst/>
            <a:rect l="l" t="t" r="r" b="b"/>
            <a:pathLst>
              <a:path w="15015844" h="2262504">
                <a:moveTo>
                  <a:pt x="0" y="2262318"/>
                </a:moveTo>
                <a:lnTo>
                  <a:pt x="15015249" y="2262318"/>
                </a:lnTo>
                <a:lnTo>
                  <a:pt x="15015249" y="0"/>
                </a:lnTo>
                <a:lnTo>
                  <a:pt x="0" y="0"/>
                </a:lnTo>
                <a:lnTo>
                  <a:pt x="0" y="22623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lang="en-GB" sz="819">
              <a:latin typeface="Enagás PT Serif" panose="020A0603040505020204" pitchFamily="18" charset="77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FCD48D0-2B98-A642-AEF9-400F269DB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813" y="4553300"/>
            <a:ext cx="1362819" cy="222953"/>
          </a:xfrm>
          <a:prstGeom prst="rect">
            <a:avLst/>
          </a:prstGeom>
          <a:solidFill>
            <a:schemeClr val="accent5"/>
          </a:solidFill>
        </p:spPr>
        <p:txBody>
          <a:bodyPr wrap="none"/>
          <a:lstStyle>
            <a:lvl1pPr marL="0" indent="0" algn="ctr">
              <a:buNone/>
              <a:defRPr sz="900" b="1" i="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_tradnl" noProof="0"/>
              <a:t>Fecha/evento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77712D5-0146-B841-919C-D494ADD33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813" y="1474128"/>
            <a:ext cx="3738086" cy="14433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216000" tIns="288000" rIns="216000" bIns="288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8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/>
              <a:t>Escribe aquí 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117714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3" userDrawn="1">
          <p15:clr>
            <a:srgbClr val="FBAE40"/>
          </p15:clr>
        </p15:guide>
        <p15:guide id="2" pos="5647" userDrawn="1">
          <p15:clr>
            <a:srgbClr val="FBAE40"/>
          </p15:clr>
        </p15:guide>
        <p15:guide id="3" orient="horz" pos="100" userDrawn="1">
          <p15:clr>
            <a:srgbClr val="FBAE40"/>
          </p15:clr>
        </p15:guide>
        <p15:guide id="4" orient="horz" pos="31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437E00-6963-6145-8AD8-5CB3D7A70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F3B78D5-2A52-5248-8FF2-87A1225621C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47765" y="1123951"/>
            <a:ext cx="2731854" cy="3854123"/>
          </a:xfrm>
          <a:prstGeom prst="rect">
            <a:avLst/>
          </a:prstGeom>
          <a:pattFill prst="pct10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24377FC-C1E1-8B4D-85AB-F6C4BB4F23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62927"/>
            <a:ext cx="7940342" cy="3354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None/>
              <a:defRPr sz="26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/>
              <a:t>Escribe el título en Enagás PT Serif (RGB 99, 102, 106)</a:t>
            </a:r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295A7981-99B0-9F41-B788-0E8502A3C4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123950"/>
            <a:ext cx="4890639" cy="365662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 sz="1000">
                <a:solidFill>
                  <a:schemeClr val="accent3"/>
                </a:solidFill>
              </a:defRPr>
            </a:lvl2pPr>
            <a:lvl3pPr>
              <a:defRPr sz="1000">
                <a:solidFill>
                  <a:schemeClr val="accent3"/>
                </a:solidFill>
              </a:defRPr>
            </a:lvl3pPr>
            <a:lvl4pPr>
              <a:defRPr sz="1000">
                <a:solidFill>
                  <a:schemeClr val="accent3"/>
                </a:solidFill>
              </a:defRPr>
            </a:lvl4pPr>
            <a:lvl5pPr>
              <a:defRPr sz="1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085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ÍND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0ECD44-34C8-2E44-AA48-30F7B410C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3403" y="4902691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13" name="Imagen 12" descr="Un conjunto de árboles&#10;&#10;Descripción generada automáticamente con confianza baja">
            <a:extLst>
              <a:ext uri="{FF2B5EF4-FFF2-40B4-BE49-F238E27FC236}">
                <a16:creationId xmlns:a16="http://schemas.microsoft.com/office/drawing/2014/main" id="{571B1B5D-6563-F34B-B64B-F26B70F5C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76" y="1050451"/>
            <a:ext cx="7966800" cy="1918051"/>
          </a:xfrm>
          <a:prstGeom prst="rect">
            <a:avLst/>
          </a:prstGeom>
        </p:spPr>
      </p:pic>
      <p:sp>
        <p:nvSpPr>
          <p:cNvPr id="12" name="object 16">
            <a:extLst>
              <a:ext uri="{FF2B5EF4-FFF2-40B4-BE49-F238E27FC236}">
                <a16:creationId xmlns:a16="http://schemas.microsoft.com/office/drawing/2014/main" id="{72A6B4E3-3CFE-AA49-9566-9D207A21C2F9}"/>
              </a:ext>
            </a:extLst>
          </p:cNvPr>
          <p:cNvSpPr/>
          <p:nvPr userDrawn="1"/>
        </p:nvSpPr>
        <p:spPr>
          <a:xfrm>
            <a:off x="426381" y="853351"/>
            <a:ext cx="7965000" cy="197100"/>
          </a:xfrm>
          <a:custGeom>
            <a:avLst/>
            <a:gdLst/>
            <a:ahLst/>
            <a:cxnLst/>
            <a:rect l="l" t="t" r="r" b="b"/>
            <a:pathLst>
              <a:path w="721995" h="312420">
                <a:moveTo>
                  <a:pt x="721789" y="0"/>
                </a:moveTo>
                <a:lnTo>
                  <a:pt x="0" y="0"/>
                </a:lnTo>
                <a:lnTo>
                  <a:pt x="0" y="312178"/>
                </a:lnTo>
                <a:lnTo>
                  <a:pt x="721789" y="312178"/>
                </a:lnTo>
                <a:lnTo>
                  <a:pt x="721789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35000" tIns="0" rIns="0" bIns="0" rtlCol="0" anchor="ctr"/>
          <a:lstStyle/>
          <a:p>
            <a:endParaRPr lang="es-ES" sz="1050" spc="225">
              <a:solidFill>
                <a:srgbClr val="FFFFFF"/>
              </a:solidFill>
              <a:latin typeface="Enagás PT Serif" panose="020A0603040505020204" pitchFamily="18" charset="77"/>
              <a:ea typeface="Enagás PT Serif" panose="020A0603040505020204" pitchFamily="18" charset="0"/>
              <a:cs typeface="Enagás PT Serif" panose="020A0603040505020204" pitchFamily="18" charset="0"/>
            </a:endParaRPr>
          </a:p>
        </p:txBody>
      </p:sp>
      <p:sp>
        <p:nvSpPr>
          <p:cNvPr id="11" name="2 Título"/>
          <p:cNvSpPr>
            <a:spLocks noGrp="1"/>
          </p:cNvSpPr>
          <p:nvPr>
            <p:ph type="title" hasCustomPrompt="1"/>
          </p:nvPr>
        </p:nvSpPr>
        <p:spPr>
          <a:xfrm>
            <a:off x="439199" y="298800"/>
            <a:ext cx="795398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600" b="0"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Completa el índice</a:t>
            </a:r>
          </a:p>
        </p:txBody>
      </p:sp>
      <p:sp>
        <p:nvSpPr>
          <p:cNvPr id="14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26379" y="2967775"/>
            <a:ext cx="7966800" cy="1764000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numCol="2" anchor="ctr" anchorCtr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4246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43699B8-E881-A244-B164-636AD58C4C2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87" y="158606"/>
            <a:ext cx="8784000" cy="482400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AB20A344-34DD-5F42-92AF-C966897110F6}"/>
              </a:ext>
            </a:extLst>
          </p:cNvPr>
          <p:cNvSpPr/>
          <p:nvPr userDrawn="1"/>
        </p:nvSpPr>
        <p:spPr>
          <a:xfrm>
            <a:off x="697297" y="289"/>
            <a:ext cx="2540560" cy="5143211"/>
          </a:xfrm>
          <a:custGeom>
            <a:avLst/>
            <a:gdLst/>
            <a:ahLst/>
            <a:cxnLst/>
            <a:rect l="l" t="t" r="r" b="b"/>
            <a:pathLst>
              <a:path w="5586095" h="11308715">
                <a:moveTo>
                  <a:pt x="5585473" y="0"/>
                </a:moveTo>
                <a:lnTo>
                  <a:pt x="0" y="0"/>
                </a:lnTo>
                <a:lnTo>
                  <a:pt x="0" y="11308556"/>
                </a:lnTo>
                <a:lnTo>
                  <a:pt x="5585473" y="11308556"/>
                </a:lnTo>
                <a:lnTo>
                  <a:pt x="5585473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4C2E4436-37FE-A64E-AA66-33E1B667B2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60706" y="2892491"/>
            <a:ext cx="1213742" cy="1019544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8A01CEB-9609-CB40-A774-43E008B18F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7200" y="1292950"/>
            <a:ext cx="1960754" cy="8002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6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4035676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conjunto de árboles&#10;&#10;Descripción generada automáticamente con confianza baja">
            <a:extLst>
              <a:ext uri="{FF2B5EF4-FFF2-40B4-BE49-F238E27FC236}">
                <a16:creationId xmlns:a16="http://schemas.microsoft.com/office/drawing/2014/main" id="{63732BDC-4662-2E4E-B207-AB3AA3B2C9F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13" y="157150"/>
            <a:ext cx="8784000" cy="482400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AB20A344-34DD-5F42-92AF-C966897110F6}"/>
              </a:ext>
            </a:extLst>
          </p:cNvPr>
          <p:cNvSpPr/>
          <p:nvPr userDrawn="1"/>
        </p:nvSpPr>
        <p:spPr>
          <a:xfrm>
            <a:off x="697297" y="1"/>
            <a:ext cx="2540560" cy="5143211"/>
          </a:xfrm>
          <a:custGeom>
            <a:avLst/>
            <a:gdLst/>
            <a:ahLst/>
            <a:cxnLst/>
            <a:rect l="l" t="t" r="r" b="b"/>
            <a:pathLst>
              <a:path w="5586095" h="11308715">
                <a:moveTo>
                  <a:pt x="5585473" y="0"/>
                </a:moveTo>
                <a:lnTo>
                  <a:pt x="0" y="0"/>
                </a:lnTo>
                <a:lnTo>
                  <a:pt x="0" y="11308556"/>
                </a:lnTo>
                <a:lnTo>
                  <a:pt x="5585473" y="11308556"/>
                </a:lnTo>
                <a:lnTo>
                  <a:pt x="5585473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31C96536-FC47-F349-BA97-B62BDEA81A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60706" y="2059378"/>
            <a:ext cx="1213742" cy="10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14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agua, parado, grande, pájaro&#10;&#10;Descripción generada automáticamente">
            <a:extLst>
              <a:ext uri="{FF2B5EF4-FFF2-40B4-BE49-F238E27FC236}">
                <a16:creationId xmlns:a16="http://schemas.microsoft.com/office/drawing/2014/main" id="{EB781FAF-3792-F04C-B512-3CB78E19F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13" y="158751"/>
            <a:ext cx="8784000" cy="4824163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AB20A344-34DD-5F42-92AF-C966897110F6}"/>
              </a:ext>
            </a:extLst>
          </p:cNvPr>
          <p:cNvSpPr/>
          <p:nvPr userDrawn="1"/>
        </p:nvSpPr>
        <p:spPr>
          <a:xfrm>
            <a:off x="697297" y="1"/>
            <a:ext cx="2540560" cy="5143211"/>
          </a:xfrm>
          <a:custGeom>
            <a:avLst/>
            <a:gdLst/>
            <a:ahLst/>
            <a:cxnLst/>
            <a:rect l="l" t="t" r="r" b="b"/>
            <a:pathLst>
              <a:path w="5586095" h="11308715">
                <a:moveTo>
                  <a:pt x="5585473" y="0"/>
                </a:moveTo>
                <a:lnTo>
                  <a:pt x="0" y="0"/>
                </a:lnTo>
                <a:lnTo>
                  <a:pt x="0" y="11308556"/>
                </a:lnTo>
                <a:lnTo>
                  <a:pt x="5585473" y="11308556"/>
                </a:lnTo>
                <a:lnTo>
                  <a:pt x="5585473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2F19730-F3F6-D744-AAC2-C690FFE500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60706" y="2892491"/>
            <a:ext cx="1213742" cy="1019544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D589650-B272-A144-91B0-3D7516CD1E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7200" y="1292950"/>
            <a:ext cx="1960754" cy="8002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6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40626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ior, tabla, taza, naranja&#10;&#10;Descripción generada automáticamente">
            <a:extLst>
              <a:ext uri="{FF2B5EF4-FFF2-40B4-BE49-F238E27FC236}">
                <a16:creationId xmlns:a16="http://schemas.microsoft.com/office/drawing/2014/main" id="{904FCB76-16C1-F141-AE99-33097D320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13" y="158752"/>
            <a:ext cx="8784000" cy="4824163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AB20A344-34DD-5F42-92AF-C966897110F6}"/>
              </a:ext>
            </a:extLst>
          </p:cNvPr>
          <p:cNvSpPr/>
          <p:nvPr userDrawn="1"/>
        </p:nvSpPr>
        <p:spPr>
          <a:xfrm>
            <a:off x="697297" y="1"/>
            <a:ext cx="2540560" cy="5143211"/>
          </a:xfrm>
          <a:custGeom>
            <a:avLst/>
            <a:gdLst/>
            <a:ahLst/>
            <a:cxnLst/>
            <a:rect l="l" t="t" r="r" b="b"/>
            <a:pathLst>
              <a:path w="5586095" h="11308715">
                <a:moveTo>
                  <a:pt x="5585473" y="0"/>
                </a:moveTo>
                <a:lnTo>
                  <a:pt x="0" y="0"/>
                </a:lnTo>
                <a:lnTo>
                  <a:pt x="0" y="11308556"/>
                </a:lnTo>
                <a:lnTo>
                  <a:pt x="5585473" y="11308556"/>
                </a:lnTo>
                <a:lnTo>
                  <a:pt x="5585473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388A873-77E6-EE4B-88D1-2867106CCB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60706" y="2892491"/>
            <a:ext cx="1213742" cy="1019544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A1DC80A3-74E2-7241-8FBB-BF96C7ED47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7200" y="1292950"/>
            <a:ext cx="1960754" cy="8002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6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8593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ítulo/ante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FAC64-697C-744A-8112-A87F70158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382541-1604-654B-A65F-6E00B131D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158750"/>
            <a:ext cx="7956550" cy="14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1">
                <a:solidFill>
                  <a:schemeClr val="accent1"/>
                </a:solidFill>
              </a:defRPr>
            </a:lvl1pPr>
            <a:lvl2pPr marL="457200" indent="0">
              <a:buNone/>
              <a:defRPr sz="900" b="1">
                <a:solidFill>
                  <a:schemeClr val="accent1"/>
                </a:solidFill>
              </a:defRPr>
            </a:lvl2pPr>
            <a:lvl3pPr marL="914400" indent="0">
              <a:buNone/>
              <a:defRPr sz="900" b="1">
                <a:solidFill>
                  <a:schemeClr val="accent1"/>
                </a:solidFill>
              </a:defRPr>
            </a:lvl3pPr>
            <a:lvl4pPr marL="1371600" indent="0">
              <a:buNone/>
              <a:defRPr sz="900" b="1">
                <a:solidFill>
                  <a:schemeClr val="accent1"/>
                </a:solidFill>
              </a:defRPr>
            </a:lvl4pPr>
            <a:lvl5pPr marL="1828800" indent="0">
              <a:buNone/>
              <a:defRPr sz="9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Antetítulo si lo tuviera. </a:t>
            </a:r>
            <a:r>
              <a:rPr lang="es-ES" err="1"/>
              <a:t>Verdana</a:t>
            </a:r>
            <a:r>
              <a:rPr lang="es-ES"/>
              <a:t> 9 negrita (RGB 0, 122, 174) </a:t>
            </a:r>
            <a:endParaRPr lang="es-ES_tradnl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102A1F6-3BA1-9344-A2BE-98333259B6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62927"/>
            <a:ext cx="7940342" cy="3354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None/>
              <a:defRPr sz="26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/>
              <a:t>Escribe el título en Enagás PT Serif (RGB 99, 102, 106)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D20DD62-D5F1-BD4A-B469-89350AF1C4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000" y="700187"/>
            <a:ext cx="7940342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1100" b="1" i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/>
              <a:t>Subtítulo de la diapositiva si lo tuviera. </a:t>
            </a:r>
            <a:r>
              <a:rPr lang="es-ES_tradnl" noProof="0" err="1"/>
              <a:t>Verdana</a:t>
            </a:r>
            <a:r>
              <a:rPr lang="es-ES_tradnl" noProof="0"/>
              <a:t> 11 negrita (RGB 99, 102, 106)</a:t>
            </a:r>
          </a:p>
        </p:txBody>
      </p:sp>
      <p:sp>
        <p:nvSpPr>
          <p:cNvPr id="7" name="Marcador de texto 8">
            <a:extLst>
              <a:ext uri="{FF2B5EF4-FFF2-40B4-BE49-F238E27FC236}">
                <a16:creationId xmlns:a16="http://schemas.microsoft.com/office/drawing/2014/main" id="{C6DF052F-C7BB-3949-A7C2-035D5A3B33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123950"/>
            <a:ext cx="7940342" cy="365662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 sz="1000">
                <a:solidFill>
                  <a:schemeClr val="accent3"/>
                </a:solidFill>
              </a:defRPr>
            </a:lvl2pPr>
            <a:lvl3pPr>
              <a:defRPr sz="1000">
                <a:solidFill>
                  <a:schemeClr val="accent3"/>
                </a:solidFill>
              </a:defRPr>
            </a:lvl3pPr>
            <a:lvl4pPr>
              <a:defRPr sz="1000">
                <a:solidFill>
                  <a:schemeClr val="accent3"/>
                </a:solidFill>
              </a:defRPr>
            </a:lvl4pPr>
            <a:lvl5pPr>
              <a:defRPr sz="1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883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437E00-6963-6145-8AD8-5CB3D7A70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F3B78D5-2A52-5248-8FF2-87A1225621C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47765" y="1123951"/>
            <a:ext cx="2731854" cy="3854123"/>
          </a:xfrm>
          <a:prstGeom prst="rect">
            <a:avLst/>
          </a:prstGeom>
          <a:pattFill prst="pct10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24377FC-C1E1-8B4D-85AB-F6C4BB4F23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62927"/>
            <a:ext cx="7940342" cy="3354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None/>
              <a:defRPr sz="26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/>
              <a:t>Escribe el título en Enagás PT Serif (RGB 99, 102, 106)</a:t>
            </a:r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295A7981-99B0-9F41-B788-0E8502A3C4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123950"/>
            <a:ext cx="4890639" cy="365662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 sz="1000">
                <a:solidFill>
                  <a:schemeClr val="accent3"/>
                </a:solidFill>
              </a:defRPr>
            </a:lvl2pPr>
            <a:lvl3pPr>
              <a:defRPr sz="1000">
                <a:solidFill>
                  <a:schemeClr val="accent3"/>
                </a:solidFill>
              </a:defRPr>
            </a:lvl3pPr>
            <a:lvl4pPr>
              <a:defRPr sz="1000">
                <a:solidFill>
                  <a:schemeClr val="accent3"/>
                </a:solidFill>
              </a:defRPr>
            </a:lvl4pPr>
            <a:lvl5pPr>
              <a:defRPr sz="1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66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ÍND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0ECD44-34C8-2E44-AA48-30F7B410C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13" name="Imagen 12" descr="Un conjunto de árboles&#10;&#10;Descripción generada automáticamente con confianza baja">
            <a:extLst>
              <a:ext uri="{FF2B5EF4-FFF2-40B4-BE49-F238E27FC236}">
                <a16:creationId xmlns:a16="http://schemas.microsoft.com/office/drawing/2014/main" id="{571B1B5D-6563-F34B-B64B-F26B70F5C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76" y="1050451"/>
            <a:ext cx="7966800" cy="1918051"/>
          </a:xfrm>
          <a:prstGeom prst="rect">
            <a:avLst/>
          </a:prstGeom>
        </p:spPr>
      </p:pic>
      <p:sp>
        <p:nvSpPr>
          <p:cNvPr id="12" name="object 16">
            <a:extLst>
              <a:ext uri="{FF2B5EF4-FFF2-40B4-BE49-F238E27FC236}">
                <a16:creationId xmlns:a16="http://schemas.microsoft.com/office/drawing/2014/main" id="{72A6B4E3-3CFE-AA49-9566-9D207A21C2F9}"/>
              </a:ext>
            </a:extLst>
          </p:cNvPr>
          <p:cNvSpPr/>
          <p:nvPr userDrawn="1"/>
        </p:nvSpPr>
        <p:spPr>
          <a:xfrm>
            <a:off x="426381" y="853351"/>
            <a:ext cx="7965000" cy="197100"/>
          </a:xfrm>
          <a:custGeom>
            <a:avLst/>
            <a:gdLst/>
            <a:ahLst/>
            <a:cxnLst/>
            <a:rect l="l" t="t" r="r" b="b"/>
            <a:pathLst>
              <a:path w="721995" h="312420">
                <a:moveTo>
                  <a:pt x="721789" y="0"/>
                </a:moveTo>
                <a:lnTo>
                  <a:pt x="0" y="0"/>
                </a:lnTo>
                <a:lnTo>
                  <a:pt x="0" y="312178"/>
                </a:lnTo>
                <a:lnTo>
                  <a:pt x="721789" y="312178"/>
                </a:lnTo>
                <a:lnTo>
                  <a:pt x="721789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35000" tIns="0" rIns="0" bIns="0" rtlCol="0" anchor="ctr"/>
          <a:lstStyle/>
          <a:p>
            <a:endParaRPr lang="es-ES" sz="1050" spc="225">
              <a:solidFill>
                <a:srgbClr val="FFFFFF"/>
              </a:solidFill>
              <a:latin typeface="Enagás PT Serif" panose="020A0603040505020204" pitchFamily="18" charset="77"/>
              <a:ea typeface="Enagás PT Serif" panose="020A0603040505020204" pitchFamily="18" charset="0"/>
              <a:cs typeface="Enagás PT Serif" panose="020A0603040505020204" pitchFamily="18" charset="0"/>
            </a:endParaRPr>
          </a:p>
        </p:txBody>
      </p:sp>
      <p:sp>
        <p:nvSpPr>
          <p:cNvPr id="11" name="2 Título"/>
          <p:cNvSpPr>
            <a:spLocks noGrp="1"/>
          </p:cNvSpPr>
          <p:nvPr>
            <p:ph type="title" hasCustomPrompt="1"/>
          </p:nvPr>
        </p:nvSpPr>
        <p:spPr>
          <a:xfrm>
            <a:off x="439199" y="298800"/>
            <a:ext cx="795398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600" b="0"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Completa el índice</a:t>
            </a:r>
          </a:p>
        </p:txBody>
      </p:sp>
      <p:sp>
        <p:nvSpPr>
          <p:cNvPr id="14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26379" y="2967775"/>
            <a:ext cx="7966800" cy="1764000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numCol="2" anchor="ctr" anchorCtr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1674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3FF46-9D72-DE44-A8FC-C84C9F8A5F81}"/>
              </a:ext>
            </a:extLst>
          </p:cNvPr>
          <p:cNvSpPr/>
          <p:nvPr userDrawn="1"/>
        </p:nvSpPr>
        <p:spPr>
          <a:xfrm>
            <a:off x="6817921" y="169070"/>
            <a:ext cx="2145600" cy="2976434"/>
          </a:xfrm>
          <a:custGeom>
            <a:avLst/>
            <a:gdLst/>
            <a:ahLst/>
            <a:cxnLst/>
            <a:rect l="l" t="t" r="r" b="b"/>
            <a:pathLst>
              <a:path w="5088890" h="2262504">
                <a:moveTo>
                  <a:pt x="5088850" y="0"/>
                </a:moveTo>
                <a:lnTo>
                  <a:pt x="0" y="0"/>
                </a:lnTo>
                <a:lnTo>
                  <a:pt x="0" y="2262318"/>
                </a:lnTo>
                <a:lnTo>
                  <a:pt x="5088850" y="2262318"/>
                </a:lnTo>
                <a:lnTo>
                  <a:pt x="508885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819" b="0" i="0">
              <a:latin typeface="Enagás PT Serif" panose="020A0603040505020204" pitchFamily="18" charset="77"/>
            </a:endParaRPr>
          </a:p>
        </p:txBody>
      </p:sp>
      <p:pic>
        <p:nvPicPr>
          <p:cNvPr id="10" name="Imagen 9" descr="Un conjunto de árboles&#10;&#10;Descripción generada automáticamente con confianza baja">
            <a:extLst>
              <a:ext uri="{FF2B5EF4-FFF2-40B4-BE49-F238E27FC236}">
                <a16:creationId xmlns:a16="http://schemas.microsoft.com/office/drawing/2014/main" id="{6DCBABE3-A83E-FC43-A317-CE38ABB0D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88" y="169200"/>
            <a:ext cx="6638482" cy="4053517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76C855EF-017A-3340-80AB-25DAF8898FAA}"/>
              </a:ext>
            </a:extLst>
          </p:cNvPr>
          <p:cNvSpPr/>
          <p:nvPr userDrawn="1"/>
        </p:nvSpPr>
        <p:spPr>
          <a:xfrm>
            <a:off x="321" y="4222588"/>
            <a:ext cx="6817599" cy="920913"/>
          </a:xfrm>
          <a:custGeom>
            <a:avLst/>
            <a:gdLst/>
            <a:ahLst/>
            <a:cxnLst/>
            <a:rect l="l" t="t" r="r" b="b"/>
            <a:pathLst>
              <a:path w="15015844" h="2262504">
                <a:moveTo>
                  <a:pt x="0" y="2262318"/>
                </a:moveTo>
                <a:lnTo>
                  <a:pt x="15015249" y="2262318"/>
                </a:lnTo>
                <a:lnTo>
                  <a:pt x="15015249" y="0"/>
                </a:lnTo>
                <a:lnTo>
                  <a:pt x="0" y="0"/>
                </a:lnTo>
                <a:lnTo>
                  <a:pt x="0" y="22623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lang="en-GB" sz="819">
              <a:latin typeface="Enagás PT Serif" panose="020A0603040505020204" pitchFamily="18" charset="77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FCD48D0-2B98-A642-AEF9-400F269DB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813" y="4553300"/>
            <a:ext cx="1362819" cy="222953"/>
          </a:xfrm>
          <a:prstGeom prst="rect">
            <a:avLst/>
          </a:prstGeom>
          <a:solidFill>
            <a:schemeClr val="accent2"/>
          </a:solidFill>
        </p:spPr>
        <p:txBody>
          <a:bodyPr wrap="none"/>
          <a:lstStyle>
            <a:lvl1pPr marL="0" indent="0" algn="ctr">
              <a:buNone/>
              <a:defRPr sz="900" b="1" i="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_tradnl" noProof="0"/>
              <a:t>Fecha/evento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5C74D19-E097-8F4F-8BC6-B5B0F31AC1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813" y="1474128"/>
            <a:ext cx="3738086" cy="14433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216000" tIns="288000" rIns="216000" bIns="288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8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/>
              <a:t>Escribe aquí 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14013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3FF46-9D72-DE44-A8FC-C84C9F8A5F81}"/>
              </a:ext>
            </a:extLst>
          </p:cNvPr>
          <p:cNvSpPr/>
          <p:nvPr userDrawn="1"/>
        </p:nvSpPr>
        <p:spPr>
          <a:xfrm>
            <a:off x="6818400" y="169200"/>
            <a:ext cx="2145600" cy="2976434"/>
          </a:xfrm>
          <a:custGeom>
            <a:avLst/>
            <a:gdLst/>
            <a:ahLst/>
            <a:cxnLst/>
            <a:rect l="l" t="t" r="r" b="b"/>
            <a:pathLst>
              <a:path w="5088890" h="2262504">
                <a:moveTo>
                  <a:pt x="5088850" y="0"/>
                </a:moveTo>
                <a:lnTo>
                  <a:pt x="0" y="0"/>
                </a:lnTo>
                <a:lnTo>
                  <a:pt x="0" y="2262318"/>
                </a:lnTo>
                <a:lnTo>
                  <a:pt x="5088850" y="2262318"/>
                </a:lnTo>
                <a:lnTo>
                  <a:pt x="508885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819" b="0" i="0">
              <a:latin typeface="Enagás PT Serif" panose="020A0603040505020204" pitchFamily="18" charset="77"/>
            </a:endParaRPr>
          </a:p>
        </p:txBody>
      </p:sp>
      <p:pic>
        <p:nvPicPr>
          <p:cNvPr id="4" name="Imagen 3" descr="Imagen que contiene agua, parado, grande, pájaro&#10;&#10;Descripción generada automáticamente">
            <a:extLst>
              <a:ext uri="{FF2B5EF4-FFF2-40B4-BE49-F238E27FC236}">
                <a16:creationId xmlns:a16="http://schemas.microsoft.com/office/drawing/2014/main" id="{0B96B8FB-B04C-E74C-9873-EE3268A12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79387" y="169071"/>
            <a:ext cx="6638325" cy="405351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76C855EF-017A-3340-80AB-25DAF8898FAA}"/>
              </a:ext>
            </a:extLst>
          </p:cNvPr>
          <p:cNvSpPr/>
          <p:nvPr userDrawn="1"/>
        </p:nvSpPr>
        <p:spPr>
          <a:xfrm>
            <a:off x="321" y="4222588"/>
            <a:ext cx="6817599" cy="920913"/>
          </a:xfrm>
          <a:custGeom>
            <a:avLst/>
            <a:gdLst/>
            <a:ahLst/>
            <a:cxnLst/>
            <a:rect l="l" t="t" r="r" b="b"/>
            <a:pathLst>
              <a:path w="15015844" h="2262504">
                <a:moveTo>
                  <a:pt x="0" y="2262318"/>
                </a:moveTo>
                <a:lnTo>
                  <a:pt x="15015249" y="2262318"/>
                </a:lnTo>
                <a:lnTo>
                  <a:pt x="15015249" y="0"/>
                </a:lnTo>
                <a:lnTo>
                  <a:pt x="0" y="0"/>
                </a:lnTo>
                <a:lnTo>
                  <a:pt x="0" y="22623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lang="en-GB" sz="819">
              <a:latin typeface="Enagás PT Serif" panose="020A0603040505020204" pitchFamily="18" charset="77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FCD48D0-2B98-A642-AEF9-400F269DB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813" y="4553300"/>
            <a:ext cx="1362819" cy="222953"/>
          </a:xfrm>
          <a:prstGeom prst="rect">
            <a:avLst/>
          </a:prstGeom>
          <a:solidFill>
            <a:schemeClr val="accent1"/>
          </a:solidFill>
        </p:spPr>
        <p:txBody>
          <a:bodyPr wrap="none"/>
          <a:lstStyle>
            <a:lvl1pPr marL="0" indent="0" algn="ctr">
              <a:buNone/>
              <a:defRPr sz="900" b="1" i="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_tradnl" noProof="0"/>
              <a:t>Fecha/evento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13AD00D-C571-F44A-803F-DEA8DB61BC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813" y="1474128"/>
            <a:ext cx="3738086" cy="14433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216000" tIns="288000" rIns="216000" bIns="288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8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/>
              <a:t>Escribe aquí 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64664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3FF46-9D72-DE44-A8FC-C84C9F8A5F81}"/>
              </a:ext>
            </a:extLst>
          </p:cNvPr>
          <p:cNvSpPr/>
          <p:nvPr userDrawn="1"/>
        </p:nvSpPr>
        <p:spPr>
          <a:xfrm>
            <a:off x="6818400" y="169070"/>
            <a:ext cx="2145600" cy="2976434"/>
          </a:xfrm>
          <a:custGeom>
            <a:avLst/>
            <a:gdLst/>
            <a:ahLst/>
            <a:cxnLst/>
            <a:rect l="l" t="t" r="r" b="b"/>
            <a:pathLst>
              <a:path w="5088890" h="2262504">
                <a:moveTo>
                  <a:pt x="5088850" y="0"/>
                </a:moveTo>
                <a:lnTo>
                  <a:pt x="0" y="0"/>
                </a:lnTo>
                <a:lnTo>
                  <a:pt x="0" y="2262318"/>
                </a:lnTo>
                <a:lnTo>
                  <a:pt x="5088850" y="2262318"/>
                </a:lnTo>
                <a:lnTo>
                  <a:pt x="508885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819" b="0" i="0">
              <a:latin typeface="Enagás PT Serif" panose="020A0603040505020204" pitchFamily="18" charset="77"/>
            </a:endParaRPr>
          </a:p>
        </p:txBody>
      </p:sp>
      <p:pic>
        <p:nvPicPr>
          <p:cNvPr id="4" name="Imagen 3" descr="Imagen que contiene interior, tabla, taza, naranja&#10;&#10;Descripción generada automáticamente">
            <a:extLst>
              <a:ext uri="{FF2B5EF4-FFF2-40B4-BE49-F238E27FC236}">
                <a16:creationId xmlns:a16="http://schemas.microsoft.com/office/drawing/2014/main" id="{D418353C-B613-EC42-9E99-A6875FF0F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87" y="169070"/>
            <a:ext cx="6637705" cy="405351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76C855EF-017A-3340-80AB-25DAF8898FAA}"/>
              </a:ext>
            </a:extLst>
          </p:cNvPr>
          <p:cNvSpPr/>
          <p:nvPr userDrawn="1"/>
        </p:nvSpPr>
        <p:spPr>
          <a:xfrm>
            <a:off x="321" y="4222588"/>
            <a:ext cx="6817599" cy="920913"/>
          </a:xfrm>
          <a:custGeom>
            <a:avLst/>
            <a:gdLst/>
            <a:ahLst/>
            <a:cxnLst/>
            <a:rect l="l" t="t" r="r" b="b"/>
            <a:pathLst>
              <a:path w="15015844" h="2262504">
                <a:moveTo>
                  <a:pt x="0" y="2262318"/>
                </a:moveTo>
                <a:lnTo>
                  <a:pt x="15015249" y="2262318"/>
                </a:lnTo>
                <a:lnTo>
                  <a:pt x="15015249" y="0"/>
                </a:lnTo>
                <a:lnTo>
                  <a:pt x="0" y="0"/>
                </a:lnTo>
                <a:lnTo>
                  <a:pt x="0" y="22623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lang="en-GB" sz="819">
              <a:latin typeface="Enagás PT Serif" panose="020A0603040505020204" pitchFamily="18" charset="77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FCD48D0-2B98-A642-AEF9-400F269DB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813" y="4553300"/>
            <a:ext cx="1362819" cy="222953"/>
          </a:xfrm>
          <a:prstGeom prst="rect">
            <a:avLst/>
          </a:prstGeom>
          <a:solidFill>
            <a:schemeClr val="accent4"/>
          </a:solidFill>
        </p:spPr>
        <p:txBody>
          <a:bodyPr wrap="none"/>
          <a:lstStyle>
            <a:lvl1pPr marL="0" indent="0" algn="ctr">
              <a:buNone/>
              <a:defRPr sz="900" b="1" i="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_tradnl" noProof="0"/>
              <a:t>Fecha/evento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A1D101C-F5E1-BF4B-B989-64B08A14FB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813" y="1474128"/>
            <a:ext cx="3738086" cy="14433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216000" tIns="288000" rIns="216000" bIns="288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28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/>
              <a:t>Escribe aquí 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33398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454F8EA-597D-8C47-9AD3-A0F6271E0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0504104-7F21-5D43-9991-0B1BF89AEC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55" y="1050449"/>
            <a:ext cx="7966800" cy="1919900"/>
          </a:xfrm>
          <a:prstGeom prst="rect">
            <a:avLst/>
          </a:prstGeom>
        </p:spPr>
      </p:pic>
      <p:sp>
        <p:nvSpPr>
          <p:cNvPr id="12" name="object 16">
            <a:extLst>
              <a:ext uri="{FF2B5EF4-FFF2-40B4-BE49-F238E27FC236}">
                <a16:creationId xmlns:a16="http://schemas.microsoft.com/office/drawing/2014/main" id="{72A6B4E3-3CFE-AA49-9566-9D207A21C2F9}"/>
              </a:ext>
            </a:extLst>
          </p:cNvPr>
          <p:cNvSpPr/>
          <p:nvPr userDrawn="1"/>
        </p:nvSpPr>
        <p:spPr>
          <a:xfrm>
            <a:off x="426381" y="853351"/>
            <a:ext cx="7966800" cy="197100"/>
          </a:xfrm>
          <a:custGeom>
            <a:avLst/>
            <a:gdLst/>
            <a:ahLst/>
            <a:cxnLst/>
            <a:rect l="l" t="t" r="r" b="b"/>
            <a:pathLst>
              <a:path w="721995" h="312420">
                <a:moveTo>
                  <a:pt x="721789" y="0"/>
                </a:moveTo>
                <a:lnTo>
                  <a:pt x="0" y="0"/>
                </a:lnTo>
                <a:lnTo>
                  <a:pt x="0" y="312178"/>
                </a:lnTo>
                <a:lnTo>
                  <a:pt x="721789" y="312178"/>
                </a:lnTo>
                <a:lnTo>
                  <a:pt x="72178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135000" tIns="0" rIns="0" bIns="0" rtlCol="0" anchor="ctr"/>
          <a:lstStyle/>
          <a:p>
            <a:endParaRPr lang="es-ES" sz="1050" spc="225">
              <a:solidFill>
                <a:srgbClr val="FFFFFF"/>
              </a:solidFill>
              <a:latin typeface="Enagás PT Serif" panose="020A0603040505020204" pitchFamily="18" charset="77"/>
              <a:ea typeface="Enagás PT Serif" panose="020A0603040505020204" pitchFamily="18" charset="0"/>
              <a:cs typeface="Enagás PT Serif" panose="020A0603040505020204" pitchFamily="18" charset="0"/>
            </a:endParaRPr>
          </a:p>
        </p:txBody>
      </p:sp>
      <p:sp>
        <p:nvSpPr>
          <p:cNvPr id="8" name="2 Título"/>
          <p:cNvSpPr>
            <a:spLocks noGrp="1"/>
          </p:cNvSpPr>
          <p:nvPr>
            <p:ph type="title" hasCustomPrompt="1"/>
          </p:nvPr>
        </p:nvSpPr>
        <p:spPr>
          <a:xfrm>
            <a:off x="439199" y="298800"/>
            <a:ext cx="795398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600" b="0"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Completa el índice</a:t>
            </a:r>
          </a:p>
        </p:txBody>
      </p:sp>
      <p:sp>
        <p:nvSpPr>
          <p:cNvPr id="11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26379" y="2967775"/>
            <a:ext cx="7966800" cy="1764000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numCol="2" anchor="ctr" anchorCtr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1957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0ECD44-34C8-2E44-AA48-30F7B410C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13" name="Imagen 12" descr="Un conjunto de árboles&#10;&#10;Descripción generada automáticamente con confianza baja">
            <a:extLst>
              <a:ext uri="{FF2B5EF4-FFF2-40B4-BE49-F238E27FC236}">
                <a16:creationId xmlns:a16="http://schemas.microsoft.com/office/drawing/2014/main" id="{571B1B5D-6563-F34B-B64B-F26B70F5C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76" y="1050451"/>
            <a:ext cx="7966800" cy="1918051"/>
          </a:xfrm>
          <a:prstGeom prst="rect">
            <a:avLst/>
          </a:prstGeom>
        </p:spPr>
      </p:pic>
      <p:sp>
        <p:nvSpPr>
          <p:cNvPr id="12" name="object 16">
            <a:extLst>
              <a:ext uri="{FF2B5EF4-FFF2-40B4-BE49-F238E27FC236}">
                <a16:creationId xmlns:a16="http://schemas.microsoft.com/office/drawing/2014/main" id="{72A6B4E3-3CFE-AA49-9566-9D207A21C2F9}"/>
              </a:ext>
            </a:extLst>
          </p:cNvPr>
          <p:cNvSpPr/>
          <p:nvPr userDrawn="1"/>
        </p:nvSpPr>
        <p:spPr>
          <a:xfrm>
            <a:off x="426381" y="853351"/>
            <a:ext cx="7965000" cy="197100"/>
          </a:xfrm>
          <a:custGeom>
            <a:avLst/>
            <a:gdLst/>
            <a:ahLst/>
            <a:cxnLst/>
            <a:rect l="l" t="t" r="r" b="b"/>
            <a:pathLst>
              <a:path w="721995" h="312420">
                <a:moveTo>
                  <a:pt x="721789" y="0"/>
                </a:moveTo>
                <a:lnTo>
                  <a:pt x="0" y="0"/>
                </a:lnTo>
                <a:lnTo>
                  <a:pt x="0" y="312178"/>
                </a:lnTo>
                <a:lnTo>
                  <a:pt x="721789" y="312178"/>
                </a:lnTo>
                <a:lnTo>
                  <a:pt x="721789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35000" tIns="0" rIns="0" bIns="0" rtlCol="0" anchor="ctr"/>
          <a:lstStyle/>
          <a:p>
            <a:endParaRPr lang="es-ES" sz="1050" spc="225">
              <a:solidFill>
                <a:srgbClr val="FFFFFF"/>
              </a:solidFill>
              <a:latin typeface="Enagás PT Serif" panose="020A0603040505020204" pitchFamily="18" charset="77"/>
              <a:ea typeface="Enagás PT Serif" panose="020A0603040505020204" pitchFamily="18" charset="0"/>
              <a:cs typeface="Enagás PT Serif" panose="020A0603040505020204" pitchFamily="18" charset="0"/>
            </a:endParaRPr>
          </a:p>
        </p:txBody>
      </p:sp>
      <p:sp>
        <p:nvSpPr>
          <p:cNvPr id="11" name="2 Título"/>
          <p:cNvSpPr>
            <a:spLocks noGrp="1"/>
          </p:cNvSpPr>
          <p:nvPr>
            <p:ph type="title" hasCustomPrompt="1"/>
          </p:nvPr>
        </p:nvSpPr>
        <p:spPr>
          <a:xfrm>
            <a:off x="439199" y="298800"/>
            <a:ext cx="795398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600" b="0"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Completa el índice</a:t>
            </a:r>
          </a:p>
        </p:txBody>
      </p:sp>
      <p:sp>
        <p:nvSpPr>
          <p:cNvPr id="14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26379" y="2967775"/>
            <a:ext cx="7966800" cy="1764000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numCol="2" anchor="ctr" anchorCtr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214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5CDCAF3-0746-004C-9C3B-0FCB94230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9" name="Imagen 8" descr="Imagen que contiene agua, parado, grande, pájaro&#10;&#10;Descripción generada automáticamente">
            <a:extLst>
              <a:ext uri="{FF2B5EF4-FFF2-40B4-BE49-F238E27FC236}">
                <a16:creationId xmlns:a16="http://schemas.microsoft.com/office/drawing/2014/main" id="{8023BAE1-37B8-B540-B421-814E0ED8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01" y="1050448"/>
            <a:ext cx="7966800" cy="1917333"/>
          </a:xfrm>
          <a:prstGeom prst="rect">
            <a:avLst/>
          </a:prstGeom>
        </p:spPr>
      </p:pic>
      <p:sp>
        <p:nvSpPr>
          <p:cNvPr id="12" name="object 16">
            <a:extLst>
              <a:ext uri="{FF2B5EF4-FFF2-40B4-BE49-F238E27FC236}">
                <a16:creationId xmlns:a16="http://schemas.microsoft.com/office/drawing/2014/main" id="{72A6B4E3-3CFE-AA49-9566-9D207A21C2F9}"/>
              </a:ext>
            </a:extLst>
          </p:cNvPr>
          <p:cNvSpPr/>
          <p:nvPr userDrawn="1"/>
        </p:nvSpPr>
        <p:spPr>
          <a:xfrm>
            <a:off x="426381" y="853351"/>
            <a:ext cx="7965000" cy="197100"/>
          </a:xfrm>
          <a:custGeom>
            <a:avLst/>
            <a:gdLst/>
            <a:ahLst/>
            <a:cxnLst/>
            <a:rect l="l" t="t" r="r" b="b"/>
            <a:pathLst>
              <a:path w="721995" h="312420">
                <a:moveTo>
                  <a:pt x="721789" y="0"/>
                </a:moveTo>
                <a:lnTo>
                  <a:pt x="0" y="0"/>
                </a:lnTo>
                <a:lnTo>
                  <a:pt x="0" y="312178"/>
                </a:lnTo>
                <a:lnTo>
                  <a:pt x="721789" y="312178"/>
                </a:lnTo>
                <a:lnTo>
                  <a:pt x="72178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135000" tIns="0" rIns="0" bIns="0" rtlCol="0" anchor="ctr"/>
          <a:lstStyle/>
          <a:p>
            <a:endParaRPr lang="es-ES" sz="1050" spc="225">
              <a:solidFill>
                <a:srgbClr val="FFFFFF"/>
              </a:solidFill>
              <a:latin typeface="Enagás PT Serif" panose="020A0603040505020204" pitchFamily="18" charset="77"/>
              <a:ea typeface="Enagás PT Serif" panose="020A0603040505020204" pitchFamily="18" charset="0"/>
              <a:cs typeface="Enagás PT Serif" panose="020A0603040505020204" pitchFamily="18" charset="0"/>
            </a:endParaRPr>
          </a:p>
        </p:txBody>
      </p:sp>
      <p:sp>
        <p:nvSpPr>
          <p:cNvPr id="13" name="2 Título"/>
          <p:cNvSpPr>
            <a:spLocks noGrp="1"/>
          </p:cNvSpPr>
          <p:nvPr>
            <p:ph type="title" hasCustomPrompt="1"/>
          </p:nvPr>
        </p:nvSpPr>
        <p:spPr>
          <a:xfrm>
            <a:off x="439199" y="298800"/>
            <a:ext cx="795398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600" b="0"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Completa el índice</a:t>
            </a:r>
          </a:p>
        </p:txBody>
      </p:sp>
      <p:sp>
        <p:nvSpPr>
          <p:cNvPr id="14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26379" y="2967775"/>
            <a:ext cx="7966800" cy="1764000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numCol="2" anchor="ctr" anchorCtr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5664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tabla, taza, naranja&#10;&#10;Descripción generada automáticamente">
            <a:extLst>
              <a:ext uri="{FF2B5EF4-FFF2-40B4-BE49-F238E27FC236}">
                <a16:creationId xmlns:a16="http://schemas.microsoft.com/office/drawing/2014/main" id="{CCB3EBC8-0550-0947-9BF4-C76AAE1DE1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81" y="1050451"/>
            <a:ext cx="7966800" cy="191732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48707C8-4524-DD43-8B3C-BEA69EE24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72A6B4E3-3CFE-AA49-9566-9D207A21C2F9}"/>
              </a:ext>
            </a:extLst>
          </p:cNvPr>
          <p:cNvSpPr/>
          <p:nvPr userDrawn="1"/>
        </p:nvSpPr>
        <p:spPr>
          <a:xfrm>
            <a:off x="426381" y="853351"/>
            <a:ext cx="7965000" cy="197100"/>
          </a:xfrm>
          <a:custGeom>
            <a:avLst/>
            <a:gdLst/>
            <a:ahLst/>
            <a:cxnLst/>
            <a:rect l="l" t="t" r="r" b="b"/>
            <a:pathLst>
              <a:path w="721995" h="312420">
                <a:moveTo>
                  <a:pt x="721789" y="0"/>
                </a:moveTo>
                <a:lnTo>
                  <a:pt x="0" y="0"/>
                </a:lnTo>
                <a:lnTo>
                  <a:pt x="0" y="312178"/>
                </a:lnTo>
                <a:lnTo>
                  <a:pt x="721789" y="312178"/>
                </a:lnTo>
                <a:lnTo>
                  <a:pt x="72178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35000" tIns="0" rIns="0" bIns="0" rtlCol="0" anchor="ctr"/>
          <a:lstStyle/>
          <a:p>
            <a:endParaRPr lang="es-ES" sz="1050" spc="225">
              <a:solidFill>
                <a:srgbClr val="FFFFFF"/>
              </a:solidFill>
              <a:latin typeface="Enagás PT Serif" panose="020A0603040505020204" pitchFamily="18" charset="77"/>
              <a:ea typeface="Enagás PT Serif" panose="020A0603040505020204" pitchFamily="18" charset="0"/>
              <a:cs typeface="Enagás PT Serif" panose="020A0603040505020204" pitchFamily="18" charset="0"/>
            </a:endParaRPr>
          </a:p>
        </p:txBody>
      </p:sp>
      <p:sp>
        <p:nvSpPr>
          <p:cNvPr id="13" name="2 Título"/>
          <p:cNvSpPr>
            <a:spLocks noGrp="1"/>
          </p:cNvSpPr>
          <p:nvPr>
            <p:ph type="title" hasCustomPrompt="1"/>
          </p:nvPr>
        </p:nvSpPr>
        <p:spPr>
          <a:xfrm>
            <a:off x="439199" y="298800"/>
            <a:ext cx="795398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600" b="0"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Completa el índice</a:t>
            </a:r>
          </a:p>
        </p:txBody>
      </p:sp>
      <p:sp>
        <p:nvSpPr>
          <p:cNvPr id="14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26379" y="2967775"/>
            <a:ext cx="7966800" cy="1764000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numCol="2" anchor="ctr" anchorCtr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8528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ítulo/ante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FAC64-697C-744A-8112-A87F70158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382541-1604-654B-A65F-6E00B131D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158750"/>
            <a:ext cx="7956550" cy="14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1">
                <a:solidFill>
                  <a:schemeClr val="accent1"/>
                </a:solidFill>
              </a:defRPr>
            </a:lvl1pPr>
            <a:lvl2pPr marL="457200" indent="0">
              <a:buNone/>
              <a:defRPr sz="900" b="1">
                <a:solidFill>
                  <a:schemeClr val="accent1"/>
                </a:solidFill>
              </a:defRPr>
            </a:lvl2pPr>
            <a:lvl3pPr marL="914400" indent="0">
              <a:buNone/>
              <a:defRPr sz="900" b="1">
                <a:solidFill>
                  <a:schemeClr val="accent1"/>
                </a:solidFill>
              </a:defRPr>
            </a:lvl3pPr>
            <a:lvl4pPr marL="1371600" indent="0">
              <a:buNone/>
              <a:defRPr sz="900" b="1">
                <a:solidFill>
                  <a:schemeClr val="accent1"/>
                </a:solidFill>
              </a:defRPr>
            </a:lvl4pPr>
            <a:lvl5pPr marL="1828800" indent="0">
              <a:buNone/>
              <a:defRPr sz="9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Antetítulo si lo tuviera. </a:t>
            </a:r>
            <a:r>
              <a:rPr lang="es-ES" err="1"/>
              <a:t>Verdana</a:t>
            </a:r>
            <a:r>
              <a:rPr lang="es-ES"/>
              <a:t> 9 negrita (RGB 0, 122, 174) </a:t>
            </a:r>
            <a:endParaRPr lang="es-ES_tradnl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102A1F6-3BA1-9344-A2BE-98333259B6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62927"/>
            <a:ext cx="7940342" cy="3354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None/>
              <a:defRPr sz="2600" b="0" i="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/>
              <a:t>Escribe el título en Enagás PT Serif (RGB 99, 102, 106)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D20DD62-D5F1-BD4A-B469-89350AF1C4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000" y="700187"/>
            <a:ext cx="7940342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None/>
              <a:defRPr sz="1100" b="1" i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_tradnl" noProof="0"/>
              <a:t>Subtítulo de la diapositiva si lo tuviera. </a:t>
            </a:r>
            <a:r>
              <a:rPr lang="es-ES_tradnl" noProof="0" err="1"/>
              <a:t>Verdana</a:t>
            </a:r>
            <a:r>
              <a:rPr lang="es-ES_tradnl" noProof="0"/>
              <a:t> 11 negrita (RGB 99, 102, 106)</a:t>
            </a:r>
          </a:p>
        </p:txBody>
      </p:sp>
      <p:sp>
        <p:nvSpPr>
          <p:cNvPr id="7" name="Marcador de texto 8">
            <a:extLst>
              <a:ext uri="{FF2B5EF4-FFF2-40B4-BE49-F238E27FC236}">
                <a16:creationId xmlns:a16="http://schemas.microsoft.com/office/drawing/2014/main" id="{C6DF052F-C7BB-3949-A7C2-035D5A3B33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123950"/>
            <a:ext cx="7940342" cy="365662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 sz="1000">
                <a:solidFill>
                  <a:schemeClr val="accent3"/>
                </a:solidFill>
              </a:defRPr>
            </a:lvl2pPr>
            <a:lvl3pPr>
              <a:defRPr sz="1000">
                <a:solidFill>
                  <a:schemeClr val="accent3"/>
                </a:solidFill>
              </a:defRPr>
            </a:lvl3pPr>
            <a:lvl4pPr>
              <a:defRPr sz="1000">
                <a:solidFill>
                  <a:schemeClr val="accent3"/>
                </a:solidFill>
              </a:defRPr>
            </a:lvl4pPr>
            <a:lvl5pPr>
              <a:defRPr sz="1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671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17033C0-A02C-8F45-A7F1-45FF61F410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369180" y="3630606"/>
            <a:ext cx="1223561" cy="10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6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5" r:id="rId2"/>
    <p:sldLayoutId id="2147483827" r:id="rId3"/>
    <p:sldLayoutId id="2147483829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" userDrawn="1">
          <p15:clr>
            <a:srgbClr val="F26B43"/>
          </p15:clr>
        </p15:guide>
        <p15:guide id="2" orient="horz" pos="3140" userDrawn="1">
          <p15:clr>
            <a:srgbClr val="F26B43"/>
          </p15:clr>
        </p15:guide>
        <p15:guide id="3" pos="113" userDrawn="1">
          <p15:clr>
            <a:srgbClr val="F26B43"/>
          </p15:clr>
        </p15:guide>
        <p15:guide id="4" pos="564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B72E51-3DA6-EA4A-AA08-C346D81FE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18291F7-5BC9-A34B-9232-71699CB53F2E}"/>
              </a:ext>
            </a:extLst>
          </p:cNvPr>
          <p:cNvSpPr/>
          <p:nvPr userDrawn="1"/>
        </p:nvSpPr>
        <p:spPr>
          <a:xfrm>
            <a:off x="0" y="0"/>
            <a:ext cx="8379619" cy="5143500"/>
          </a:xfrm>
          <a:custGeom>
            <a:avLst/>
            <a:gdLst/>
            <a:ahLst/>
            <a:cxnLst/>
            <a:rect l="l" t="t" r="r" b="b"/>
            <a:pathLst>
              <a:path w="19266535" h="10471150">
                <a:moveTo>
                  <a:pt x="19266429" y="0"/>
                </a:moveTo>
                <a:lnTo>
                  <a:pt x="0" y="0"/>
                </a:lnTo>
                <a:lnTo>
                  <a:pt x="0" y="10470885"/>
                </a:lnTo>
                <a:lnTo>
                  <a:pt x="19266429" y="10470885"/>
                </a:lnTo>
                <a:lnTo>
                  <a:pt x="19266429" y="0"/>
                </a:lnTo>
                <a:close/>
              </a:path>
            </a:pathLst>
          </a:custGeom>
          <a:solidFill>
            <a:schemeClr val="accent6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F7180EB-41B2-A648-BA5C-52ED0C5E9F4E}"/>
              </a:ext>
            </a:extLst>
          </p:cNvPr>
          <p:cNvSpPr/>
          <p:nvPr userDrawn="1"/>
        </p:nvSpPr>
        <p:spPr>
          <a:xfrm>
            <a:off x="190808" y="158750"/>
            <a:ext cx="8188811" cy="4826000"/>
          </a:xfrm>
          <a:custGeom>
            <a:avLst/>
            <a:gdLst/>
            <a:ahLst/>
            <a:cxnLst/>
            <a:rect l="l" t="t" r="r" b="b"/>
            <a:pathLst>
              <a:path w="19266535" h="10471150">
                <a:moveTo>
                  <a:pt x="19266429" y="0"/>
                </a:moveTo>
                <a:lnTo>
                  <a:pt x="0" y="0"/>
                </a:lnTo>
                <a:lnTo>
                  <a:pt x="0" y="10470885"/>
                </a:lnTo>
                <a:lnTo>
                  <a:pt x="19266429" y="10470885"/>
                </a:lnTo>
                <a:lnTo>
                  <a:pt x="1926642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873123D-9479-4D4D-B2E3-7C54C21C11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86886" y="300095"/>
            <a:ext cx="540321" cy="4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1" r:id="rId2"/>
    <p:sldLayoutId id="2147483833" r:id="rId3"/>
    <p:sldLayoutId id="2147483830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4" userDrawn="1">
          <p15:clr>
            <a:srgbClr val="F26B43"/>
          </p15:clr>
        </p15:guide>
        <p15:guide id="2" pos="5647" userDrawn="1">
          <p15:clr>
            <a:srgbClr val="F26B43"/>
          </p15:clr>
        </p15:guide>
        <p15:guide id="3" orient="horz" pos="100" userDrawn="1">
          <p15:clr>
            <a:srgbClr val="F26B43"/>
          </p15:clr>
        </p15:guide>
        <p15:guide id="4" orient="horz" pos="31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95BA7-8D08-C745-98EF-B036C872A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2734" y="4920050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D49913E3-17B7-A34E-B08E-8A0CDEE5D1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86886" y="300095"/>
            <a:ext cx="540321" cy="4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3" userDrawn="1">
          <p15:clr>
            <a:srgbClr val="F26B43"/>
          </p15:clr>
        </p15:guide>
        <p15:guide id="2" pos="5647" userDrawn="1">
          <p15:clr>
            <a:srgbClr val="F26B43"/>
          </p15:clr>
        </p15:guide>
        <p15:guide id="3" orient="horz" pos="100" userDrawn="1">
          <p15:clr>
            <a:srgbClr val="F26B43"/>
          </p15:clr>
        </p15:guide>
        <p15:guide id="4" orient="horz" pos="3140" userDrawn="1">
          <p15:clr>
            <a:srgbClr val="F26B43"/>
          </p15:clr>
        </p15:guide>
        <p15:guide id="5" pos="5284" userDrawn="1">
          <p15:clr>
            <a:srgbClr val="F26B43"/>
          </p15:clr>
        </p15:guide>
        <p15:guide id="6" orient="horz" pos="441" userDrawn="1">
          <p15:clr>
            <a:srgbClr val="F26B43"/>
          </p15:clr>
        </p15:guide>
        <p15:guide id="7" orient="horz" pos="2799" userDrawn="1">
          <p15:clr>
            <a:srgbClr val="F26B43"/>
          </p15:clr>
        </p15:guide>
        <p15:guide id="8" pos="27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6" r:id="rId2"/>
    <p:sldLayoutId id="2147483834" r:id="rId3"/>
    <p:sldLayoutId id="214748383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orient="horz" pos="3140" userDrawn="1">
          <p15:clr>
            <a:srgbClr val="F26B43"/>
          </p15:clr>
        </p15:guide>
        <p15:guide id="4" pos="564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95BA7-8D08-C745-98EF-B036C872A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  <a:prstGeom prst="rect">
            <a:avLst/>
          </a:prstGeom>
        </p:spPr>
        <p:txBody>
          <a:bodyPr/>
          <a:lstStyle>
            <a:lvl1pPr algn="ctr">
              <a:defRPr sz="800" b="0" i="0">
                <a:solidFill>
                  <a:schemeClr val="accent3"/>
                </a:solidFill>
                <a:latin typeface="Enagás PT Serif" panose="020A0603040505020204" pitchFamily="18" charset="77"/>
              </a:defRPr>
            </a:lvl1pPr>
          </a:lstStyle>
          <a:p>
            <a:fld id="{BC84A7B8-DCD1-44CA-A629-967FC9CECB50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D49913E3-17B7-A34E-B08E-8A0CDEE5D1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86886" y="300095"/>
            <a:ext cx="540321" cy="4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100">
          <p15:clr>
            <a:srgbClr val="F26B43"/>
          </p15:clr>
        </p15:guide>
        <p15:guide id="4" orient="horz" pos="3140">
          <p15:clr>
            <a:srgbClr val="F26B43"/>
          </p15:clr>
        </p15:guide>
        <p15:guide id="5" pos="5284">
          <p15:clr>
            <a:srgbClr val="F26B43"/>
          </p15:clr>
        </p15:guide>
        <p15:guide id="6" orient="horz" pos="441">
          <p15:clr>
            <a:srgbClr val="F26B43"/>
          </p15:clr>
        </p15:guide>
        <p15:guide id="7" orient="horz" pos="2799">
          <p15:clr>
            <a:srgbClr val="F26B43"/>
          </p15:clr>
        </p15:guide>
        <p15:guide id="8" pos="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agas.es/enagas/es/Gestion_Tecnica_Sistema/Operacion_del_Sistema_Gasista/Notas_de_operacion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9FE5DEA-0D1F-4490-9311-C23FBD336B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/>
              <a:t>Enero-26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6ED447-1CE0-4298-81D2-38D78BF37F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020" y="817646"/>
            <a:ext cx="3738086" cy="2295940"/>
          </a:xfrm>
        </p:spPr>
        <p:txBody>
          <a:bodyPr/>
          <a:lstStyle/>
          <a:p>
            <a:r>
              <a:rPr lang="es-ES"/>
              <a:t>Boletín Estadístico</a:t>
            </a:r>
          </a:p>
          <a:p>
            <a:r>
              <a:rPr lang="es-ES" sz="2000">
                <a:solidFill>
                  <a:schemeClr val="accent1"/>
                </a:solidFill>
              </a:rPr>
              <a:t>Diciembre 2025</a:t>
            </a:r>
          </a:p>
          <a:p>
            <a:pPr>
              <a:spcBef>
                <a:spcPct val="20000"/>
              </a:spcBef>
            </a:pPr>
            <a:r>
              <a:rPr lang="es-ES" sz="1200" b="1">
                <a:solidFill>
                  <a:schemeClr val="accent2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AVANCE</a:t>
            </a:r>
          </a:p>
          <a:p>
            <a:pPr>
              <a:spcAft>
                <a:spcPts val="0"/>
              </a:spcAft>
              <a:buClrTx/>
              <a:buSzTx/>
            </a:pPr>
            <a:r>
              <a:rPr lang="es-ES" sz="1200">
                <a:latin typeface="Enagás PT Serif" panose="020A0603040505020204" pitchFamily="18" charset="0"/>
                <a:ea typeface="Enagás PT Serif" panose="020A0603040505020204" pitchFamily="18" charset="0"/>
              </a:rPr>
              <a:t>Gestión del Sistema Gasista</a:t>
            </a:r>
          </a:p>
          <a:p>
            <a:pPr>
              <a:spcAft>
                <a:spcPts val="0"/>
              </a:spcAft>
              <a:buClrTx/>
              <a:buSzTx/>
            </a:pPr>
            <a:endParaRPr lang="es-ES" sz="1000">
              <a:solidFill>
                <a:schemeClr val="accent1"/>
              </a:solidFill>
              <a:latin typeface="Enagás PT Serif" panose="020A0603040505020204" pitchFamily="18" charset="0"/>
              <a:ea typeface="Enagás PT Serif" panose="020A0603040505020204" pitchFamily="18" charset="0"/>
            </a:endParaRPr>
          </a:p>
          <a:p>
            <a:pPr>
              <a:spcAft>
                <a:spcPts val="0"/>
              </a:spcAft>
              <a:buClrTx/>
              <a:buSzTx/>
            </a:pPr>
            <a:r>
              <a:rPr lang="es-ES" sz="1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			GTS_DEMANDA@enagas.es</a:t>
            </a:r>
            <a:r>
              <a:rPr lang="es-ES" sz="12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	</a:t>
            </a:r>
            <a:endParaRPr lang="es-ES" sz="1000">
              <a:solidFill>
                <a:schemeClr val="accent1"/>
              </a:solidFill>
              <a:latin typeface="Enagás PT Serif" panose="020A0603040505020204" pitchFamily="18" charset="0"/>
              <a:ea typeface="Enagás PT Serif" panose="020A0603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0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3974E9D-535B-4423-83FE-C9EAEFEB4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944" y="1477165"/>
            <a:ext cx="2361056" cy="184698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B8717E-3BE1-DE7F-80E4-5CAB4FAD38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44" t="4573" r="15172" b="2845"/>
          <a:stretch>
            <a:fillRect/>
          </a:stretch>
        </p:blipFill>
        <p:spPr>
          <a:xfrm>
            <a:off x="58143" y="727562"/>
            <a:ext cx="6724801" cy="3846776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9276981-D767-4432-80E2-92B925871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579" y="4909319"/>
            <a:ext cx="473273" cy="204788"/>
          </a:xfrm>
        </p:spPr>
        <p:txBody>
          <a:bodyPr/>
          <a:lstStyle/>
          <a:p>
            <a:fld id="{BC84A7B8-DCD1-44CA-A629-967FC9CECB50}" type="slidenum">
              <a:rPr lang="es-ES_tradnl" smtClean="0"/>
              <a:pPr/>
              <a:t>10</a:t>
            </a:fld>
            <a:endParaRPr lang="es-ES_tradn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0B6A7E-441C-4E1F-8645-E4847E749168}"/>
              </a:ext>
            </a:extLst>
          </p:cNvPr>
          <p:cNvSpPr txBox="1"/>
          <p:nvPr/>
        </p:nvSpPr>
        <p:spPr>
          <a:xfrm>
            <a:off x="2292356" y="4932509"/>
            <a:ext cx="17264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(*) Datos de repartos del SL-ATR</a:t>
            </a:r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39DFBE3E-901C-4D7C-A63D-11FE365C5CA1}"/>
              </a:ext>
            </a:extLst>
          </p:cNvPr>
          <p:cNvSpPr txBox="1">
            <a:spLocks/>
          </p:cNvSpPr>
          <p:nvPr/>
        </p:nvSpPr>
        <p:spPr>
          <a:xfrm>
            <a:off x="411393" y="293464"/>
            <a:ext cx="7940675" cy="3349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s-ES"/>
              <a:t>2.1 </a:t>
            </a:r>
            <a:r>
              <a:rPr lang="es-ES" sz="2400"/>
              <a:t>Cobertura de la demanda. Conexiones Internacionales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11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08B27DB-4B65-09E6-94DD-8492131A8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3" y="1204389"/>
            <a:ext cx="8562975" cy="252412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9276981-D767-4432-80E2-92B925871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2065" y="4904517"/>
            <a:ext cx="473273" cy="204788"/>
          </a:xfrm>
        </p:spPr>
        <p:txBody>
          <a:bodyPr/>
          <a:lstStyle/>
          <a:p>
            <a:fld id="{BC84A7B8-DCD1-44CA-A629-967FC9CECB50}" type="slidenum">
              <a:rPr lang="es-ES_tradnl" smtClean="0"/>
              <a:pPr/>
              <a:t>11</a:t>
            </a:fld>
            <a:endParaRPr lang="es-ES_tradn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59B196-F797-4B9A-B31E-0BBF4FD46F9F}"/>
              </a:ext>
            </a:extLst>
          </p:cNvPr>
          <p:cNvSpPr txBox="1"/>
          <p:nvPr/>
        </p:nvSpPr>
        <p:spPr>
          <a:xfrm>
            <a:off x="339634" y="923164"/>
            <a:ext cx="1300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s-ES" sz="14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Saldos Netos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01815E-DBAD-4225-A12F-AADC226A8D79}"/>
              </a:ext>
            </a:extLst>
          </p:cNvPr>
          <p:cNvSpPr txBox="1"/>
          <p:nvPr/>
        </p:nvSpPr>
        <p:spPr>
          <a:xfrm>
            <a:off x="442028" y="4069377"/>
            <a:ext cx="5443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s-ES" sz="10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+ Entradas a la red de transporte y en Biometano entrada a red de transporte y distribución</a:t>
            </a:r>
          </a:p>
          <a:p>
            <a:pPr defTabSz="914400">
              <a:spcBef>
                <a:spcPct val="20000"/>
              </a:spcBef>
            </a:pPr>
            <a:r>
              <a:rPr lang="es-ES" sz="10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- Salidas de la red de transporte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C90950-AECE-48E9-84A4-9E1DEFB03329}"/>
              </a:ext>
            </a:extLst>
          </p:cNvPr>
          <p:cNvSpPr txBox="1"/>
          <p:nvPr/>
        </p:nvSpPr>
        <p:spPr>
          <a:xfrm>
            <a:off x="442028" y="4915129"/>
            <a:ext cx="17264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(*) Datos de repartos del SL-ATR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AAEF1206-8334-4DF1-9BEB-1D4E75A4B7C3}"/>
              </a:ext>
            </a:extLst>
          </p:cNvPr>
          <p:cNvSpPr txBox="1">
            <a:spLocks/>
          </p:cNvSpPr>
          <p:nvPr/>
        </p:nvSpPr>
        <p:spPr>
          <a:xfrm>
            <a:off x="411393" y="293464"/>
            <a:ext cx="7940675" cy="3349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s-ES"/>
              <a:t>2.1 </a:t>
            </a:r>
            <a:r>
              <a:rPr lang="es-ES" sz="2400"/>
              <a:t>Cobertura de la demanda. Conexiones Internacionales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17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B90543FF-3A0B-3B48-8123-B707ADD18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84A7B8-DCD1-44CA-A629-967FC9CECB50}" type="slidenum">
              <a:rPr lang="es-ES_tradnl" smtClean="0"/>
              <a:pPr/>
              <a:t>12</a:t>
            </a:fld>
            <a:endParaRPr lang="es-ES_tradnl"/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0B3825B7-7E72-41F6-8A6F-E7D0B1AD53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380" y="2895986"/>
            <a:ext cx="8366746" cy="2090683"/>
          </a:xfrm>
          <a:prstGeom prst="rect">
            <a:avLst/>
          </a:prstGeom>
        </p:spPr>
        <p:txBody>
          <a:bodyPr/>
          <a:lstStyle/>
          <a:p>
            <a:pPr marL="342900" indent="-342900"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Evolución de la demanda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Convencional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Sector eléctrico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CCAA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Cobertura de la demanda. 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Orígenes de suministros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Conexiones Internacionales</a:t>
            </a:r>
          </a:p>
          <a:p>
            <a:pPr lvl="1"/>
            <a:endParaRPr lang="es-ES" sz="1200">
              <a:solidFill>
                <a:schemeClr val="bg1">
                  <a:lumMod val="50000"/>
                </a:schemeClr>
              </a:solidFill>
              <a:latin typeface="Enagás PT Serif" panose="020A0603040505020204" pitchFamily="18" charset="0"/>
              <a:ea typeface="Enagás PT Serif" panose="020A060304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Gases renovables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el TVB</a:t>
            </a:r>
          </a:p>
          <a:p>
            <a:pPr marL="342900" indent="-342900"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plantas de regasificación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los AASS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Notas de operación y otros hechos relevantes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CEC4017-F931-450A-873C-6916BF19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99" y="298800"/>
            <a:ext cx="7953981" cy="400110"/>
          </a:xfrm>
        </p:spPr>
        <p:txBody>
          <a:bodyPr/>
          <a:lstStyle/>
          <a:p>
            <a:r>
              <a:rPr lang="es-ES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109826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45E8AC6-1CA8-895D-7A45-E723DEB8FC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98" t="18025" r="7525" b="3605"/>
          <a:stretch>
            <a:fillRect/>
          </a:stretch>
        </p:blipFill>
        <p:spPr>
          <a:xfrm>
            <a:off x="284715" y="2619968"/>
            <a:ext cx="6899856" cy="24406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78C114-7745-1544-653E-D5E154F43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85" y="887123"/>
            <a:ext cx="8479580" cy="163641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9276981-D767-4432-80E2-92B925871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2065" y="4904517"/>
            <a:ext cx="473273" cy="204788"/>
          </a:xfrm>
        </p:spPr>
        <p:txBody>
          <a:bodyPr/>
          <a:lstStyle/>
          <a:p>
            <a:fld id="{BC84A7B8-DCD1-44CA-A629-967FC9CECB50}" type="slidenum">
              <a:rPr lang="es-ES_tradnl" smtClean="0"/>
              <a:pPr/>
              <a:t>13</a:t>
            </a:fld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AFCF72-803C-4CB1-BE99-E33D189B4EC3}"/>
              </a:ext>
            </a:extLst>
          </p:cNvPr>
          <p:cNvSpPr txBox="1"/>
          <p:nvPr/>
        </p:nvSpPr>
        <p:spPr>
          <a:xfrm>
            <a:off x="284715" y="625296"/>
            <a:ext cx="850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chemeClr val="accent2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Producción de </a:t>
            </a:r>
            <a:r>
              <a:rPr lang="es-ES" sz="1400" b="1">
                <a:solidFill>
                  <a:schemeClr val="accent2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BIOMETANO</a:t>
            </a:r>
            <a:r>
              <a:rPr lang="es-ES" sz="1400">
                <a:solidFill>
                  <a:schemeClr val="accent2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 a la red de transporte y a la red de Distribución</a:t>
            </a:r>
            <a:endParaRPr lang="es-ES" sz="1400" b="1">
              <a:solidFill>
                <a:schemeClr val="accent2"/>
              </a:solidFill>
              <a:latin typeface="Enagás PT Serif" panose="020A0603040505020204" pitchFamily="18" charset="0"/>
              <a:ea typeface="Enagás PT Serif" panose="020A0603040505020204" pitchFamily="18" charset="0"/>
            </a:endParaRP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2689CAE0-1A78-4BA9-A061-E107235B2643}"/>
              </a:ext>
            </a:extLst>
          </p:cNvPr>
          <p:cNvSpPr txBox="1">
            <a:spLocks/>
          </p:cNvSpPr>
          <p:nvPr/>
        </p:nvSpPr>
        <p:spPr>
          <a:xfrm>
            <a:off x="411393" y="293464"/>
            <a:ext cx="7940675" cy="3349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s-ES"/>
              <a:t>3. </a:t>
            </a:r>
            <a:r>
              <a:rPr lang="es-ES" sz="2400"/>
              <a:t>Gases Renovables</a:t>
            </a:r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F7E1A2-E1A2-45F5-9115-2DA526A17AF8}"/>
              </a:ext>
            </a:extLst>
          </p:cNvPr>
          <p:cNvSpPr txBox="1"/>
          <p:nvPr/>
        </p:nvSpPr>
        <p:spPr>
          <a:xfrm>
            <a:off x="7045928" y="2567533"/>
            <a:ext cx="2079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(*) Tabla: Datos de repartos del SL-ATR</a:t>
            </a:r>
          </a:p>
        </p:txBody>
      </p:sp>
    </p:spTree>
    <p:extLst>
      <p:ext uri="{BB962C8B-B14F-4D97-AF65-F5344CB8AC3E}">
        <p14:creationId xmlns:p14="http://schemas.microsoft.com/office/powerpoint/2010/main" val="334182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B90543FF-3A0B-3B48-8123-B707ADD18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84A7B8-DCD1-44CA-A629-967FC9CECB50}" type="slidenum">
              <a:rPr lang="es-ES_tradnl" smtClean="0"/>
              <a:pPr/>
              <a:t>14</a:t>
            </a:fld>
            <a:endParaRPr lang="es-ES_tradnl"/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0B3825B7-7E72-41F6-8A6F-E7D0B1AD53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380" y="2895986"/>
            <a:ext cx="8366746" cy="2090683"/>
          </a:xfrm>
          <a:prstGeom prst="rect">
            <a:avLst/>
          </a:prstGeom>
        </p:spPr>
        <p:txBody>
          <a:bodyPr/>
          <a:lstStyle/>
          <a:p>
            <a:pPr marL="342900" indent="-342900"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Evolución de la demanda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Convencional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Sector eléctrico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CCAA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Cobertura de la demanda. 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Orígenes de suministros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Conexiones Internacionales</a:t>
            </a:r>
          </a:p>
          <a:p>
            <a:pPr lvl="1"/>
            <a:endParaRPr lang="es-ES" sz="1200">
              <a:solidFill>
                <a:schemeClr val="bg1">
                  <a:lumMod val="50000"/>
                </a:schemeClr>
              </a:solidFill>
              <a:latin typeface="Enagás PT Serif" panose="020A0603040505020204" pitchFamily="18" charset="0"/>
              <a:ea typeface="Enagás PT Serif" panose="020A060304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Gases renovables</a:t>
            </a:r>
          </a:p>
          <a:p>
            <a:pPr marL="342900" indent="-342900">
              <a:buFont typeface="+mj-lt"/>
              <a:buAutoNum type="arabicPeriod"/>
            </a:pPr>
            <a:r>
              <a:rPr lang="es-ES" b="1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el TVB</a:t>
            </a:r>
          </a:p>
          <a:p>
            <a:pPr marL="342900" indent="-342900"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plantas de regasificación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los AASS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Notas de operación y otros hechos relevantes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CEC4017-F931-450A-873C-6916BF19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99" y="298800"/>
            <a:ext cx="7953981" cy="400110"/>
          </a:xfrm>
        </p:spPr>
        <p:txBody>
          <a:bodyPr/>
          <a:lstStyle/>
          <a:p>
            <a:r>
              <a:rPr lang="es-ES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241925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FA33B52-B4B5-73B7-D61F-D260940CE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40" y="3857666"/>
            <a:ext cx="2927851" cy="11724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5A8F63-BC24-CF0E-0CA8-2D74B2E64A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44"/>
          <a:stretch>
            <a:fillRect/>
          </a:stretch>
        </p:blipFill>
        <p:spPr>
          <a:xfrm>
            <a:off x="75087" y="744920"/>
            <a:ext cx="4643767" cy="36277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5CB0BC-B69F-3CA4-C75D-1EC5F5E39B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31" r="3755"/>
          <a:stretch>
            <a:fillRect/>
          </a:stretch>
        </p:blipFill>
        <p:spPr>
          <a:xfrm>
            <a:off x="4737463" y="984882"/>
            <a:ext cx="4226412" cy="2872784"/>
          </a:xfrm>
          <a:prstGeom prst="rect">
            <a:avLst/>
          </a:prstGeom>
        </p:spPr>
      </p:pic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BC78860D-21D1-4B77-92F2-69FE24F719EB}"/>
              </a:ext>
            </a:extLst>
          </p:cNvPr>
          <p:cNvSpPr txBox="1">
            <a:spLocks/>
          </p:cNvSpPr>
          <p:nvPr/>
        </p:nvSpPr>
        <p:spPr>
          <a:xfrm>
            <a:off x="411392" y="291164"/>
            <a:ext cx="7940675" cy="3349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s-ES"/>
              <a:t>4. Actividad en el TVB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9276981-D767-4432-80E2-92B925871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0727" y="4938712"/>
            <a:ext cx="473273" cy="204788"/>
          </a:xfrm>
        </p:spPr>
        <p:txBody>
          <a:bodyPr/>
          <a:lstStyle/>
          <a:p>
            <a:fld id="{BC84A7B8-DCD1-44CA-A629-967FC9CECB50}" type="slidenum">
              <a:rPr lang="es-ES_tradnl" smtClean="0"/>
              <a:pPr/>
              <a:t>15</a:t>
            </a:fld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96C6D-5723-4343-9611-FBCAE8B45E50}"/>
              </a:ext>
            </a:extLst>
          </p:cNvPr>
          <p:cNvSpPr txBox="1"/>
          <p:nvPr/>
        </p:nvSpPr>
        <p:spPr>
          <a:xfrm>
            <a:off x="180126" y="701831"/>
            <a:ext cx="2970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Evolución existencias en el TVB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C4E1A94-4273-473B-9289-E1B3C5870347}"/>
              </a:ext>
            </a:extLst>
          </p:cNvPr>
          <p:cNvSpPr txBox="1"/>
          <p:nvPr/>
        </p:nvSpPr>
        <p:spPr>
          <a:xfrm>
            <a:off x="5011639" y="701830"/>
            <a:ext cx="3177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Evolución regasificación del TVB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41FF60A-1FEC-4B09-BF69-45A434EA912E}"/>
              </a:ext>
            </a:extLst>
          </p:cNvPr>
          <p:cNvCxnSpPr/>
          <p:nvPr/>
        </p:nvCxnSpPr>
        <p:spPr>
          <a:xfrm>
            <a:off x="4572000" y="770810"/>
            <a:ext cx="0" cy="3889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CD7AFC6-C3EF-48B5-BEA2-EABBD232CBD2}"/>
              </a:ext>
            </a:extLst>
          </p:cNvPr>
          <p:cNvSpPr txBox="1"/>
          <p:nvPr/>
        </p:nvSpPr>
        <p:spPr>
          <a:xfrm>
            <a:off x="890552" y="4244749"/>
            <a:ext cx="3138407" cy="83099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12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A 31 de diciembre-25, el promedio de existencias en el TVB representa el 67% del promedio de la capacidad contratada durante dicho mes</a:t>
            </a:r>
          </a:p>
        </p:txBody>
      </p:sp>
    </p:spTree>
    <p:extLst>
      <p:ext uri="{BB962C8B-B14F-4D97-AF65-F5344CB8AC3E}">
        <p14:creationId xmlns:p14="http://schemas.microsoft.com/office/powerpoint/2010/main" val="2568831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B90543FF-3A0B-3B48-8123-B707ADD18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84A7B8-DCD1-44CA-A629-967FC9CECB50}" type="slidenum">
              <a:rPr lang="es-ES_tradnl" smtClean="0"/>
              <a:pPr/>
              <a:t>16</a:t>
            </a:fld>
            <a:endParaRPr lang="es-ES_tradnl"/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0B3825B7-7E72-41F6-8A6F-E7D0B1AD53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380" y="2895986"/>
            <a:ext cx="8366746" cy="2090683"/>
          </a:xfrm>
          <a:prstGeom prst="rect">
            <a:avLst/>
          </a:prstGeom>
        </p:spPr>
        <p:txBody>
          <a:bodyPr/>
          <a:lstStyle/>
          <a:p>
            <a:pPr marL="342900" indent="-342900"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Evolución de la demanda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Convencional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Sector eléctrico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CCAA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Cobertura de la demanda. 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Orígenes de suministros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Conexiones Internacionales</a:t>
            </a:r>
          </a:p>
          <a:p>
            <a:pPr lvl="1"/>
            <a:endParaRPr lang="es-ES" sz="1200">
              <a:solidFill>
                <a:schemeClr val="bg1">
                  <a:lumMod val="50000"/>
                </a:schemeClr>
              </a:solidFill>
              <a:latin typeface="Enagás PT Serif" panose="020A0603040505020204" pitchFamily="18" charset="0"/>
              <a:ea typeface="Enagás PT Serif" panose="020A060304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Gases renovables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el TVB</a:t>
            </a:r>
          </a:p>
          <a:p>
            <a:pPr marL="342900" indent="-342900">
              <a:buAutoNum type="arabicPeriod"/>
            </a:pPr>
            <a:r>
              <a:rPr lang="es-ES" b="1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plantas de regasificación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los AASS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Notas de operación y otros hechos relevantes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CEC4017-F931-450A-873C-6916BF19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99" y="298800"/>
            <a:ext cx="7953981" cy="400110"/>
          </a:xfrm>
        </p:spPr>
        <p:txBody>
          <a:bodyPr/>
          <a:lstStyle/>
          <a:p>
            <a:r>
              <a:rPr lang="es-ES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23664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5AF46C-F24A-2FFB-A0E8-7242A2C370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71" t="6267" r="3095" b="3991"/>
          <a:stretch>
            <a:fillRect/>
          </a:stretch>
        </p:blipFill>
        <p:spPr>
          <a:xfrm>
            <a:off x="102005" y="3101075"/>
            <a:ext cx="8507812" cy="190158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A61CF6B-0886-A1A4-E9C8-364A8CD21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49" y="670065"/>
            <a:ext cx="8469900" cy="22377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DD7F0A-F0A6-414A-BA9C-96FAE5F10D86}"/>
              </a:ext>
            </a:extLst>
          </p:cNvPr>
          <p:cNvSpPr txBox="1"/>
          <p:nvPr/>
        </p:nvSpPr>
        <p:spPr>
          <a:xfrm>
            <a:off x="65830" y="2885631"/>
            <a:ext cx="166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 Datos de repartos del SL-ATR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00EB0048-05BD-47B5-A176-6CF93E266808}"/>
              </a:ext>
            </a:extLst>
          </p:cNvPr>
          <p:cNvSpPr txBox="1">
            <a:spLocks/>
          </p:cNvSpPr>
          <p:nvPr/>
        </p:nvSpPr>
        <p:spPr>
          <a:xfrm>
            <a:off x="385574" y="357262"/>
            <a:ext cx="7940675" cy="3349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s-ES"/>
              <a:t>5. </a:t>
            </a:r>
            <a:r>
              <a:rPr lang="es-ES" sz="2400"/>
              <a:t>Actividad en planta de Regasificación</a:t>
            </a:r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F17639A-458C-4336-8D6F-72BAD6D91E27}"/>
              </a:ext>
            </a:extLst>
          </p:cNvPr>
          <p:cNvSpPr/>
          <p:nvPr/>
        </p:nvSpPr>
        <p:spPr>
          <a:xfrm>
            <a:off x="259749" y="4887243"/>
            <a:ext cx="5281654" cy="230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_tradnl" sz="9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(*) Las operaciones reflejadas son aquellas llevadas a cabo en el régimen de acceso regulado. </a:t>
            </a:r>
          </a:p>
        </p:txBody>
      </p:sp>
      <p:sp>
        <p:nvSpPr>
          <p:cNvPr id="11" name="Marcador de número de diapositiva 1">
            <a:extLst>
              <a:ext uri="{FF2B5EF4-FFF2-40B4-BE49-F238E27FC236}">
                <a16:creationId xmlns:a16="http://schemas.microsoft.com/office/drawing/2014/main" id="{45D7C423-7B72-48CA-9943-4A0FBAB48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0727" y="4938712"/>
            <a:ext cx="473273" cy="204788"/>
          </a:xfrm>
        </p:spPr>
        <p:txBody>
          <a:bodyPr/>
          <a:lstStyle/>
          <a:p>
            <a:fld id="{BC84A7B8-DCD1-44CA-A629-967FC9CECB50}" type="slidenum">
              <a:rPr lang="es-ES_tradnl" smtClean="0"/>
              <a:pPr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722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703A4D-CD44-EB9B-3FCC-84D63D65B2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49" t="14338" r="10949" b="6214"/>
          <a:stretch>
            <a:fillRect/>
          </a:stretch>
        </p:blipFill>
        <p:spPr>
          <a:xfrm>
            <a:off x="1480457" y="1600316"/>
            <a:ext cx="6262169" cy="29656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0761DF0-448E-2310-F875-A28302CB2B50}"/>
              </a:ext>
            </a:extLst>
          </p:cNvPr>
          <p:cNvSpPr txBox="1"/>
          <p:nvPr/>
        </p:nvSpPr>
        <p:spPr>
          <a:xfrm>
            <a:off x="1401374" y="1107873"/>
            <a:ext cx="23398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Destino de las cargas.   </a:t>
            </a:r>
          </a:p>
          <a:p>
            <a:pPr algn="ctr"/>
            <a:r>
              <a:rPr lang="es-ES_tradnl" sz="12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Diciembre-2025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2F1F1B-4DF9-30A9-C1DB-45AAED2B324C}"/>
              </a:ext>
            </a:extLst>
          </p:cNvPr>
          <p:cNvSpPr txBox="1"/>
          <p:nvPr/>
        </p:nvSpPr>
        <p:spPr>
          <a:xfrm>
            <a:off x="4951626" y="1031556"/>
            <a:ext cx="3420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Destino de las cargas. </a:t>
            </a:r>
            <a:endParaRPr lang="es-ES_tradnl" sz="1200">
              <a:solidFill>
                <a:schemeClr val="accent1"/>
              </a:solidFill>
              <a:latin typeface="Enagás PT Serif" panose="020A0603040505020204" pitchFamily="18" charset="0"/>
              <a:ea typeface="Enagás PT Serif" panose="020A0603040505020204" pitchFamily="18" charset="0"/>
            </a:endParaRPr>
          </a:p>
          <a:p>
            <a:pPr algn="ctr"/>
            <a:r>
              <a:rPr lang="es-ES_tradnl" sz="12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Acumulado desde Enero25-Diciembre25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C8A5CD73-DFD1-DDBD-BBEE-D99E0B9A750C}"/>
              </a:ext>
            </a:extLst>
          </p:cNvPr>
          <p:cNvSpPr txBox="1">
            <a:spLocks/>
          </p:cNvSpPr>
          <p:nvPr/>
        </p:nvSpPr>
        <p:spPr>
          <a:xfrm>
            <a:off x="385574" y="357262"/>
            <a:ext cx="7940675" cy="3349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s-ES"/>
              <a:t>5. </a:t>
            </a:r>
            <a:r>
              <a:rPr lang="es-ES" sz="2400"/>
              <a:t>Actividad en planta de Regasificación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584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0B3825B7-7E72-41F6-8A6F-E7D0B1AD53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380" y="2895986"/>
            <a:ext cx="8366746" cy="2090683"/>
          </a:xfrm>
          <a:prstGeom prst="rect">
            <a:avLst/>
          </a:prstGeom>
        </p:spPr>
        <p:txBody>
          <a:bodyPr/>
          <a:lstStyle/>
          <a:p>
            <a:pPr marL="342900" indent="-342900"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Evolución de la demanda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Convencional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Sector eléctrico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CCAA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Cobertura de la demanda. 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Orígenes de suministros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Conexiones Internacionales</a:t>
            </a:r>
          </a:p>
          <a:p>
            <a:pPr lvl="1"/>
            <a:endParaRPr lang="es-ES" sz="1200">
              <a:solidFill>
                <a:schemeClr val="bg1">
                  <a:lumMod val="50000"/>
                </a:schemeClr>
              </a:solidFill>
              <a:latin typeface="Enagás PT Serif" panose="020A0603040505020204" pitchFamily="18" charset="0"/>
              <a:ea typeface="Enagás PT Serif" panose="020A060304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Gases renovables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el TVB</a:t>
            </a:r>
          </a:p>
          <a:p>
            <a:pPr marL="342900" indent="-342900"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plantas de regasificación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b="1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los AASS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Notas de operación y otros hechos relevantes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B90543FF-3A0B-3B48-8123-B707ADD18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84A7B8-DCD1-44CA-A629-967FC9CECB50}" type="slidenum">
              <a:rPr lang="es-ES_tradnl" smtClean="0"/>
              <a:pPr/>
              <a:t>19</a:t>
            </a:fld>
            <a:endParaRPr lang="es-ES_tradnl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CEC4017-F931-450A-873C-6916BF19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99" y="298800"/>
            <a:ext cx="7953981" cy="400110"/>
          </a:xfrm>
        </p:spPr>
        <p:txBody>
          <a:bodyPr/>
          <a:lstStyle/>
          <a:p>
            <a:r>
              <a:rPr lang="es-ES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348312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B90543FF-3A0B-3B48-8123-B707ADD18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84A7B8-DCD1-44CA-A629-967FC9CECB50}" type="slidenum">
              <a:rPr lang="es-ES_tradnl" smtClean="0"/>
              <a:pPr/>
              <a:t>2</a:t>
            </a:fld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1459C2-70B7-4AA9-9C67-76EAC31D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Índice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426380" y="2895986"/>
            <a:ext cx="8366746" cy="2090683"/>
          </a:xfrm>
          <a:prstGeom prst="rect">
            <a:avLst/>
          </a:prstGeom>
        </p:spPr>
        <p:txBody>
          <a:bodyPr/>
          <a:lstStyle/>
          <a:p>
            <a:pPr marL="342900" indent="-342900">
              <a:buAutoNum type="arabicPeriod"/>
            </a:pPr>
            <a:r>
              <a:rPr lang="es-ES" b="1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Evolución de la demanda</a:t>
            </a:r>
          </a:p>
          <a:p>
            <a:pPr marL="800100" lvl="1" indent="-342900">
              <a:buAutoNum type="arabicPeriod"/>
            </a:pPr>
            <a:r>
              <a:rPr lang="es-ES" sz="1200" b="1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Convencional</a:t>
            </a:r>
          </a:p>
          <a:p>
            <a:pPr marL="800100" lvl="1" indent="-342900">
              <a:buAutoNum type="arabicPeriod"/>
            </a:pPr>
            <a:r>
              <a:rPr lang="es-ES" sz="1200" b="1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Sector eléctrico</a:t>
            </a:r>
          </a:p>
          <a:p>
            <a:pPr marL="800100" lvl="1" indent="-342900">
              <a:buAutoNum type="arabicPeriod"/>
            </a:pPr>
            <a:r>
              <a:rPr lang="es-ES" sz="1200" b="1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CCAA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Cobertura de la demanda. 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bg1">
                    <a:lumMod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Orígenes de suministros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bg1">
                    <a:lumMod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Conexiones Internacionales</a:t>
            </a:r>
          </a:p>
          <a:p>
            <a:pPr lvl="1"/>
            <a:endParaRPr lang="es-ES" sz="1200">
              <a:solidFill>
                <a:schemeClr val="bg1">
                  <a:lumMod val="50000"/>
                </a:schemeClr>
              </a:solidFill>
              <a:latin typeface="Enagás PT Serif" panose="020A0603040505020204" pitchFamily="18" charset="0"/>
              <a:ea typeface="Enagás PT Serif" panose="020A060304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Gases renovables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el TVB</a:t>
            </a:r>
          </a:p>
          <a:p>
            <a:pPr marL="342900" indent="-342900"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plantas de regasificación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los AASS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Notas de operación y otros hechos relevantes</a:t>
            </a:r>
          </a:p>
        </p:txBody>
      </p:sp>
    </p:spTree>
    <p:extLst>
      <p:ext uri="{BB962C8B-B14F-4D97-AF65-F5344CB8AC3E}">
        <p14:creationId xmlns:p14="http://schemas.microsoft.com/office/powerpoint/2010/main" val="95748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18E8840-F424-D326-C01D-364C208A7E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2" t="7931" r="5674"/>
          <a:stretch>
            <a:fillRect/>
          </a:stretch>
        </p:blipFill>
        <p:spPr>
          <a:xfrm>
            <a:off x="4934863" y="991525"/>
            <a:ext cx="4008440" cy="41360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56E278D-48BA-03DB-E7BB-8964F38E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7" t="4064" r="5478"/>
          <a:stretch>
            <a:fillRect/>
          </a:stretch>
        </p:blipFill>
        <p:spPr>
          <a:xfrm>
            <a:off x="200697" y="952525"/>
            <a:ext cx="4479299" cy="414042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9276981-D767-4432-80E2-92B925871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192" y="4922811"/>
            <a:ext cx="473273" cy="204788"/>
          </a:xfrm>
        </p:spPr>
        <p:txBody>
          <a:bodyPr/>
          <a:lstStyle/>
          <a:p>
            <a:fld id="{BC84A7B8-DCD1-44CA-A629-967FC9CECB50}" type="slidenum">
              <a:rPr lang="es-ES_tradnl" smtClean="0"/>
              <a:pPr/>
              <a:t>20</a:t>
            </a:fld>
            <a:endParaRPr lang="es-ES_tradnl"/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654130C3-9D58-43AD-A9BE-61652AE9577E}"/>
              </a:ext>
            </a:extLst>
          </p:cNvPr>
          <p:cNvSpPr txBox="1">
            <a:spLocks/>
          </p:cNvSpPr>
          <p:nvPr/>
        </p:nvSpPr>
        <p:spPr>
          <a:xfrm>
            <a:off x="438045" y="357262"/>
            <a:ext cx="5226732" cy="3349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s-ES"/>
              <a:t>6. </a:t>
            </a:r>
            <a:r>
              <a:rPr lang="es-ES" sz="2400"/>
              <a:t>Actividad en los AASS</a:t>
            </a:r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E4F6B35-BE15-4A76-B47D-952A59FD0FF6}"/>
              </a:ext>
            </a:extLst>
          </p:cNvPr>
          <p:cNvSpPr txBox="1"/>
          <p:nvPr/>
        </p:nvSpPr>
        <p:spPr>
          <a:xfrm>
            <a:off x="210359" y="651966"/>
            <a:ext cx="2970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Evolución existencias útiles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7669F00-4F29-4D06-AF99-6AAFF7FE820D}"/>
              </a:ext>
            </a:extLst>
          </p:cNvPr>
          <p:cNvSpPr txBox="1"/>
          <p:nvPr/>
        </p:nvSpPr>
        <p:spPr>
          <a:xfrm>
            <a:off x="5011639" y="673630"/>
            <a:ext cx="3177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Evolución extracción/inyección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20F228C-3589-453F-95CC-1590B8E0D406}"/>
              </a:ext>
            </a:extLst>
          </p:cNvPr>
          <p:cNvCxnSpPr/>
          <p:nvPr/>
        </p:nvCxnSpPr>
        <p:spPr>
          <a:xfrm>
            <a:off x="4766573" y="846112"/>
            <a:ext cx="0" cy="3889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69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B90543FF-3A0B-3B48-8123-B707ADD18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84A7B8-DCD1-44CA-A629-967FC9CECB50}" type="slidenum">
              <a:rPr lang="es-ES_tradnl" smtClean="0"/>
              <a:pPr/>
              <a:t>21</a:t>
            </a:fld>
            <a:endParaRPr lang="es-ES_tradnl"/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0B3825B7-7E72-41F6-8A6F-E7D0B1AD53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380" y="2895986"/>
            <a:ext cx="8366746" cy="2090683"/>
          </a:xfrm>
          <a:prstGeom prst="rect">
            <a:avLst/>
          </a:prstGeom>
        </p:spPr>
        <p:txBody>
          <a:bodyPr/>
          <a:lstStyle/>
          <a:p>
            <a:pPr marL="342900" indent="-342900"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Evolución de la demanda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Convencional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Sector eléctrico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CCAA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Cobertura de la demanda. 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Orígenes de suministros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Conexiones Internacionales</a:t>
            </a:r>
          </a:p>
          <a:p>
            <a:pPr lvl="1"/>
            <a:endParaRPr lang="es-ES" sz="1200">
              <a:solidFill>
                <a:schemeClr val="bg1">
                  <a:lumMod val="50000"/>
                </a:schemeClr>
              </a:solidFill>
              <a:latin typeface="Enagás PT Serif" panose="020A0603040505020204" pitchFamily="18" charset="0"/>
              <a:ea typeface="Enagás PT Serif" panose="020A060304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Gases renovables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el TVB</a:t>
            </a:r>
          </a:p>
          <a:p>
            <a:pPr marL="342900" indent="-342900"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plantas de regasificación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los AASS</a:t>
            </a:r>
          </a:p>
          <a:p>
            <a:pPr marL="342900" indent="-342900">
              <a:buFont typeface="+mj-lt"/>
              <a:buAutoNum type="arabicPeriod"/>
            </a:pPr>
            <a:r>
              <a:rPr lang="es-ES" b="1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Notas de operación y otros hechos relevantes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CEC4017-F931-450A-873C-6916BF19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99" y="298800"/>
            <a:ext cx="7953981" cy="400110"/>
          </a:xfrm>
        </p:spPr>
        <p:txBody>
          <a:bodyPr/>
          <a:lstStyle/>
          <a:p>
            <a:r>
              <a:rPr lang="es-ES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2725511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9F5D4D-B764-4C47-8E5D-77DADE11D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3580" y="4938712"/>
            <a:ext cx="473273" cy="204788"/>
          </a:xfrm>
        </p:spPr>
        <p:txBody>
          <a:bodyPr/>
          <a:lstStyle/>
          <a:p>
            <a:fld id="{BC84A7B8-DCD1-44CA-A629-967FC9CECB50}" type="slidenum">
              <a:rPr lang="es-ES_tradnl" smtClean="0"/>
              <a:pPr/>
              <a:t>22</a:t>
            </a:fld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9282E9-E9EC-4F38-A608-AB52F7943ABC}"/>
              </a:ext>
            </a:extLst>
          </p:cNvPr>
          <p:cNvSpPr txBox="1"/>
          <p:nvPr/>
        </p:nvSpPr>
        <p:spPr>
          <a:xfrm>
            <a:off x="284714" y="752715"/>
            <a:ext cx="48200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accent2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Notas de Operación:</a:t>
            </a:r>
          </a:p>
          <a:p>
            <a:endParaRPr lang="es-ES" sz="1400">
              <a:solidFill>
                <a:schemeClr val="accent4"/>
              </a:solidFill>
              <a:latin typeface="Enagás PT Serif" panose="020A0603040505020204" pitchFamily="18" charset="0"/>
              <a:ea typeface="Enagás PT Serif" panose="020A060304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>
                <a:solidFill>
                  <a:schemeClr val="accent4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Durante </a:t>
            </a:r>
            <a:r>
              <a:rPr lang="es-ES" sz="1400" b="1">
                <a:solidFill>
                  <a:schemeClr val="accent4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Diciembre 2025</a:t>
            </a:r>
            <a:r>
              <a:rPr lang="es-ES" sz="1400">
                <a:solidFill>
                  <a:schemeClr val="accent4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 se ha publicado una nota de operación.</a:t>
            </a:r>
            <a:endParaRPr lang="es-ES" sz="1200">
              <a:solidFill>
                <a:schemeClr val="accent4"/>
              </a:solidFill>
              <a:latin typeface="Enagás PT Serif" panose="020A0603040505020204" pitchFamily="18" charset="0"/>
              <a:ea typeface="Enagás PT Serif" panose="020A060304050502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ES_tradnl" sz="1200">
                <a:solidFill>
                  <a:schemeClr val="accent4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Nota de operación nº6. </a:t>
            </a:r>
            <a:r>
              <a:rPr lang="es-ES" sz="1200">
                <a:solidFill>
                  <a:schemeClr val="accent4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Aviso de bajas temperaturas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BED587F-8F9A-43F5-84E1-37776796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230" y="3053877"/>
            <a:ext cx="1444106" cy="136854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2D8273E-A025-42C5-AD90-DAF8F1DF61A7}"/>
              </a:ext>
            </a:extLst>
          </p:cNvPr>
          <p:cNvSpPr txBox="1"/>
          <p:nvPr/>
        </p:nvSpPr>
        <p:spPr>
          <a:xfrm>
            <a:off x="234804" y="4620945"/>
            <a:ext cx="72199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  <a:hlinkClick r:id="rId3"/>
              </a:rPr>
              <a:t>https://www.enagas.es/enagas/es/Gestion_Tecnica_Sistema/Operacion_del_Sistema_Gasista/Notas_de_operacion</a:t>
            </a:r>
            <a:endParaRPr lang="es-ES" sz="1050">
              <a:solidFill>
                <a:schemeClr val="tx1">
                  <a:lumMod val="50000"/>
                  <a:lumOff val="50000"/>
                </a:schemeClr>
              </a:solidFill>
              <a:latin typeface="Enagás PT Serif" panose="020A0603040505020204" pitchFamily="18" charset="0"/>
              <a:ea typeface="Enagás PT Serif" panose="020A0603040505020204" pitchFamily="18" charset="0"/>
            </a:endParaRPr>
          </a:p>
        </p:txBody>
      </p:sp>
      <p:sp>
        <p:nvSpPr>
          <p:cNvPr id="12" name="Marcador de texto 6">
            <a:extLst>
              <a:ext uri="{FF2B5EF4-FFF2-40B4-BE49-F238E27FC236}">
                <a16:creationId xmlns:a16="http://schemas.microsoft.com/office/drawing/2014/main" id="{2B0583D9-C7B2-43F7-96C8-1EF054A4609D}"/>
              </a:ext>
            </a:extLst>
          </p:cNvPr>
          <p:cNvSpPr txBox="1">
            <a:spLocks/>
          </p:cNvSpPr>
          <p:nvPr/>
        </p:nvSpPr>
        <p:spPr>
          <a:xfrm>
            <a:off x="385574" y="357262"/>
            <a:ext cx="7940675" cy="3349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s-ES"/>
              <a:t>7. </a:t>
            </a:r>
            <a:r>
              <a:rPr lang="es-ES" sz="2400"/>
              <a:t>Notas de operación y otros hechos relevantes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740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0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D1A2089-CCA7-B886-A130-B4101D3BD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56" y="3047925"/>
            <a:ext cx="3361665" cy="19597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1A69CF5-6BCB-5A69-2D11-96625B0F6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93" y="712113"/>
            <a:ext cx="8016082" cy="233581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7F6EC5-F277-4820-B5E5-57C57E728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0727" y="4905262"/>
            <a:ext cx="473273" cy="204788"/>
          </a:xfrm>
        </p:spPr>
        <p:txBody>
          <a:bodyPr/>
          <a:lstStyle/>
          <a:p>
            <a:fld id="{BC84A7B8-DCD1-44CA-A629-967FC9CECB50}" type="slidenum">
              <a:rPr lang="es-ES_tradnl" smtClean="0"/>
              <a:pPr/>
              <a:t>3</a:t>
            </a:fld>
            <a:endParaRPr lang="es-ES_tradn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C6F1D78-E995-45C8-BE9D-E39BD00AB144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431800" y="284431"/>
            <a:ext cx="7940675" cy="33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s-ES"/>
              <a:t>1. </a:t>
            </a:r>
            <a:r>
              <a:rPr lang="es-ES" sz="2400"/>
              <a:t>Evolución</a:t>
            </a:r>
            <a:r>
              <a:rPr lang="es-ES"/>
              <a:t> de la demanda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E06D09-2909-01CF-00E3-94DA90B20F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813" r="10268"/>
          <a:stretch>
            <a:fillRect/>
          </a:stretch>
        </p:blipFill>
        <p:spPr>
          <a:xfrm>
            <a:off x="743546" y="3047925"/>
            <a:ext cx="3251431" cy="20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7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87C97D-F843-480B-84D9-B3F63C0E3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2666" y="4910719"/>
            <a:ext cx="473273" cy="204788"/>
          </a:xfrm>
        </p:spPr>
        <p:txBody>
          <a:bodyPr/>
          <a:lstStyle/>
          <a:p>
            <a:fld id="{BC84A7B8-DCD1-44CA-A629-967FC9CECB50}" type="slidenum">
              <a:rPr lang="es-ES_tradnl" smtClean="0"/>
              <a:pPr/>
              <a:t>4</a:t>
            </a:fld>
            <a:endParaRPr lang="es-ES_tradn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4AFCBBE-E054-4664-821B-350E57327715}"/>
              </a:ext>
            </a:extLst>
          </p:cNvPr>
          <p:cNvSpPr txBox="1">
            <a:spLocks/>
          </p:cNvSpPr>
          <p:nvPr/>
        </p:nvSpPr>
        <p:spPr>
          <a:xfrm>
            <a:off x="431800" y="295064"/>
            <a:ext cx="7940675" cy="3349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s-ES"/>
              <a:t>1. </a:t>
            </a:r>
            <a:r>
              <a:rPr lang="es-ES" sz="2400"/>
              <a:t>Evolución</a:t>
            </a:r>
            <a:r>
              <a:rPr lang="es-ES"/>
              <a:t> de la demanda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1A0F00-E1CE-FEBC-CFBC-ECB315DD25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08" r="3652"/>
          <a:stretch>
            <a:fillRect/>
          </a:stretch>
        </p:blipFill>
        <p:spPr>
          <a:xfrm>
            <a:off x="43936" y="1148466"/>
            <a:ext cx="9100064" cy="28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7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13A20426-C49C-3A08-EC80-476D3030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740" y="3046672"/>
            <a:ext cx="3432412" cy="1927705"/>
          </a:xfrm>
          <a:prstGeom prst="rect">
            <a:avLst/>
          </a:prstGeom>
        </p:spPr>
      </p:pic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8EE352F1-9410-44CC-BC7E-64ACA886424C}"/>
              </a:ext>
            </a:extLst>
          </p:cNvPr>
          <p:cNvSpPr txBox="1">
            <a:spLocks/>
          </p:cNvSpPr>
          <p:nvPr/>
        </p:nvSpPr>
        <p:spPr>
          <a:xfrm>
            <a:off x="323758" y="556548"/>
            <a:ext cx="7940342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100" b="1" i="0" kern="12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Temperatura y Laboralidad</a:t>
            </a:r>
            <a:endParaRPr lang="es-ES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DD04ADE2-FC22-46A6-B0DA-C47D021CF30A}"/>
              </a:ext>
            </a:extLst>
          </p:cNvPr>
          <p:cNvSpPr/>
          <p:nvPr/>
        </p:nvSpPr>
        <p:spPr>
          <a:xfrm>
            <a:off x="1307386" y="2403995"/>
            <a:ext cx="20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11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Respecto al mismo mes del año anterior</a:t>
            </a:r>
            <a:endParaRPr lang="es-ES" sz="110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FDB6BD6C-88CC-42D0-9C80-C4A268C2E6D9}"/>
              </a:ext>
            </a:extLst>
          </p:cNvPr>
          <p:cNvSpPr txBox="1"/>
          <p:nvPr/>
        </p:nvSpPr>
        <p:spPr>
          <a:xfrm>
            <a:off x="1505467" y="1852033"/>
            <a:ext cx="163698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rgbClr val="007AAE"/>
                </a:solidFill>
                <a:effectLst>
                  <a:outerShdw sx="1000" sy="1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-1,0%</a:t>
            </a:r>
          </a:p>
        </p:txBody>
      </p:sp>
      <p:sp>
        <p:nvSpPr>
          <p:cNvPr id="8" name="25 Rectángulo redondeado">
            <a:extLst>
              <a:ext uri="{FF2B5EF4-FFF2-40B4-BE49-F238E27FC236}">
                <a16:creationId xmlns:a16="http://schemas.microsoft.com/office/drawing/2014/main" id="{E20CC9A2-E86D-49F8-92E5-C060279810EA}"/>
              </a:ext>
            </a:extLst>
          </p:cNvPr>
          <p:cNvSpPr/>
          <p:nvPr/>
        </p:nvSpPr>
        <p:spPr>
          <a:xfrm>
            <a:off x="2235138" y="1567626"/>
            <a:ext cx="208449" cy="277624"/>
          </a:xfrm>
          <a:prstGeom prst="roundRect">
            <a:avLst/>
          </a:prstGeom>
          <a:solidFill>
            <a:srgbClr val="007AAE"/>
          </a:solidFill>
          <a:ln>
            <a:solidFill>
              <a:srgbClr val="007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13A7D210-8A29-42C3-8E78-5C7CBC482890}"/>
              </a:ext>
            </a:extLst>
          </p:cNvPr>
          <p:cNvSpPr/>
          <p:nvPr/>
        </p:nvSpPr>
        <p:spPr>
          <a:xfrm>
            <a:off x="1265196" y="903823"/>
            <a:ext cx="25199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1500">
                <a:solidFill>
                  <a:srgbClr val="007A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Demanda Convencional</a:t>
            </a:r>
            <a:endParaRPr lang="es-ES" sz="1500">
              <a:solidFill>
                <a:srgbClr val="007A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71 Conector recto">
            <a:extLst>
              <a:ext uri="{FF2B5EF4-FFF2-40B4-BE49-F238E27FC236}">
                <a16:creationId xmlns:a16="http://schemas.microsoft.com/office/drawing/2014/main" id="{7E9207FF-2617-4B79-A64E-9E95F32B2EA6}"/>
              </a:ext>
            </a:extLst>
          </p:cNvPr>
          <p:cNvCxnSpPr>
            <a:stCxn id="18" idx="1"/>
          </p:cNvCxnSpPr>
          <p:nvPr/>
        </p:nvCxnSpPr>
        <p:spPr>
          <a:xfrm flipH="1">
            <a:off x="1531912" y="1352128"/>
            <a:ext cx="544419" cy="0"/>
          </a:xfrm>
          <a:prstGeom prst="line">
            <a:avLst/>
          </a:prstGeom>
          <a:ln>
            <a:solidFill>
              <a:srgbClr val="007A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71 Conector recto">
            <a:extLst>
              <a:ext uri="{FF2B5EF4-FFF2-40B4-BE49-F238E27FC236}">
                <a16:creationId xmlns:a16="http://schemas.microsoft.com/office/drawing/2014/main" id="{4938B5C3-44CA-40A5-B8F6-E43E57CFDE32}"/>
              </a:ext>
            </a:extLst>
          </p:cNvPr>
          <p:cNvCxnSpPr/>
          <p:nvPr/>
        </p:nvCxnSpPr>
        <p:spPr>
          <a:xfrm flipH="1">
            <a:off x="2602431" y="1352128"/>
            <a:ext cx="494075" cy="0"/>
          </a:xfrm>
          <a:prstGeom prst="line">
            <a:avLst/>
          </a:prstGeom>
          <a:ln>
            <a:solidFill>
              <a:srgbClr val="007A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35 Conector recto">
            <a:extLst>
              <a:ext uri="{FF2B5EF4-FFF2-40B4-BE49-F238E27FC236}">
                <a16:creationId xmlns:a16="http://schemas.microsoft.com/office/drawing/2014/main" id="{925100F9-CFA5-446E-AF3C-DCC25EE6D0DF}"/>
              </a:ext>
            </a:extLst>
          </p:cNvPr>
          <p:cNvCxnSpPr>
            <a:cxnSpLocks/>
          </p:cNvCxnSpPr>
          <p:nvPr/>
        </p:nvCxnSpPr>
        <p:spPr>
          <a:xfrm flipH="1" flipV="1">
            <a:off x="5828443" y="1379472"/>
            <a:ext cx="517241" cy="165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43 Conector recto">
            <a:extLst>
              <a:ext uri="{FF2B5EF4-FFF2-40B4-BE49-F238E27FC236}">
                <a16:creationId xmlns:a16="http://schemas.microsoft.com/office/drawing/2014/main" id="{FDFE6706-B11B-4866-8693-45AC3905D6A5}"/>
              </a:ext>
            </a:extLst>
          </p:cNvPr>
          <p:cNvCxnSpPr/>
          <p:nvPr/>
        </p:nvCxnSpPr>
        <p:spPr>
          <a:xfrm rot="10800000">
            <a:off x="6845747" y="1379472"/>
            <a:ext cx="57577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4D0CD857-96F3-406E-B559-7A8AFECEE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94" y="1132975"/>
            <a:ext cx="5000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n 36">
            <a:extLst>
              <a:ext uri="{FF2B5EF4-FFF2-40B4-BE49-F238E27FC236}">
                <a16:creationId xmlns:a16="http://schemas.microsoft.com/office/drawing/2014/main" id="{014B7540-B609-41F0-ACB1-718DF915D0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09" y="1089076"/>
            <a:ext cx="526106" cy="526106"/>
          </a:xfrm>
          <a:prstGeom prst="rect">
            <a:avLst/>
          </a:prstGeom>
        </p:spPr>
      </p:pic>
      <p:cxnSp>
        <p:nvCxnSpPr>
          <p:cNvPr id="35" name="57 Conector recto">
            <a:extLst>
              <a:ext uri="{FF2B5EF4-FFF2-40B4-BE49-F238E27FC236}">
                <a16:creationId xmlns:a16="http://schemas.microsoft.com/office/drawing/2014/main" id="{4DC5FC75-8B5A-4E21-957A-008A0F0D1F41}"/>
              </a:ext>
            </a:extLst>
          </p:cNvPr>
          <p:cNvCxnSpPr>
            <a:cxnSpLocks/>
          </p:cNvCxnSpPr>
          <p:nvPr/>
        </p:nvCxnSpPr>
        <p:spPr>
          <a:xfrm flipH="1">
            <a:off x="323758" y="3012881"/>
            <a:ext cx="3918621" cy="0"/>
          </a:xfrm>
          <a:prstGeom prst="line">
            <a:avLst/>
          </a:prstGeom>
          <a:ln>
            <a:solidFill>
              <a:srgbClr val="007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28 Conector recto">
            <a:extLst>
              <a:ext uri="{FF2B5EF4-FFF2-40B4-BE49-F238E27FC236}">
                <a16:creationId xmlns:a16="http://schemas.microsoft.com/office/drawing/2014/main" id="{D88C39E2-98E1-4943-9F2E-05AFA7E8EDF4}"/>
              </a:ext>
            </a:extLst>
          </p:cNvPr>
          <p:cNvCxnSpPr/>
          <p:nvPr/>
        </p:nvCxnSpPr>
        <p:spPr>
          <a:xfrm>
            <a:off x="4787369" y="3012881"/>
            <a:ext cx="3798678" cy="0"/>
          </a:xfrm>
          <a:prstGeom prst="line">
            <a:avLst/>
          </a:prstGeom>
          <a:ln>
            <a:solidFill>
              <a:srgbClr val="007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46 Elipse">
            <a:extLst>
              <a:ext uri="{FF2B5EF4-FFF2-40B4-BE49-F238E27FC236}">
                <a16:creationId xmlns:a16="http://schemas.microsoft.com/office/drawing/2014/main" id="{9B5A32B3-DE1A-4D31-87A8-FC8596F36026}"/>
              </a:ext>
            </a:extLst>
          </p:cNvPr>
          <p:cNvSpPr>
            <a:spLocks noChangeAspect="1"/>
          </p:cNvSpPr>
          <p:nvPr/>
        </p:nvSpPr>
        <p:spPr>
          <a:xfrm>
            <a:off x="4455510" y="2946641"/>
            <a:ext cx="132219" cy="132480"/>
          </a:xfrm>
          <a:prstGeom prst="ellipse">
            <a:avLst/>
          </a:prstGeom>
          <a:noFill/>
          <a:ln>
            <a:solidFill>
              <a:srgbClr val="007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26 Flecha arriba">
            <a:extLst>
              <a:ext uri="{FF2B5EF4-FFF2-40B4-BE49-F238E27FC236}">
                <a16:creationId xmlns:a16="http://schemas.microsoft.com/office/drawing/2014/main" id="{6F866E3A-1806-4AB0-8C3F-D4C58E48D0BF}"/>
              </a:ext>
            </a:extLst>
          </p:cNvPr>
          <p:cNvSpPr/>
          <p:nvPr/>
        </p:nvSpPr>
        <p:spPr>
          <a:xfrm flipV="1">
            <a:off x="2263366" y="1598498"/>
            <a:ext cx="142778" cy="21588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3">
            <a:extLst>
              <a:ext uri="{FF2B5EF4-FFF2-40B4-BE49-F238E27FC236}">
                <a16:creationId xmlns:a16="http://schemas.microsoft.com/office/drawing/2014/main" id="{9ABC6AE0-0B81-4645-82E7-6D97AC9F547F}"/>
              </a:ext>
            </a:extLst>
          </p:cNvPr>
          <p:cNvSpPr/>
          <p:nvPr/>
        </p:nvSpPr>
        <p:spPr>
          <a:xfrm>
            <a:off x="5542782" y="892392"/>
            <a:ext cx="21837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15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Temperaturas</a:t>
            </a:r>
            <a:endParaRPr lang="es-ES" sz="150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DAEA6144-29D8-B43D-14C2-911CB217A45C}"/>
              </a:ext>
            </a:extLst>
          </p:cNvPr>
          <p:cNvSpPr txBox="1"/>
          <p:nvPr/>
        </p:nvSpPr>
        <p:spPr>
          <a:xfrm>
            <a:off x="5578324" y="1862794"/>
            <a:ext cx="210666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rgbClr val="65CFFF"/>
                </a:solidFill>
                <a:effectLst>
                  <a:outerShdw sx="1000" sy="1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+0,45ºC</a:t>
            </a:r>
          </a:p>
        </p:txBody>
      </p:sp>
      <p:grpSp>
        <p:nvGrpSpPr>
          <p:cNvPr id="13" name="2 Grupo">
            <a:extLst>
              <a:ext uri="{FF2B5EF4-FFF2-40B4-BE49-F238E27FC236}">
                <a16:creationId xmlns:a16="http://schemas.microsoft.com/office/drawing/2014/main" id="{68744561-4162-4AB8-80CA-97574EC5A890}"/>
              </a:ext>
            </a:extLst>
          </p:cNvPr>
          <p:cNvGrpSpPr>
            <a:grpSpLocks noChangeAspect="1"/>
          </p:cNvGrpSpPr>
          <p:nvPr/>
        </p:nvGrpSpPr>
        <p:grpSpPr>
          <a:xfrm>
            <a:off x="6481946" y="1572312"/>
            <a:ext cx="251334" cy="257717"/>
            <a:chOff x="5506370" y="-220425"/>
            <a:chExt cx="405268" cy="599856"/>
          </a:xfrm>
        </p:grpSpPr>
        <p:sp>
          <p:nvSpPr>
            <p:cNvPr id="28" name="25 Rectángulo redondeado">
              <a:extLst>
                <a:ext uri="{FF2B5EF4-FFF2-40B4-BE49-F238E27FC236}">
                  <a16:creationId xmlns:a16="http://schemas.microsoft.com/office/drawing/2014/main" id="{7AE7E2A2-3D0E-C465-D3C2-3DDFFD9444E5}"/>
                </a:ext>
              </a:extLst>
            </p:cNvPr>
            <p:cNvSpPr/>
            <p:nvPr/>
          </p:nvSpPr>
          <p:spPr>
            <a:xfrm>
              <a:off x="5506370" y="-220425"/>
              <a:ext cx="405268" cy="599856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26 Flecha arriba">
              <a:extLst>
                <a:ext uri="{FF2B5EF4-FFF2-40B4-BE49-F238E27FC236}">
                  <a16:creationId xmlns:a16="http://schemas.microsoft.com/office/drawing/2014/main" id="{162C93EB-0D6C-6C2F-8E88-4C1BE43D3EDD}"/>
                </a:ext>
              </a:extLst>
            </p:cNvPr>
            <p:cNvSpPr/>
            <p:nvPr/>
          </p:nvSpPr>
          <p:spPr>
            <a:xfrm rot="10800000" flipV="1">
              <a:off x="5593284" y="-147020"/>
              <a:ext cx="223501" cy="470145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3" name="Rectángulo 3">
            <a:extLst>
              <a:ext uri="{FF2B5EF4-FFF2-40B4-BE49-F238E27FC236}">
                <a16:creationId xmlns:a16="http://schemas.microsoft.com/office/drawing/2014/main" id="{49D9C38C-C5BF-4292-8437-82E0BE2A5333}"/>
              </a:ext>
            </a:extLst>
          </p:cNvPr>
          <p:cNvSpPr/>
          <p:nvPr/>
        </p:nvSpPr>
        <p:spPr>
          <a:xfrm>
            <a:off x="5491466" y="2403095"/>
            <a:ext cx="22803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11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Respecto al mismo mes del año anterior</a:t>
            </a:r>
            <a:endParaRPr lang="es-ES" sz="110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es-ES" sz="110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Marcador de número de diapositiva 1">
            <a:extLst>
              <a:ext uri="{FF2B5EF4-FFF2-40B4-BE49-F238E27FC236}">
                <a16:creationId xmlns:a16="http://schemas.microsoft.com/office/drawing/2014/main" id="{DCD44127-82D7-B84E-CE7D-B9CCC481B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476" y="4638617"/>
            <a:ext cx="473273" cy="204788"/>
          </a:xfrm>
        </p:spPr>
        <p:txBody>
          <a:bodyPr/>
          <a:lstStyle/>
          <a:p>
            <a:fld id="{BC84A7B8-DCD1-44CA-A629-967FC9CECB50}" type="slidenum">
              <a:rPr lang="es-ES_tradnl" smtClean="0"/>
              <a:pPr/>
              <a:t>5</a:t>
            </a:fld>
            <a:endParaRPr lang="es-ES_tradnl"/>
          </a:p>
        </p:txBody>
      </p:sp>
      <p:sp>
        <p:nvSpPr>
          <p:cNvPr id="2" name="Marcador de texto 6">
            <a:extLst>
              <a:ext uri="{FF2B5EF4-FFF2-40B4-BE49-F238E27FC236}">
                <a16:creationId xmlns:a16="http://schemas.microsoft.com/office/drawing/2014/main" id="{DBA9791A-2E0D-0057-541E-17899948A7A4}"/>
              </a:ext>
            </a:extLst>
          </p:cNvPr>
          <p:cNvSpPr txBox="1">
            <a:spLocks/>
          </p:cNvSpPr>
          <p:nvPr/>
        </p:nvSpPr>
        <p:spPr>
          <a:xfrm>
            <a:off x="272041" y="260505"/>
            <a:ext cx="7940675" cy="3354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s-ES"/>
              <a:t>1.1 </a:t>
            </a:r>
            <a:r>
              <a:rPr lang="es-ES" sz="2400"/>
              <a:t>Evolución de la demanda. Convencional</a:t>
            </a:r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B891C7-7C09-DC63-7EF9-FAD2DD48C5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01" y="3252680"/>
            <a:ext cx="4978291" cy="140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8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E79FE-E44C-BAAE-30F5-287BB43E0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C8DF1A3-CD65-E75C-6525-0952B73303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550" r="9018"/>
          <a:stretch>
            <a:fillRect/>
          </a:stretch>
        </p:blipFill>
        <p:spPr>
          <a:xfrm>
            <a:off x="6606237" y="556887"/>
            <a:ext cx="2501461" cy="43260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A2B6F90-D04E-38A7-6531-8D7BA3322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9" y="705676"/>
            <a:ext cx="5618617" cy="3445722"/>
          </a:xfrm>
          <a:prstGeom prst="rect">
            <a:avLst/>
          </a:prstGeom>
        </p:spPr>
      </p:pic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282701A0-0FFC-D3CE-8990-041896F70399}"/>
              </a:ext>
            </a:extLst>
          </p:cNvPr>
          <p:cNvSpPr txBox="1">
            <a:spLocks/>
          </p:cNvSpPr>
          <p:nvPr/>
        </p:nvSpPr>
        <p:spPr>
          <a:xfrm>
            <a:off x="8537561" y="4849028"/>
            <a:ext cx="473273" cy="20478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ctr" defTabSz="457200" rtl="0" eaLnBrk="1" latinLnBrk="0" hangingPunct="1">
              <a:defRPr sz="8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84A7B8-DCD1-44CA-A629-967FC9CECB50}" type="slidenum">
              <a:rPr lang="es-ES_tradnl" smtClean="0"/>
              <a:pPr/>
              <a:t>6</a:t>
            </a:fld>
            <a:endParaRPr lang="es-ES_tradnl"/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016F4266-ABEE-2146-CD48-CDB84BAD23D9}"/>
              </a:ext>
            </a:extLst>
          </p:cNvPr>
          <p:cNvSpPr txBox="1">
            <a:spLocks/>
          </p:cNvSpPr>
          <p:nvPr/>
        </p:nvSpPr>
        <p:spPr>
          <a:xfrm>
            <a:off x="8537561" y="4849028"/>
            <a:ext cx="473273" cy="20478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ctr" defTabSz="457200" rtl="0" eaLnBrk="1" latinLnBrk="0" hangingPunct="1">
              <a:defRPr sz="8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84A7B8-DCD1-44CA-A629-967FC9CECB50}" type="slidenum">
              <a:rPr lang="es-ES_tradnl" smtClean="0"/>
              <a:pPr/>
              <a:t>6</a:t>
            </a:fld>
            <a:endParaRPr lang="es-ES_tradn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2008618-70BC-C088-47B5-D66773905585}"/>
              </a:ext>
            </a:extLst>
          </p:cNvPr>
          <p:cNvSpPr txBox="1"/>
          <p:nvPr/>
        </p:nvSpPr>
        <p:spPr>
          <a:xfrm>
            <a:off x="5618617" y="1365762"/>
            <a:ext cx="1237761" cy="156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1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</a:p>
          <a:p>
            <a:pPr algn="ctr">
              <a:lnSpc>
                <a:spcPct val="150000"/>
              </a:lnSpc>
            </a:pPr>
            <a:r>
              <a:rPr lang="es-ES" sz="1000" b="1">
                <a:solidFill>
                  <a:srgbClr val="007AA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 sector eléctrico</a:t>
            </a:r>
          </a:p>
          <a:p>
            <a:pPr algn="ctr">
              <a:lnSpc>
                <a:spcPct val="150000"/>
              </a:lnSpc>
            </a:pPr>
            <a:r>
              <a:rPr lang="es-ES" sz="12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10,5 TWh (g)</a:t>
            </a:r>
          </a:p>
          <a:p>
            <a:pPr algn="ctr">
              <a:lnSpc>
                <a:spcPct val="150000"/>
              </a:lnSpc>
            </a:pPr>
            <a:endParaRPr lang="es-ES_tradnl" sz="1000" b="1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12EAD6A-B5F1-DABF-19BE-734584394897}"/>
              </a:ext>
            </a:extLst>
          </p:cNvPr>
          <p:cNvSpPr txBox="1"/>
          <p:nvPr/>
        </p:nvSpPr>
        <p:spPr>
          <a:xfrm>
            <a:off x="5544448" y="3042639"/>
            <a:ext cx="1150892" cy="156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1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  <a:p>
            <a:pPr algn="ctr">
              <a:lnSpc>
                <a:spcPct val="150000"/>
              </a:lnSpc>
            </a:pPr>
            <a:r>
              <a:rPr lang="es-ES" sz="1000" b="1">
                <a:solidFill>
                  <a:srgbClr val="007AA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 sector eléctrico </a:t>
            </a:r>
            <a:r>
              <a:rPr lang="es-ES" sz="1200" b="1">
                <a:solidFill>
                  <a:srgbClr val="007AA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10,8</a:t>
            </a:r>
            <a:r>
              <a:rPr lang="es-ES" sz="12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TWh (g)</a:t>
            </a:r>
          </a:p>
          <a:p>
            <a:pPr algn="ctr">
              <a:lnSpc>
                <a:spcPct val="150000"/>
              </a:lnSpc>
            </a:pPr>
            <a:endParaRPr lang="es-ES_tradnl" sz="1000" b="1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59C455F-B3AB-1F46-E3A4-DDAEB3ED4755}"/>
              </a:ext>
            </a:extLst>
          </p:cNvPr>
          <p:cNvSpPr/>
          <p:nvPr/>
        </p:nvSpPr>
        <p:spPr>
          <a:xfrm>
            <a:off x="4460144" y="2744734"/>
            <a:ext cx="326576" cy="23924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1A8AC65-25EE-615C-6384-3047F4BC7E27}"/>
              </a:ext>
            </a:extLst>
          </p:cNvPr>
          <p:cNvSpPr/>
          <p:nvPr/>
        </p:nvSpPr>
        <p:spPr>
          <a:xfrm>
            <a:off x="4476046" y="2024862"/>
            <a:ext cx="326576" cy="23924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9D927B0-97C6-9B44-1690-19760ADD06BF}"/>
              </a:ext>
            </a:extLst>
          </p:cNvPr>
          <p:cNvSpPr/>
          <p:nvPr/>
        </p:nvSpPr>
        <p:spPr>
          <a:xfrm>
            <a:off x="4476046" y="1365762"/>
            <a:ext cx="326576" cy="239244"/>
          </a:xfrm>
          <a:prstGeom prst="rect">
            <a:avLst/>
          </a:prstGeom>
          <a:noFill/>
          <a:ln w="12700">
            <a:solidFill>
              <a:srgbClr val="9CB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texto 5">
            <a:extLst>
              <a:ext uri="{FF2B5EF4-FFF2-40B4-BE49-F238E27FC236}">
                <a16:creationId xmlns:a16="http://schemas.microsoft.com/office/drawing/2014/main" id="{E411D442-D1D3-6104-CBC2-40DD9731A64F}"/>
              </a:ext>
            </a:extLst>
          </p:cNvPr>
          <p:cNvSpPr txBox="1">
            <a:spLocks/>
          </p:cNvSpPr>
          <p:nvPr/>
        </p:nvSpPr>
        <p:spPr>
          <a:xfrm>
            <a:off x="250671" y="255032"/>
            <a:ext cx="7940342" cy="3354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/>
              <a:t>1.2 Demanda para generación eléctrica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29B88FC-1D41-3187-7CC5-7D613656381D}"/>
              </a:ext>
            </a:extLst>
          </p:cNvPr>
          <p:cNvSpPr txBox="1"/>
          <p:nvPr/>
        </p:nvSpPr>
        <p:spPr>
          <a:xfrm>
            <a:off x="47776" y="4828017"/>
            <a:ext cx="779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>
                <a:solidFill>
                  <a:srgbClr val="63666A"/>
                </a:solidFill>
              </a:rPr>
              <a:t>Gas natural comprende el gas entregado a los ciclos combinados del sistema peninsular y a la central térmica reconvertida de </a:t>
            </a:r>
            <a:r>
              <a:rPr lang="es-ES" sz="800" i="1" err="1">
                <a:solidFill>
                  <a:srgbClr val="63666A"/>
                </a:solidFill>
              </a:rPr>
              <a:t>Aboño</a:t>
            </a:r>
            <a:endParaRPr lang="es-ES" sz="800" i="1">
              <a:solidFill>
                <a:srgbClr val="63666A"/>
              </a:solidFill>
            </a:endParaRPr>
          </a:p>
          <a:p>
            <a:endParaRPr lang="es-ES" sz="800" i="1">
              <a:solidFill>
                <a:srgbClr val="63666A"/>
              </a:solidFill>
            </a:endParaRPr>
          </a:p>
          <a:p>
            <a:endParaRPr lang="es-ES_tradnl" sz="800" i="1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0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5EC03C1-9109-CBBA-E3B4-DD14126B79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37"/>
          <a:stretch>
            <a:fillRect/>
          </a:stretch>
        </p:blipFill>
        <p:spPr>
          <a:xfrm>
            <a:off x="5913439" y="1108345"/>
            <a:ext cx="3193237" cy="3566292"/>
          </a:xfrm>
          <a:prstGeom prst="rect">
            <a:avLst/>
          </a:prstGeom>
        </p:spPr>
      </p:pic>
      <p:sp>
        <p:nvSpPr>
          <p:cNvPr id="5" name="Marcador de texto 6">
            <a:extLst>
              <a:ext uri="{FF2B5EF4-FFF2-40B4-BE49-F238E27FC236}">
                <a16:creationId xmlns:a16="http://schemas.microsoft.com/office/drawing/2014/main" id="{2DC7155E-E207-46E9-B29B-F13A3437D31F}"/>
              </a:ext>
            </a:extLst>
          </p:cNvPr>
          <p:cNvSpPr txBox="1">
            <a:spLocks/>
          </p:cNvSpPr>
          <p:nvPr/>
        </p:nvSpPr>
        <p:spPr>
          <a:xfrm>
            <a:off x="411393" y="344099"/>
            <a:ext cx="7940675" cy="3349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s-ES"/>
              <a:t>1.3 </a:t>
            </a:r>
            <a:r>
              <a:rPr lang="es-ES" sz="2400"/>
              <a:t>Evolución</a:t>
            </a:r>
            <a:r>
              <a:rPr lang="es-ES"/>
              <a:t> de la demanda. CCAA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A10790-B445-4D66-9665-924C9362FDE6}"/>
              </a:ext>
            </a:extLst>
          </p:cNvPr>
          <p:cNvSpPr txBox="1"/>
          <p:nvPr/>
        </p:nvSpPr>
        <p:spPr>
          <a:xfrm>
            <a:off x="6276033" y="1108345"/>
            <a:ext cx="3179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Evolución diaria Demanda Convencional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A1AD4D-B7D3-49D8-AF2E-6ADF55E5E12E}"/>
              </a:ext>
            </a:extLst>
          </p:cNvPr>
          <p:cNvSpPr txBox="1"/>
          <p:nvPr/>
        </p:nvSpPr>
        <p:spPr>
          <a:xfrm>
            <a:off x="6276033" y="2828599"/>
            <a:ext cx="2845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>
                <a:solidFill>
                  <a:schemeClr val="accent2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Evolución diaria Sector eléctrico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ABE35099-A217-42F2-A459-8A5C6BDE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3403" y="4902691"/>
            <a:ext cx="473273" cy="204788"/>
          </a:xfrm>
        </p:spPr>
        <p:txBody>
          <a:bodyPr/>
          <a:lstStyle/>
          <a:p>
            <a:fld id="{BC84A7B8-DCD1-44CA-A629-967FC9CECB50}" type="slidenum">
              <a:rPr lang="es-ES_tradnl" smtClean="0"/>
              <a:pPr/>
              <a:t>7</a:t>
            </a:fld>
            <a:endParaRPr lang="es-ES_tradn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BB5513-241D-D9FE-1C47-1CEEC5414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7" y="1262386"/>
            <a:ext cx="5833676" cy="26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B90543FF-3A0B-3B48-8123-B707ADD18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84A7B8-DCD1-44CA-A629-967FC9CECB50}" type="slidenum">
              <a:rPr lang="es-ES_tradnl" smtClean="0"/>
              <a:pPr/>
              <a:t>8</a:t>
            </a:fld>
            <a:endParaRPr lang="es-ES_tradnl"/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0B3825B7-7E72-41F6-8A6F-E7D0B1AD53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380" y="2895986"/>
            <a:ext cx="8366746" cy="2090683"/>
          </a:xfrm>
          <a:prstGeom prst="rect">
            <a:avLst/>
          </a:prstGeom>
        </p:spPr>
        <p:txBody>
          <a:bodyPr/>
          <a:lstStyle/>
          <a:p>
            <a:pPr marL="342900" indent="-342900">
              <a:buAutoNum type="arabicPeriod"/>
            </a:pP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Evolución de la demanda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Convencional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Sector eléctrico</a:t>
            </a:r>
          </a:p>
          <a:p>
            <a:pPr marL="800100" lvl="1" indent="-342900">
              <a:buClr>
                <a:schemeClr val="tx1">
                  <a:lumMod val="50000"/>
                  <a:lumOff val="50000"/>
                </a:schemeClr>
              </a:buClr>
              <a:buAutoNum type="arabicPeriod"/>
            </a:pPr>
            <a:r>
              <a:rPr lang="es-ES" sz="12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CCAA</a:t>
            </a:r>
          </a:p>
          <a:p>
            <a:pPr marL="342900" indent="-342900">
              <a:buFont typeface="+mj-lt"/>
              <a:buAutoNum type="arabicPeriod"/>
            </a:pPr>
            <a:r>
              <a:rPr lang="es-ES" b="1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Cobertura de la demanda. </a:t>
            </a:r>
          </a:p>
          <a:p>
            <a:pPr marL="800100" lvl="1" indent="-342900">
              <a:buAutoNum type="arabicPeriod"/>
            </a:pPr>
            <a:r>
              <a:rPr lang="es-ES" sz="1200" b="1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Orígenes de suministros</a:t>
            </a:r>
          </a:p>
          <a:p>
            <a:pPr marL="800100" lvl="1" indent="-342900">
              <a:buAutoNum type="arabicPeriod"/>
            </a:pPr>
            <a:r>
              <a:rPr lang="es-ES" sz="1200" b="1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Conexiones Internacionales</a:t>
            </a:r>
          </a:p>
          <a:p>
            <a:pPr lvl="1"/>
            <a:endParaRPr lang="es-ES" sz="1200">
              <a:solidFill>
                <a:schemeClr val="bg1">
                  <a:lumMod val="50000"/>
                </a:schemeClr>
              </a:solidFill>
              <a:latin typeface="Enagás PT Serif" panose="020A0603040505020204" pitchFamily="18" charset="0"/>
              <a:ea typeface="Enagás PT Serif" panose="020A060304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Gases renovables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el TVB</a:t>
            </a:r>
          </a:p>
          <a:p>
            <a:pPr marL="342900" indent="-342900"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plantas de regasificación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Actividad en los AASS</a:t>
            </a:r>
          </a:p>
          <a:p>
            <a:pPr marL="342900" indent="-342900">
              <a:buFont typeface="+mj-lt"/>
              <a:buAutoNum type="arabicPeriod"/>
            </a:pPr>
            <a:r>
              <a:rPr lang="es-ES">
                <a:latin typeface="Enagás PT Serif" panose="020A0603040505020204" pitchFamily="18" charset="0"/>
                <a:ea typeface="Enagás PT Serif" panose="020A0603040505020204" pitchFamily="18" charset="0"/>
              </a:rPr>
              <a:t>Notas de operación y otros hechos relevantes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CEC4017-F931-450A-873C-6916BF19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99" y="298800"/>
            <a:ext cx="7953981" cy="400110"/>
          </a:xfrm>
        </p:spPr>
        <p:txBody>
          <a:bodyPr/>
          <a:lstStyle/>
          <a:p>
            <a:r>
              <a:rPr lang="es-ES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322161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08FC24D-1ADA-D40C-72F4-3BC470A4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79" t="51788" r="21240" b="7842"/>
          <a:stretch>
            <a:fillRect/>
          </a:stretch>
        </p:blipFill>
        <p:spPr>
          <a:xfrm>
            <a:off x="7063142" y="2916000"/>
            <a:ext cx="2080858" cy="1795178"/>
          </a:xfrm>
          <a:prstGeom prst="rect">
            <a:avLst/>
          </a:prstGeom>
        </p:spPr>
      </p:pic>
      <p:sp>
        <p:nvSpPr>
          <p:cNvPr id="5" name="Marcador de texto 6">
            <a:extLst>
              <a:ext uri="{FF2B5EF4-FFF2-40B4-BE49-F238E27FC236}">
                <a16:creationId xmlns:a16="http://schemas.microsoft.com/office/drawing/2014/main" id="{2027552F-4AB9-4ADF-9A81-5AB0EAD17B2F}"/>
              </a:ext>
            </a:extLst>
          </p:cNvPr>
          <p:cNvSpPr txBox="1">
            <a:spLocks/>
          </p:cNvSpPr>
          <p:nvPr/>
        </p:nvSpPr>
        <p:spPr>
          <a:xfrm>
            <a:off x="411393" y="293464"/>
            <a:ext cx="7940675" cy="3349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600" b="0" i="0" kern="1200">
                <a:solidFill>
                  <a:schemeClr val="accent3"/>
                </a:solidFill>
                <a:latin typeface="Enagás PT Serif" panose="020A0603040505020204" pitchFamily="18" charset="77"/>
                <a:ea typeface="Enagás PT Serif" panose="020A0603040505020204" pitchFamily="18" charset="77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s-ES"/>
              <a:t>2.1 </a:t>
            </a:r>
            <a:r>
              <a:rPr lang="es-ES" sz="2400"/>
              <a:t>Cobertura de la demanda. Origen de suministros</a:t>
            </a:r>
            <a:endParaRPr lang="es-ES"/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D382AEDB-0834-4779-A13C-5A07F7115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579" y="4909319"/>
            <a:ext cx="473273" cy="204788"/>
          </a:xfrm>
        </p:spPr>
        <p:txBody>
          <a:bodyPr/>
          <a:lstStyle/>
          <a:p>
            <a:fld id="{BC84A7B8-DCD1-44CA-A629-967FC9CECB50}" type="slidenum">
              <a:rPr lang="es-ES_tradnl" smtClean="0"/>
              <a:pPr/>
              <a:t>9</a:t>
            </a:fld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50D53B-B18E-4734-905D-11F69F8A8854}"/>
              </a:ext>
            </a:extLst>
          </p:cNvPr>
          <p:cNvSpPr txBox="1"/>
          <p:nvPr/>
        </p:nvSpPr>
        <p:spPr>
          <a:xfrm>
            <a:off x="70493" y="4892230"/>
            <a:ext cx="4815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(*) descarga procedente de una recarga realizada previamente en una terminal española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63D4338-507F-1D4F-2D36-D1B766EA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79" t="5705" r="21240" b="54689"/>
          <a:stretch>
            <a:fillRect/>
          </a:stretch>
        </p:blipFill>
        <p:spPr>
          <a:xfrm>
            <a:off x="7031994" y="1055712"/>
            <a:ext cx="2080858" cy="17612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59871A-A995-10BA-3F44-AF1DE6CD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473"/>
          <a:stretch>
            <a:fillRect/>
          </a:stretch>
        </p:blipFill>
        <p:spPr>
          <a:xfrm>
            <a:off x="3205333" y="708472"/>
            <a:ext cx="3835219" cy="40890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943355-B797-4B2F-E5DD-96F3E808BF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42" r="16086"/>
          <a:stretch>
            <a:fillRect/>
          </a:stretch>
        </p:blipFill>
        <p:spPr>
          <a:xfrm>
            <a:off x="96769" y="1055712"/>
            <a:ext cx="3085974" cy="37417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D35392-B414-FE46-6894-951FAB649A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03" r="50167" b="91874"/>
          <a:stretch>
            <a:fillRect/>
          </a:stretch>
        </p:blipFill>
        <p:spPr>
          <a:xfrm>
            <a:off x="1958695" y="706336"/>
            <a:ext cx="1673268" cy="3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56028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S">
  <a:themeElements>
    <a:clrScheme name="Enagá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_Plantilla PPT_EnagasGTS_2021_ES.pptx" id="{1E11AEFC-BFE1-41BB-9908-6A03ECAD820C}" vid="{E03751F9-82D8-4F54-8970-1F5FB35EAB74}"/>
    </a:ext>
  </a:extLst>
</a:theme>
</file>

<file path=ppt/theme/theme2.xml><?xml version="1.0" encoding="utf-8"?>
<a:theme xmlns:a="http://schemas.openxmlformats.org/drawingml/2006/main" name="ÍNDICES">
  <a:themeElements>
    <a:clrScheme name="Enagá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_Plantilla PPT_EnagasGTS_2021_ES.pptx" id="{1E11AEFC-BFE1-41BB-9908-6A03ECAD820C}" vid="{E0F63C95-31F3-4BE1-A6AE-E54554A3C6D7}"/>
    </a:ext>
  </a:extLst>
</a:theme>
</file>

<file path=ppt/theme/theme3.xml><?xml version="1.0" encoding="utf-8"?>
<a:theme xmlns:a="http://schemas.openxmlformats.org/drawingml/2006/main" name="1_SLIDE BASE 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_Plantilla PPT_EnagasGTS_2021_ES.pptx" id="{1E11AEFC-BFE1-41BB-9908-6A03ECAD820C}" vid="{CE39E2D8-8336-488C-A25D-2F1E4137057C}"/>
    </a:ext>
  </a:extLst>
</a:theme>
</file>

<file path=ppt/theme/theme4.xml><?xml version="1.0" encoding="utf-8"?>
<a:theme xmlns:a="http://schemas.openxmlformats.org/drawingml/2006/main" name="CIERRES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_Plantilla PPT_EnagasGTS_2021_ES.pptx" id="{1E11AEFC-BFE1-41BB-9908-6A03ECAD820C}" vid="{739C0CBE-69C1-4A3E-B44C-C1BF08B180F4}"/>
    </a:ext>
  </a:extLst>
</a:theme>
</file>

<file path=ppt/theme/theme5.xml><?xml version="1.0" encoding="utf-8"?>
<a:theme xmlns:a="http://schemas.openxmlformats.org/drawingml/2006/main" name="2_SLIDE BASE 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_Plantilla PPT_EnagasGTS_2021_ES.pptx" id="{1E11AEFC-BFE1-41BB-9908-6A03ECAD820C}" vid="{CE39E2D8-8336-488C-A25D-2F1E4137057C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564200169D5A149A3E9E02954D37398" ma:contentTypeVersion="13" ma:contentTypeDescription="Crear nuevo documento." ma:contentTypeScope="" ma:versionID="2657e7f7f9392b2945a894c50c9a3785">
  <xsd:schema xmlns:xsd="http://www.w3.org/2001/XMLSchema" xmlns:xs="http://www.w3.org/2001/XMLSchema" xmlns:p="http://schemas.microsoft.com/office/2006/metadata/properties" xmlns:ns2="b2713a2c-1008-439a-ba26-bbbbc57d5d43" xmlns:ns3="1d5b5c73-de20-4e04-9cd3-394e24e35ef5" targetNamespace="http://schemas.microsoft.com/office/2006/metadata/properties" ma:root="true" ma:fieldsID="69ee0bc15cbc7ec7ac575c2f931e29fe" ns2:_="" ns3:_="">
    <xsd:import namespace="b2713a2c-1008-439a-ba26-bbbbc57d5d43"/>
    <xsd:import namespace="1d5b5c73-de20-4e04-9cd3-394e24e35ef5"/>
    <xsd:element name="properties">
      <xsd:complexType>
        <xsd:sequence>
          <xsd:element name="documentManagement">
            <xsd:complexType>
              <xsd:all>
                <xsd:element ref="ns2:A_x00f1_o" minOccurs="0"/>
                <xsd:element ref="ns2:MES" minOccurs="0"/>
                <xsd:element ref="ns2:Documento_x0020_Tipo" minOccurs="0"/>
                <xsd:element ref="ns2:Reporting_x0020_Tipo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13a2c-1008-439a-ba26-bbbbc57d5d43" elementFormDefault="qualified">
    <xsd:import namespace="http://schemas.microsoft.com/office/2006/documentManagement/types"/>
    <xsd:import namespace="http://schemas.microsoft.com/office/infopath/2007/PartnerControls"/>
    <xsd:element name="A_x00f1_o" ma:index="2" nillable="true" ma:displayName="Año" ma:list="{90223ea0-e528-4d07-9f2d-c46624fe2f2c}" ma:internalName="A_x00f1_o" ma:readOnly="false" ma:showField="Title">
      <xsd:simpleType>
        <xsd:restriction base="dms:Lookup"/>
      </xsd:simpleType>
    </xsd:element>
    <xsd:element name="MES" ma:index="3" nillable="true" ma:displayName="MES" ma:list="{90223ea0-e528-4d07-9f2d-c46624fe2f2c}" ma:internalName="MES" ma:readOnly="false" ma:showField="Mes">
      <xsd:simpleType>
        <xsd:restriction base="dms:Lookup"/>
      </xsd:simpleType>
    </xsd:element>
    <xsd:element name="Documento_x0020_Tipo" ma:index="4" nillable="true" ma:displayName="Documento Tipo" ma:list="{90223ea0-e528-4d07-9f2d-c46624fe2f2c}" ma:internalName="Documento_x0020_Tipo" ma:readOnly="false" ma:showField="Tipo_x0020_de_x0020_Documento">
      <xsd:simpleType>
        <xsd:restriction base="dms:Lookup"/>
      </xsd:simpleType>
    </xsd:element>
    <xsd:element name="Reporting_x0020_Tipo" ma:index="5" nillable="true" ma:displayName="Reporting Tipo" ma:indexed="true" ma:list="{90223ea0-e528-4d07-9f2d-c46624fe2f2c}" ma:internalName="Reporting_x0020_Tipo" ma:showField="Reporting">
      <xsd:simpleType>
        <xsd:restriction base="dms:Lookup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b5c73-de20-4e04-9cd3-394e24e35ef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e conteni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orting_x0020_Tipo xmlns="b2713a2c-1008-439a-ba26-bbbbc57d5d43">1</Reporting_x0020_Tipo>
    <MES xmlns="b2713a2c-1008-439a-ba26-bbbbc57d5d43">1</MES>
    <A_x00f1_o xmlns="b2713a2c-1008-439a-ba26-bbbbc57d5d43">14</A_x00f1_o>
    <Documento_x0020_Tipo xmlns="b2713a2c-1008-439a-ba26-bbbbc57d5d43" xsi:nil="true"/>
    <SharedWithUsers xmlns="1d5b5c73-de20-4e04-9cd3-394e24e35ef5">
      <UserInfo>
        <DisplayName>Tirado Pérez, Juan</DisplayName>
        <AccountId>1698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ABF9736-B826-40E6-880C-8FE367DB5C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713a2c-1008-439a-ba26-bbbbc57d5d43"/>
    <ds:schemaRef ds:uri="1d5b5c73-de20-4e04-9cd3-394e24e35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FD74AD-3D23-44BE-92D5-0A04F8BB2F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04317D-8650-4E54-BBDE-DA581DD55838}">
  <ds:schemaRefs>
    <ds:schemaRef ds:uri="1d5b5c73-de20-4e04-9cd3-394e24e35ef5"/>
    <ds:schemaRef ds:uri="b2713a2c-1008-439a-ba26-bbbbc57d5d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2 - Plantilla PPT Enagás GTS</Template>
  <TotalTime>2</TotalTime>
  <Words>705</Words>
  <Application>Microsoft Office PowerPoint</Application>
  <PresentationFormat>Presentación en pantalla (16:9)</PresentationFormat>
  <Paragraphs>184</Paragraphs>
  <Slides>23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Verdana</vt:lpstr>
      <vt:lpstr>Wingdings</vt:lpstr>
      <vt:lpstr>Arial</vt:lpstr>
      <vt:lpstr>Enagás PT Serif</vt:lpstr>
      <vt:lpstr>PORTADAS</vt:lpstr>
      <vt:lpstr>ÍNDICES</vt:lpstr>
      <vt:lpstr>1_SLIDE BASE </vt:lpstr>
      <vt:lpstr>CIERRES</vt:lpstr>
      <vt:lpstr>2_SLIDE BASE </vt:lpstr>
      <vt:lpstr>Presentación de PowerPoint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Índice</vt:lpstr>
      <vt:lpstr>Presentación de PowerPoint</vt:lpstr>
      <vt:lpstr>Presentación de PowerPoint</vt:lpstr>
      <vt:lpstr>Presentación de PowerPoint</vt:lpstr>
      <vt:lpstr>Índice</vt:lpstr>
      <vt:lpstr>Presentación de PowerPoint</vt:lpstr>
      <vt:lpstr>Índice</vt:lpstr>
      <vt:lpstr>Presentación de PowerPoint</vt:lpstr>
      <vt:lpstr>Índice</vt:lpstr>
      <vt:lpstr>Presentación de PowerPoint</vt:lpstr>
      <vt:lpstr>Presentación de PowerPoint</vt:lpstr>
      <vt:lpstr>Índice</vt:lpstr>
      <vt:lpstr>Presentación de PowerPoint</vt:lpstr>
      <vt:lpstr>Índice</vt:lpstr>
      <vt:lpstr>Presentación de PowerPoint</vt:lpstr>
      <vt:lpstr>Presentación de PowerPoint</vt:lpstr>
    </vt:vector>
  </TitlesOfParts>
  <Manager/>
  <Company>Enagás, S.A.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Davila Fernandez, Alicia</dc:creator>
  <cp:keywords/>
  <dc:description/>
  <cp:lastModifiedBy>Davila Fernandez, Alicia</cp:lastModifiedBy>
  <cp:revision>1</cp:revision>
  <cp:lastPrinted>2024-08-06T07:30:30Z</cp:lastPrinted>
  <dcterms:created xsi:type="dcterms:W3CDTF">2021-12-07T09:44:59Z</dcterms:created>
  <dcterms:modified xsi:type="dcterms:W3CDTF">2026-02-10T09:55:21Z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0x0101001564200169D5A149A3E9E02954D37398</vt:lpwstr>
  </property>
</Properties>
</file>