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86" r:id="rId1"/>
    <p:sldMasterId id="2147483788" r:id="rId2"/>
    <p:sldMasterId id="2147483761" r:id="rId3"/>
    <p:sldMasterId id="2147483807" r:id="rId4"/>
  </p:sldMasterIdLst>
  <p:notesMasterIdLst>
    <p:notesMasterId r:id="rId9"/>
  </p:notesMasterIdLst>
  <p:handoutMasterIdLst>
    <p:handoutMasterId r:id="rId10"/>
  </p:handoutMasterIdLst>
  <p:sldIdLst>
    <p:sldId id="378" r:id="rId5"/>
    <p:sldId id="397" r:id="rId6"/>
    <p:sldId id="400" r:id="rId7"/>
    <p:sldId id="401" r:id="rId8"/>
  </p:sldIdLst>
  <p:sldSz cx="9144000" cy="5143500" type="screen16x9"/>
  <p:notesSz cx="6797675" cy="9928225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agás PT Serif" panose="020B060402020202020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pos="10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5E2"/>
    <a:srgbClr val="63666A"/>
    <a:srgbClr val="007AAE"/>
    <a:srgbClr val="F2F2F2"/>
    <a:srgbClr val="9CB700"/>
    <a:srgbClr val="FFB81C"/>
    <a:srgbClr val="C00000"/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9102" autoAdjust="0"/>
  </p:normalViewPr>
  <p:slideViewPr>
    <p:cSldViewPr snapToGrid="0" snapToObjects="1">
      <p:cViewPr varScale="1">
        <p:scale>
          <a:sx n="116" d="100"/>
          <a:sy n="116" d="100"/>
        </p:scale>
        <p:origin x="456" y="77"/>
      </p:cViewPr>
      <p:guideLst>
        <p:guide orient="horz" pos="2136"/>
        <p:guide orient="horz" pos="2047"/>
        <p:guide pos="1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3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55B4-8907-4DA8-B699-724CD93370C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65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56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8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123950"/>
            <a:ext cx="7940675" cy="30687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9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59" y="194830"/>
            <a:ext cx="5580000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7759" y="759692"/>
            <a:ext cx="55800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6" y="1123950"/>
            <a:ext cx="5586784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nivelc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6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286515"/>
            <a:ext cx="7940675" cy="33803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11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7940675" cy="2980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16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5580000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5580000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5579857" cy="345481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239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2" y="420373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6" y="3071828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5" y="3078602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81" y="414735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123950"/>
            <a:ext cx="7940675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314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6" r:id="rId3"/>
    <p:sldLayoutId id="214748380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97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5" r:id="rId2"/>
    <p:sldLayoutId id="21474838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4873" y="652229"/>
            <a:ext cx="3118544" cy="1338497"/>
          </a:xfrm>
        </p:spPr>
        <p:txBody>
          <a:bodyPr/>
          <a:lstStyle/>
          <a:p>
            <a:pPr algn="ctr"/>
            <a:r>
              <a:rPr lang="es-ES" dirty="0" smtClean="0"/>
              <a:t>Cálculo de slots en plantas de regasificación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96504" y="1771250"/>
            <a:ext cx="118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accent3"/>
                </a:solidFill>
              </a:rPr>
              <a:t>Abril 2021</a:t>
            </a:r>
            <a:endParaRPr lang="es-ES" sz="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Consideraciones para el cálculo de slots de buques</a:t>
            </a:r>
            <a:endParaRPr lang="es-ES" dirty="0"/>
          </a:p>
        </p:txBody>
      </p:sp>
      <p:sp>
        <p:nvSpPr>
          <p:cNvPr id="71" name="Rectángulo 70"/>
          <p:cNvSpPr/>
          <p:nvPr/>
        </p:nvSpPr>
        <p:spPr>
          <a:xfrm>
            <a:off x="230198" y="704849"/>
            <a:ext cx="8478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Previsión de la demanda por área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convencional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eléctrica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Carga de cisternas</a:t>
            </a:r>
            <a:endParaRPr lang="es-ES" sz="12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 Gas Natural y Gas Natural Licuado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Conexiones internacionales vs Plantas de Regasificación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del funcionamiento de los Almacenamientos Subterráneos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Cálculo: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Slots mínimos = Carga de cisternas + Producción mínima necesaria de medios de producción / Capacidad Buque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939" y="3514555"/>
            <a:ext cx="802817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</a:rPr>
              <a:t>Se determinará el valor final de los slots mínimos para cada planta de regasificación teniendo en cuenta las existencias en los tanques de GNL de las plantas de regasificación y las fechas de llegada de buques adjudicados en periodos anteriores.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927796"/>
            <a:ext cx="25683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" dirty="0" smtClean="0">
                <a:solidFill>
                  <a:schemeClr val="accent3"/>
                </a:solidFill>
              </a:rPr>
              <a:t>Se ha considerado una capacidad de buque de 1.000 GWh.</a:t>
            </a:r>
          </a:p>
        </p:txBody>
      </p:sp>
    </p:spTree>
    <p:extLst>
      <p:ext uri="{BB962C8B-B14F-4D97-AF65-F5344CB8AC3E}">
        <p14:creationId xmlns:p14="http://schemas.microsoft.com/office/powerpoint/2010/main" val="682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M+1 / MAYO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M+2 / JUNIO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ÍNDICE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094D0F36-ACB7-489C-AFF8-CF5D0C8CAC18}"/>
    </a:ext>
  </a:extLst>
</a:theme>
</file>

<file path=ppt/theme/theme2.xml><?xml version="1.0" encoding="utf-8"?>
<a:theme xmlns:a="http://schemas.openxmlformats.org/drawingml/2006/main" name="CIERRE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BASE 1 LÍNEA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4.xml><?xml version="1.0" encoding="utf-8"?>
<a:theme xmlns:a="http://schemas.openxmlformats.org/drawingml/2006/main" name="SLIDE BASE 2 LÍNEAS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10853</TotalTime>
  <Words>489</Words>
  <Application>Microsoft Office PowerPoint</Application>
  <PresentationFormat>Presentación en pantalla (16:9)</PresentationFormat>
  <Paragraphs>47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Wingdings</vt:lpstr>
      <vt:lpstr>Verdana</vt:lpstr>
      <vt:lpstr>Calibri</vt:lpstr>
      <vt:lpstr>Enagás PT Serif</vt:lpstr>
      <vt:lpstr>ÍNDICE</vt:lpstr>
      <vt:lpstr>CIERRE</vt:lpstr>
      <vt:lpstr>SLIDE BASE 1 LÍNEA TÍTULO</vt:lpstr>
      <vt:lpstr>SLIDE BASE 2 LÍNEAS 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Enagás,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DCRI.EXT1</dc:creator>
  <cp:lastModifiedBy>Sergio Marcos Villalba</cp:lastModifiedBy>
  <cp:revision>360</cp:revision>
  <cp:lastPrinted>2014-10-24T08:41:32Z</cp:lastPrinted>
  <dcterms:created xsi:type="dcterms:W3CDTF">2018-09-03T10:13:25Z</dcterms:created>
  <dcterms:modified xsi:type="dcterms:W3CDTF">2022-03-28T06:08:31Z</dcterms:modified>
</cp:coreProperties>
</file>