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786" r:id="rId1"/>
    <p:sldMasterId id="2147483788" r:id="rId2"/>
    <p:sldMasterId id="2147483761" r:id="rId3"/>
    <p:sldMasterId id="2147483807" r:id="rId4"/>
  </p:sldMasterIdLst>
  <p:notesMasterIdLst>
    <p:notesMasterId r:id="rId9"/>
  </p:notesMasterIdLst>
  <p:handoutMasterIdLst>
    <p:handoutMasterId r:id="rId10"/>
  </p:handoutMasterIdLst>
  <p:sldIdLst>
    <p:sldId id="378" r:id="rId5"/>
    <p:sldId id="397" r:id="rId6"/>
    <p:sldId id="400" r:id="rId7"/>
    <p:sldId id="401" r:id="rId8"/>
  </p:sldIdLst>
  <p:sldSz cx="9144000" cy="5143500" type="screen16x9"/>
  <p:notesSz cx="6797675" cy="9928225"/>
  <p:embeddedFontLst>
    <p:embeddedFont>
      <p:font typeface="Enagás PT Serif" panose="020B060402020202020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orient="horz" pos="2047">
          <p15:clr>
            <a:srgbClr val="A4A3A4"/>
          </p15:clr>
        </p15:guide>
        <p15:guide id="3" pos="10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B5E2"/>
    <a:srgbClr val="63666A"/>
    <a:srgbClr val="007AAE"/>
    <a:srgbClr val="F2F2F2"/>
    <a:srgbClr val="9CB700"/>
    <a:srgbClr val="FFB81C"/>
    <a:srgbClr val="C00000"/>
    <a:srgbClr val="0000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9102" autoAdjust="0"/>
  </p:normalViewPr>
  <p:slideViewPr>
    <p:cSldViewPr snapToGrid="0" snapToObjects="1">
      <p:cViewPr varScale="1">
        <p:scale>
          <a:sx n="116" d="100"/>
          <a:sy n="116" d="100"/>
        </p:scale>
        <p:origin x="456" y="77"/>
      </p:cViewPr>
      <p:guideLst>
        <p:guide orient="horz" pos="2136"/>
        <p:guide orient="horz" pos="2047"/>
        <p:guide pos="10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3306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F3DD2-969E-4F51-8A51-EB0B4110BB09}" type="datetimeFigureOut">
              <a:rPr lang="es-ES_tradnl" smtClean="0"/>
              <a:pPr/>
              <a:t>28/03/2022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603E4-74DB-4ECD-BD53-5BB58D963D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518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655B4-8907-4DA8-B699-724CD93370C9}" type="datetimeFigureOut">
              <a:rPr lang="es-ES_tradnl" smtClean="0"/>
              <a:pPr/>
              <a:t>28/03/2022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73B90-E109-49E6-81EC-950EC00F49A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159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065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563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88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46"/>
            <a:ext cx="9144000" cy="5621965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Completa el índice</a:t>
            </a:r>
            <a:endParaRPr lang="es-ES" dirty="0"/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8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_IMAGEN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0"/>
            <a:ext cx="7940342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 smtClean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 (RGB 0, 122, 174)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759692"/>
            <a:ext cx="7940342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3"/>
          </p:nvPr>
        </p:nvSpPr>
        <p:spPr>
          <a:xfrm>
            <a:off x="0" y="4423500"/>
            <a:ext cx="9144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123950"/>
            <a:ext cx="7940675" cy="306874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9911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_IMAGEN DCH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54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7759" y="194830"/>
            <a:ext cx="5580000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 smtClean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7759" y="759692"/>
            <a:ext cx="5580000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 smtClean="0">
                <a:solidFill>
                  <a:schemeClr val="accent1"/>
                </a:solidFill>
              </a:rPr>
              <a:t>Subtítulo de la diapositiva.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5903734" y="0"/>
            <a:ext cx="3240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6" y="1123950"/>
            <a:ext cx="5586784" cy="35020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nivelc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0683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7940342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 con la línea más baja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7940342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 smtClean="0">
              <a:solidFill>
                <a:schemeClr val="accent1"/>
              </a:solidFill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80975" y="1286515"/>
            <a:ext cx="7940675" cy="338031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4112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_IMAGEN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7940342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 con la línea más baja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7940342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 smtClean="0">
              <a:solidFill>
                <a:schemeClr val="accent1"/>
              </a:solidFill>
            </a:endParaRPr>
          </a:p>
        </p:txBody>
      </p:sp>
      <p:sp>
        <p:nvSpPr>
          <p:cNvPr id="5" name="Marcador de posición de imagen 6"/>
          <p:cNvSpPr>
            <a:spLocks noGrp="1"/>
          </p:cNvSpPr>
          <p:nvPr>
            <p:ph type="pic" sz="quarter" idx="13"/>
          </p:nvPr>
        </p:nvSpPr>
        <p:spPr>
          <a:xfrm>
            <a:off x="0" y="4423500"/>
            <a:ext cx="9144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286515"/>
            <a:ext cx="7940675" cy="2980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616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_IMAGEN DCH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54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5580000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5580000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</a:t>
            </a:r>
            <a:endParaRPr lang="es-ES" sz="1400" b="1" dirty="0" smtClean="0">
              <a:solidFill>
                <a:schemeClr val="accent1"/>
              </a:solidFill>
            </a:endParaRPr>
          </a:p>
        </p:txBody>
      </p:sp>
      <p:sp>
        <p:nvSpPr>
          <p:cNvPr id="8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5903734" y="0"/>
            <a:ext cx="3240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286515"/>
            <a:ext cx="5579857" cy="345481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239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8152" cy="51840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Completa el índice</a:t>
            </a:r>
            <a:endParaRPr lang="es-ES" dirty="0"/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ÍND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0"/>
            <a:ext cx="9245600" cy="51840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Completa el índice</a:t>
            </a:r>
            <a:endParaRPr lang="es-ES" dirty="0"/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7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ÍNDI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90" y="-50800"/>
            <a:ext cx="9168145" cy="51943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 baseline="0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Completa el índice</a:t>
            </a:r>
            <a:endParaRPr lang="es-ES" dirty="0"/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02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46"/>
            <a:ext cx="9144000" cy="5621965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481330"/>
            <a:ext cx="5292000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 userDrawn="1"/>
        </p:nvSpPr>
        <p:spPr>
          <a:xfrm>
            <a:off x="5289181" y="481330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873" y="1012954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 smtClean="0"/>
              <a:t>Muchas gracias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72" y="420373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8152" cy="518400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2871979" y="3144272"/>
            <a:ext cx="6291072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2653" y="3664256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 smtClean="0"/>
              <a:t>Muchas gracias</a:t>
            </a:r>
            <a:endParaRPr lang="es-ES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2818312" y="3144272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46" y="3071828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5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ER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0"/>
            <a:ext cx="9245600" cy="51840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2871979" y="3144272"/>
            <a:ext cx="6291072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682653" y="3664256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 smtClean="0"/>
              <a:t>Muchas gracias</a:t>
            </a:r>
            <a:endParaRPr lang="es-ES" dirty="0"/>
          </a:p>
        </p:txBody>
      </p:sp>
      <p:sp>
        <p:nvSpPr>
          <p:cNvPr id="13" name="Rectángulo 12"/>
          <p:cNvSpPr/>
          <p:nvPr userDrawn="1"/>
        </p:nvSpPr>
        <p:spPr>
          <a:xfrm>
            <a:off x="2818312" y="3144272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35" y="3078602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1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ER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90" y="-50800"/>
            <a:ext cx="9168145" cy="5194300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481330"/>
            <a:ext cx="5292000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 userDrawn="1"/>
        </p:nvSpPr>
        <p:spPr>
          <a:xfrm>
            <a:off x="5289181" y="481330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873" y="1012954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 smtClean="0"/>
              <a:t>Muchas gracias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81" y="414735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0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0"/>
            <a:ext cx="7940342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 smtClean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 (RGB 0, 122, 174)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759692"/>
            <a:ext cx="7940342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80975" y="1123950"/>
            <a:ext cx="7940675" cy="35020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314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5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3" r:id="rId2"/>
    <p:sldLayoutId id="2147483796" r:id="rId3"/>
    <p:sldLayoutId id="214748380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98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4" r:id="rId2"/>
    <p:sldLayoutId id="2147483797" r:id="rId3"/>
    <p:sldLayoutId id="214748380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97" y="54502"/>
            <a:ext cx="630500" cy="6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9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5" r:id="rId2"/>
    <p:sldLayoutId id="214748380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97" y="54502"/>
            <a:ext cx="630500" cy="6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414873" y="652229"/>
            <a:ext cx="3118544" cy="1338497"/>
          </a:xfrm>
        </p:spPr>
        <p:txBody>
          <a:bodyPr/>
          <a:lstStyle/>
          <a:p>
            <a:pPr algn="ctr"/>
            <a:r>
              <a:rPr lang="es-ES" dirty="0" smtClean="0"/>
              <a:t>Cálculo de slots en plantas de regasificación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3996504" y="1771250"/>
            <a:ext cx="1189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accent3"/>
                </a:solidFill>
              </a:rPr>
              <a:t>Mayo 2021</a:t>
            </a:r>
            <a:endParaRPr lang="es-ES" sz="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 smtClean="0"/>
              <a:t>Consideraciones para el cálculo de slots de buques</a:t>
            </a:r>
            <a:endParaRPr lang="es-ES" dirty="0"/>
          </a:p>
        </p:txBody>
      </p:sp>
      <p:sp>
        <p:nvSpPr>
          <p:cNvPr id="71" name="Rectángulo 70"/>
          <p:cNvSpPr/>
          <p:nvPr/>
        </p:nvSpPr>
        <p:spPr>
          <a:xfrm>
            <a:off x="230198" y="704849"/>
            <a:ext cx="84789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 smtClean="0">
                <a:solidFill>
                  <a:schemeClr val="accent1"/>
                </a:solidFill>
              </a:rPr>
              <a:t>Previsión de la demanda por área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Demanda convencional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Demanda eléctrica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Carga de cisternas</a:t>
            </a:r>
            <a:endParaRPr lang="es-ES" sz="12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 smtClean="0">
                <a:solidFill>
                  <a:schemeClr val="accent1"/>
                </a:solidFill>
              </a:rPr>
              <a:t>Programación de Gas Natural y Gas Natural Licuado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Conexiones internacionales vs Plantas de Regasificación</a:t>
            </a: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 smtClean="0">
                <a:solidFill>
                  <a:schemeClr val="accent1"/>
                </a:solidFill>
              </a:rPr>
              <a:t>Programación del funcionamiento de los Almacenamientos Subterráneos</a:t>
            </a: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 smtClean="0">
                <a:solidFill>
                  <a:schemeClr val="accent1"/>
                </a:solidFill>
              </a:rPr>
              <a:t>Cálculo: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Slots mínimos = Carga de cisternas + Producción mínima necesaria de medios de producción / Capacidad Buque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5939" y="3514555"/>
            <a:ext cx="8028176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1"/>
                </a:solidFill>
              </a:rPr>
              <a:t>Se determinará el valor final de los slots mínimos para cada planta de regasificación teniendo en cuenta las existencias en los tanques de GNL de las plantas de regasificación y las fechas de llegada de buques adjudicados en periodos anteriores.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4927796"/>
            <a:ext cx="256833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" dirty="0" smtClean="0">
                <a:solidFill>
                  <a:schemeClr val="accent3"/>
                </a:solidFill>
              </a:rPr>
              <a:t>Se ha considerado una capacidad de buque de 1.000 GWh.</a:t>
            </a:r>
          </a:p>
        </p:txBody>
      </p:sp>
    </p:spTree>
    <p:extLst>
      <p:ext uri="{BB962C8B-B14F-4D97-AF65-F5344CB8AC3E}">
        <p14:creationId xmlns:p14="http://schemas.microsoft.com/office/powerpoint/2010/main" val="682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 smtClean="0"/>
              <a:t>Resumen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230198" y="704849"/>
            <a:ext cx="847898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100" b="1" dirty="0" smtClean="0">
                <a:solidFill>
                  <a:schemeClr val="accent2"/>
                </a:solidFill>
              </a:rPr>
              <a:t>M+1 / JUNIO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</a:t>
            </a:r>
            <a:r>
              <a:rPr lang="es-ES" sz="1100" u="sng" dirty="0" err="1" smtClean="0">
                <a:solidFill>
                  <a:schemeClr val="accent1"/>
                </a:solidFill>
              </a:rPr>
              <a:t>Mugardos</a:t>
            </a:r>
            <a:r>
              <a:rPr lang="es-ES" sz="1100" u="sng" dirty="0" smtClean="0">
                <a:solidFill>
                  <a:schemeClr val="accent1"/>
                </a:solidFill>
              </a:rPr>
              <a:t>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chemeClr val="accent3"/>
                </a:solidFill>
              </a:rPr>
              <a:t>Con </a:t>
            </a:r>
            <a:r>
              <a:rPr lang="es-ES" sz="1100" dirty="0">
                <a:solidFill>
                  <a:schemeClr val="accent3"/>
                </a:solidFill>
              </a:rPr>
              <a:t>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b="1" dirty="0" smtClean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Bilbao: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Barcelona: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</a:t>
            </a:r>
            <a:r>
              <a:rPr lang="es-ES" sz="1100" dirty="0" smtClean="0">
                <a:solidFill>
                  <a:schemeClr val="accent3"/>
                </a:solidFill>
              </a:rPr>
              <a:t>descargas.</a:t>
            </a:r>
            <a:endParaRPr lang="es-ES" sz="1100" b="1" dirty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</a:t>
            </a:r>
            <a:r>
              <a:rPr lang="es-ES" sz="1100" u="sng" dirty="0">
                <a:solidFill>
                  <a:schemeClr val="accent1"/>
                </a:solidFill>
              </a:rPr>
              <a:t>de </a:t>
            </a:r>
            <a:r>
              <a:rPr lang="es-ES" sz="1100" u="sng" dirty="0" smtClean="0">
                <a:solidFill>
                  <a:schemeClr val="accent1"/>
                </a:solidFill>
              </a:rPr>
              <a:t>Sagunto: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  <a:endParaRPr lang="es-ES" sz="1100" dirty="0" smtClean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</a:t>
            </a:r>
            <a:r>
              <a:rPr lang="es-ES" sz="1100" u="sng" dirty="0" smtClean="0">
                <a:solidFill>
                  <a:schemeClr val="accent1"/>
                </a:solidFill>
              </a:rPr>
              <a:t>Cartagena: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  <a:endParaRPr lang="es-ES" sz="1100" dirty="0" smtClean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Huelva: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960364"/>
            <a:ext cx="408316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600" dirty="0">
                <a:solidFill>
                  <a:schemeClr val="accent3"/>
                </a:solidFill>
              </a:rPr>
              <a:t>Todos los buques solicitados por ENAGAS GTS son para poder garantizar la seguridad de </a:t>
            </a:r>
            <a:r>
              <a:rPr lang="es-ES" sz="600" dirty="0" smtClean="0">
                <a:solidFill>
                  <a:schemeClr val="accent3"/>
                </a:solidFill>
              </a:rPr>
              <a:t>suministro.</a:t>
            </a:r>
            <a:endParaRPr lang="es-ES" sz="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 smtClean="0"/>
              <a:t>Resumen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230198" y="704849"/>
            <a:ext cx="847898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100" b="1" dirty="0" smtClean="0">
                <a:solidFill>
                  <a:schemeClr val="accent2"/>
                </a:solidFill>
              </a:rPr>
              <a:t>M+2 / JULIO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</a:t>
            </a:r>
            <a:r>
              <a:rPr lang="es-ES" sz="1100" u="sng" dirty="0" err="1" smtClean="0">
                <a:solidFill>
                  <a:schemeClr val="accent1"/>
                </a:solidFill>
              </a:rPr>
              <a:t>Mugardos</a:t>
            </a:r>
            <a:r>
              <a:rPr lang="es-ES" sz="1100" u="sng" dirty="0" smtClean="0">
                <a:solidFill>
                  <a:schemeClr val="accent1"/>
                </a:solidFill>
              </a:rPr>
              <a:t>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chemeClr val="accent3"/>
                </a:solidFill>
              </a:rPr>
              <a:t>Con </a:t>
            </a:r>
            <a:r>
              <a:rPr lang="es-ES" sz="1100" dirty="0">
                <a:solidFill>
                  <a:schemeClr val="accent3"/>
                </a:solidFill>
              </a:rPr>
              <a:t>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b="1" dirty="0" smtClean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Bilbao: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Barcelona: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</a:t>
            </a:r>
            <a:r>
              <a:rPr lang="es-ES" sz="1100" dirty="0" smtClean="0">
                <a:solidFill>
                  <a:schemeClr val="accent3"/>
                </a:solidFill>
              </a:rPr>
              <a:t>descargas.</a:t>
            </a:r>
            <a:endParaRPr lang="es-ES" sz="1100" b="1" dirty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</a:t>
            </a:r>
            <a:r>
              <a:rPr lang="es-ES" sz="1100" u="sng" dirty="0">
                <a:solidFill>
                  <a:schemeClr val="accent1"/>
                </a:solidFill>
              </a:rPr>
              <a:t>de </a:t>
            </a:r>
            <a:r>
              <a:rPr lang="es-ES" sz="1100" u="sng" dirty="0" smtClean="0">
                <a:solidFill>
                  <a:schemeClr val="accent1"/>
                </a:solidFill>
              </a:rPr>
              <a:t>Sagunto: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  <a:endParaRPr lang="es-ES" sz="1100" dirty="0" smtClean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</a:t>
            </a:r>
            <a:r>
              <a:rPr lang="es-ES" sz="1100" u="sng" dirty="0" smtClean="0">
                <a:solidFill>
                  <a:schemeClr val="accent1"/>
                </a:solidFill>
              </a:rPr>
              <a:t>Cartagena: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  <a:endParaRPr lang="es-ES" sz="1100" dirty="0" smtClean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Huelva: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960364"/>
            <a:ext cx="408316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600" dirty="0">
                <a:solidFill>
                  <a:schemeClr val="accent3"/>
                </a:solidFill>
              </a:rPr>
              <a:t>Todos los buques solicitados por ENAGAS GTS son para poder garantizar la seguridad de </a:t>
            </a:r>
            <a:r>
              <a:rPr lang="es-ES" sz="600" dirty="0" smtClean="0">
                <a:solidFill>
                  <a:schemeClr val="accent3"/>
                </a:solidFill>
              </a:rPr>
              <a:t>suministro.</a:t>
            </a:r>
            <a:endParaRPr lang="es-ES" sz="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ÍNDICE">
  <a:themeElements>
    <a:clrScheme name="Enagás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094D0F36-ACB7-489C-AFF8-CF5D0C8CAC18}"/>
    </a:ext>
  </a:extLst>
</a:theme>
</file>

<file path=ppt/theme/theme2.xml><?xml version="1.0" encoding="utf-8"?>
<a:theme xmlns:a="http://schemas.openxmlformats.org/drawingml/2006/main" name="CIERRE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 BASE 1 LÍNEA TÍTULO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27D710EA-9E95-4EF5-886C-FA20D8A7BECC}"/>
    </a:ext>
  </a:extLst>
</a:theme>
</file>

<file path=ppt/theme/theme4.xml><?xml version="1.0" encoding="utf-8"?>
<a:theme xmlns:a="http://schemas.openxmlformats.org/drawingml/2006/main" name="SLIDE BASE 2 LÍNEAS TÍTULO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27D710EA-9E95-4EF5-886C-FA20D8A7BECC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10853</TotalTime>
  <Words>489</Words>
  <Application>Microsoft Office PowerPoint</Application>
  <PresentationFormat>Presentación en pantalla (16:9)</PresentationFormat>
  <Paragraphs>47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Enagás PT Serif</vt:lpstr>
      <vt:lpstr>Arial</vt:lpstr>
      <vt:lpstr>Wingdings</vt:lpstr>
      <vt:lpstr>Verdana</vt:lpstr>
      <vt:lpstr>Calibri</vt:lpstr>
      <vt:lpstr>ÍNDICE</vt:lpstr>
      <vt:lpstr>CIERRE</vt:lpstr>
      <vt:lpstr>SLIDE BASE 1 LÍNEA TÍTULO</vt:lpstr>
      <vt:lpstr>SLIDE BASE 2 LÍNEAS TÍTULO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Enagás,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DCRI.EXT1</dc:creator>
  <cp:lastModifiedBy>Sergio Marcos Villalba</cp:lastModifiedBy>
  <cp:revision>361</cp:revision>
  <cp:lastPrinted>2014-10-24T08:41:32Z</cp:lastPrinted>
  <dcterms:created xsi:type="dcterms:W3CDTF">2018-09-03T10:13:25Z</dcterms:created>
  <dcterms:modified xsi:type="dcterms:W3CDTF">2022-03-28T06:07:08Z</dcterms:modified>
</cp:coreProperties>
</file>