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786" r:id="rId1"/>
    <p:sldMasterId id="2147483788" r:id="rId2"/>
    <p:sldMasterId id="2147483761" r:id="rId3"/>
    <p:sldMasterId id="2147483807" r:id="rId4"/>
  </p:sldMasterIdLst>
  <p:notesMasterIdLst>
    <p:notesMasterId r:id="rId9"/>
  </p:notesMasterIdLst>
  <p:handoutMasterIdLst>
    <p:handoutMasterId r:id="rId10"/>
  </p:handoutMasterIdLst>
  <p:sldIdLst>
    <p:sldId id="378" r:id="rId5"/>
    <p:sldId id="397" r:id="rId6"/>
    <p:sldId id="400" r:id="rId7"/>
    <p:sldId id="401" r:id="rId8"/>
  </p:sldIdLst>
  <p:sldSz cx="9144000" cy="5143500" type="screen16x9"/>
  <p:notesSz cx="6797675" cy="9928225"/>
  <p:embeddedFontLst>
    <p:embeddedFont>
      <p:font typeface="Verdana" panose="020B060403050404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nagás PT Serif" panose="020B0604020202020204" charset="0"/>
      <p:regular r:id="rId19"/>
      <p:bold r:id="rId20"/>
      <p:italic r:id="rId21"/>
      <p:boldItalic r:id="rId22"/>
    </p:embeddedFont>
  </p:embeddedFontLst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orient="horz" pos="2047">
          <p15:clr>
            <a:srgbClr val="A4A3A4"/>
          </p15:clr>
        </p15:guide>
        <p15:guide id="3" pos="104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B5E2"/>
    <a:srgbClr val="63666A"/>
    <a:srgbClr val="007AAE"/>
    <a:srgbClr val="F2F2F2"/>
    <a:srgbClr val="9CB700"/>
    <a:srgbClr val="FFB81C"/>
    <a:srgbClr val="C00000"/>
    <a:srgbClr val="000000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99102" autoAdjust="0"/>
  </p:normalViewPr>
  <p:slideViewPr>
    <p:cSldViewPr snapToGrid="0" snapToObjects="1">
      <p:cViewPr varScale="1">
        <p:scale>
          <a:sx n="116" d="100"/>
          <a:sy n="116" d="100"/>
        </p:scale>
        <p:origin x="456" y="77"/>
      </p:cViewPr>
      <p:guideLst>
        <p:guide orient="horz" pos="2136"/>
        <p:guide orient="horz" pos="2047"/>
        <p:guide pos="104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3306" y="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FF3DD2-969E-4F51-8A51-EB0B4110BB0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603E4-74DB-4ECD-BD53-5BB58D963DE4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1651852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655B4-8907-4DA8-B699-724CD93370C9}" type="datetimeFigureOut">
              <a:rPr lang="es-ES_tradnl" smtClean="0"/>
              <a:pPr/>
              <a:t>28/03/2022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73B90-E109-49E6-81EC-950EC00F49A1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9159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065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456393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573B90-E109-49E6-81EC-950EC00F49A1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2886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6682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7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123950"/>
            <a:ext cx="7940675" cy="306874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799114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7759" y="194830"/>
            <a:ext cx="5580000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7759" y="759692"/>
            <a:ext cx="5580000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6" y="1123950"/>
            <a:ext cx="5586784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</a:t>
            </a:r>
            <a:r>
              <a:rPr lang="es-ES" dirty="0" err="1" smtClean="0"/>
              <a:t>nivelc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20683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286515"/>
            <a:ext cx="7940675" cy="3380313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411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INF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7940342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 con la línea más baja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7940342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5" name="Marcador de posición de imagen 6"/>
          <p:cNvSpPr>
            <a:spLocks noGrp="1"/>
          </p:cNvSpPr>
          <p:nvPr>
            <p:ph type="pic" sz="quarter" idx="13"/>
          </p:nvPr>
        </p:nvSpPr>
        <p:spPr>
          <a:xfrm>
            <a:off x="0" y="4423500"/>
            <a:ext cx="9144000" cy="72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7940675" cy="298068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6168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ÍNEAS_IMAGEN DCHA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866487"/>
            <a:ext cx="5400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1"/>
            <a:ext cx="5580000" cy="657802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7AAE"/>
                </a:solidFill>
                <a:effectLst/>
                <a:uLnTx/>
                <a:uFillTx/>
                <a:latin typeface="Enagás PT Serif" panose="020A0603040505020204" pitchFamily="18" charset="0"/>
                <a:ea typeface="Enagás PT Serif" panose="020A0603040505020204" pitchFamily="18" charset="0"/>
                <a:cs typeface="+mn-cs"/>
              </a:rPr>
              <a:t>Evita los títulos largos, pero si no es posible y ocupa más de una línea, utiliza esta diapositiva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7AAE"/>
              </a:solidFill>
              <a:effectLst/>
              <a:uLnTx/>
              <a:uFillTx/>
              <a:latin typeface="Enagás PT Serif" panose="020A0603040505020204" pitchFamily="18" charset="0"/>
              <a:ea typeface="Enagás PT Serif" panose="020A0603040505020204" pitchFamily="18" charset="0"/>
              <a:cs typeface="+mn-cs"/>
            </a:endParaRPr>
          </a:p>
        </p:txBody>
      </p:sp>
      <p:sp>
        <p:nvSpPr>
          <p:cNvPr id="7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912092"/>
            <a:ext cx="5580000" cy="29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</a:t>
            </a:r>
            <a:endParaRPr lang="es-ES" sz="1400" b="1" dirty="0" smtClean="0">
              <a:solidFill>
                <a:schemeClr val="accent1"/>
              </a:solidFill>
            </a:endParaRPr>
          </a:p>
        </p:txBody>
      </p:sp>
      <p:sp>
        <p:nvSpPr>
          <p:cNvPr id="8" name="Marcador de posición de imagen 2"/>
          <p:cNvSpPr>
            <a:spLocks noGrp="1"/>
          </p:cNvSpPr>
          <p:nvPr>
            <p:ph type="pic" sz="quarter" idx="13"/>
          </p:nvPr>
        </p:nvSpPr>
        <p:spPr>
          <a:xfrm>
            <a:off x="5903734" y="0"/>
            <a:ext cx="3240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3"/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9" name="Marcador de texto 2"/>
          <p:cNvSpPr>
            <a:spLocks noGrp="1"/>
          </p:cNvSpPr>
          <p:nvPr>
            <p:ph type="body" sz="quarter" idx="14"/>
          </p:nvPr>
        </p:nvSpPr>
        <p:spPr>
          <a:xfrm>
            <a:off x="180975" y="1286515"/>
            <a:ext cx="5579857" cy="3454818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23929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7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ÍND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6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772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ÍNDIC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4" name="2 Título"/>
          <p:cNvSpPr>
            <a:spLocks noGrp="1"/>
          </p:cNvSpPr>
          <p:nvPr>
            <p:ph type="title" hasCustomPrompt="1"/>
          </p:nvPr>
        </p:nvSpPr>
        <p:spPr>
          <a:xfrm>
            <a:off x="569685" y="306000"/>
            <a:ext cx="3704442" cy="523769"/>
          </a:xfrm>
          <a:prstGeom prst="rect">
            <a:avLst/>
          </a:prstGeom>
        </p:spPr>
        <p:txBody>
          <a:bodyPr/>
          <a:lstStyle>
            <a:lvl1pPr algn="l">
              <a:defRPr sz="3000" b="1" baseline="0">
                <a:solidFill>
                  <a:schemeClr val="bg1"/>
                </a:solidFill>
                <a:latin typeface="Enagás PT Serif" panose="020A0603040505020204" pitchFamily="18" charset="0"/>
                <a:ea typeface="Enagás PT Serif" panose="020A0603040505020204" pitchFamily="18" charset="0"/>
                <a:cs typeface="Verdana" panose="020B0604030504040204" pitchFamily="34" charset="0"/>
              </a:defRPr>
            </a:lvl1pPr>
          </a:lstStyle>
          <a:p>
            <a:r>
              <a:rPr lang="es-ES" dirty="0" smtClean="0"/>
              <a:t>Completa el índice</a:t>
            </a:r>
            <a:endParaRPr lang="es-ES" dirty="0"/>
          </a:p>
        </p:txBody>
      </p:sp>
      <p:sp>
        <p:nvSpPr>
          <p:cNvPr id="6" name="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9685" y="1019176"/>
            <a:ext cx="7632000" cy="3488636"/>
          </a:xfrm>
          <a:prstGeom prst="rect">
            <a:avLst/>
          </a:prstGeom>
          <a:solidFill>
            <a:schemeClr val="bg1"/>
          </a:solidFill>
        </p:spPr>
        <p:txBody>
          <a:bodyPr lIns="360000" tIns="180000" rIns="360000" bIns="180000"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sz="1400" b="0" baseline="0">
                <a:solidFill>
                  <a:schemeClr val="accent3"/>
                </a:solidFill>
              </a:defRPr>
            </a:lvl1pPr>
            <a:lvl2pPr marL="457200" indent="0">
              <a:buClr>
                <a:schemeClr val="accent1"/>
              </a:buClr>
              <a:buFont typeface="Arial" panose="020B0604020202020204" pitchFamily="34" charset="0"/>
              <a:buNone/>
              <a:defRPr sz="1400" baseline="0">
                <a:solidFill>
                  <a:schemeClr val="accent3"/>
                </a:solidFill>
              </a:defRPr>
            </a:lvl2pPr>
          </a:lstStyle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1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2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3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Apartado 4</a:t>
            </a:r>
          </a:p>
          <a:p>
            <a:pPr marL="514350" marR="0" lvl="0" indent="-514350" algn="l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6366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…</a:t>
            </a:r>
            <a:endParaRPr kumimoji="0" lang="es-ES" sz="1600" b="0" i="0" u="none" strike="noStrike" kern="1200" cap="none" spc="0" normalizeH="0" baseline="0" noProof="0" dirty="0">
              <a:ln>
                <a:noFill/>
              </a:ln>
              <a:solidFill>
                <a:srgbClr val="6366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0" name="Conector recto 9"/>
          <p:cNvCxnSpPr/>
          <p:nvPr userDrawn="1"/>
        </p:nvCxnSpPr>
        <p:spPr>
          <a:xfrm>
            <a:off x="569685" y="834371"/>
            <a:ext cx="7632000" cy="0"/>
          </a:xfrm>
          <a:prstGeom prst="line">
            <a:avLst/>
          </a:prstGeom>
          <a:ln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602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0446"/>
            <a:ext cx="9144000" cy="5621965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72" y="420373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50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88152" cy="5184000"/>
          </a:xfrm>
          <a:prstGeom prst="rect">
            <a:avLst/>
          </a:prstGeom>
        </p:spPr>
      </p:pic>
      <p:sp>
        <p:nvSpPr>
          <p:cNvPr id="8" name="Rectángulo 7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3071828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17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IER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600" y="0"/>
            <a:ext cx="9245600" cy="5184000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2871979" y="3144272"/>
            <a:ext cx="6291072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Marcador de texto 4"/>
          <p:cNvSpPr>
            <a:spLocks noGrp="1"/>
          </p:cNvSpPr>
          <p:nvPr>
            <p:ph type="body" sz="quarter" idx="11" hasCustomPrompt="1"/>
          </p:nvPr>
        </p:nvSpPr>
        <p:spPr>
          <a:xfrm>
            <a:off x="4682653" y="3664256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sp>
        <p:nvSpPr>
          <p:cNvPr id="13" name="Rectángulo 12"/>
          <p:cNvSpPr/>
          <p:nvPr userDrawn="1"/>
        </p:nvSpPr>
        <p:spPr>
          <a:xfrm>
            <a:off x="2818312" y="3144272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8835" y="3078602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14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190" y="-50800"/>
            <a:ext cx="9168145" cy="5194300"/>
          </a:xfrm>
          <a:prstGeom prst="rect">
            <a:avLst/>
          </a:prstGeom>
        </p:spPr>
      </p:pic>
      <p:sp>
        <p:nvSpPr>
          <p:cNvPr id="11" name="Rectángulo 10"/>
          <p:cNvSpPr/>
          <p:nvPr userDrawn="1"/>
        </p:nvSpPr>
        <p:spPr>
          <a:xfrm>
            <a:off x="0" y="481330"/>
            <a:ext cx="5292000" cy="158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 userDrawn="1"/>
        </p:nvSpPr>
        <p:spPr>
          <a:xfrm>
            <a:off x="5289181" y="481330"/>
            <a:ext cx="76527" cy="1584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0" hasCustomPrompt="1"/>
          </p:nvPr>
        </p:nvSpPr>
        <p:spPr>
          <a:xfrm>
            <a:off x="414873" y="1012954"/>
            <a:ext cx="3118544" cy="9777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3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lvl="0"/>
            <a:r>
              <a:rPr lang="es-ES" dirty="0" smtClean="0"/>
              <a:t>Muchas gracias</a:t>
            </a:r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481" y="414735"/>
            <a:ext cx="1717190" cy="171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507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LÍNEA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8 Conector recto"/>
          <p:cNvCxnSpPr/>
          <p:nvPr userDrawn="1"/>
        </p:nvCxnSpPr>
        <p:spPr>
          <a:xfrm>
            <a:off x="272302" y="596323"/>
            <a:ext cx="7848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Marcador de texto 5"/>
          <p:cNvSpPr>
            <a:spLocks noGrp="1"/>
          </p:cNvSpPr>
          <p:nvPr>
            <p:ph type="body" sz="quarter" idx="10" hasCustomPrompt="1"/>
          </p:nvPr>
        </p:nvSpPr>
        <p:spPr>
          <a:xfrm>
            <a:off x="180832" y="194830"/>
            <a:ext cx="7940342" cy="51001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s-ES_tradnl" sz="2000" dirty="0" smtClean="0">
                <a:solidFill>
                  <a:schemeClr val="accent1"/>
                </a:solidFill>
                <a:latin typeface="Enagás PT Serif" panose="020A0603040505020204" pitchFamily="18" charset="0"/>
                <a:ea typeface="Enagás PT Serif" panose="020A0603040505020204" pitchFamily="18" charset="0"/>
              </a:rPr>
              <a:t>Escribe el título en la tipografía Enagás PT Serif (RGB 0, 122, 174)</a:t>
            </a:r>
            <a:endParaRPr lang="es-ES" dirty="0"/>
          </a:p>
        </p:txBody>
      </p:sp>
      <p:sp>
        <p:nvSpPr>
          <p:cNvPr id="14" name="Marcador de texto 13"/>
          <p:cNvSpPr>
            <a:spLocks noGrp="1"/>
          </p:cNvSpPr>
          <p:nvPr>
            <p:ph type="body" sz="quarter" idx="12" hasCustomPrompt="1"/>
          </p:nvPr>
        </p:nvSpPr>
        <p:spPr>
          <a:xfrm>
            <a:off x="181308" y="759692"/>
            <a:ext cx="7940342" cy="2952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baseline="0">
                <a:solidFill>
                  <a:schemeClr val="accent1"/>
                </a:solidFill>
              </a:defRPr>
            </a:lvl1pPr>
          </a:lstStyle>
          <a:p>
            <a:r>
              <a:rPr lang="es-ES_tradnl" sz="1400" b="1" dirty="0" smtClean="0">
                <a:solidFill>
                  <a:schemeClr val="accent1"/>
                </a:solidFill>
              </a:rPr>
              <a:t>Subtítulo de la diapositiva si lo tuviera. </a:t>
            </a:r>
            <a:r>
              <a:rPr lang="es-ES_tradnl" sz="1400" b="1" dirty="0" err="1" smtClean="0">
                <a:solidFill>
                  <a:schemeClr val="accent1"/>
                </a:solidFill>
              </a:rPr>
              <a:t>Verdana</a:t>
            </a:r>
            <a:r>
              <a:rPr lang="es-ES_tradnl" sz="1400" b="1" dirty="0" smtClean="0">
                <a:solidFill>
                  <a:schemeClr val="accent1"/>
                </a:solidFill>
              </a:rPr>
              <a:t> 14 negrita (RGB 0, 122,174)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180975" y="1123950"/>
            <a:ext cx="7940675" cy="35020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accent3"/>
                </a:solidFill>
              </a:defRPr>
            </a:lvl1pPr>
            <a:lvl2pPr>
              <a:defRPr sz="1300">
                <a:solidFill>
                  <a:schemeClr val="accent3"/>
                </a:solidFill>
              </a:defRPr>
            </a:lvl2pPr>
            <a:lvl3pPr>
              <a:defRPr sz="1200">
                <a:solidFill>
                  <a:schemeClr val="accent3"/>
                </a:solidFill>
              </a:defRPr>
            </a:lvl3pPr>
            <a:lvl4pPr>
              <a:defRPr sz="1150">
                <a:solidFill>
                  <a:schemeClr val="accent3"/>
                </a:solidFill>
              </a:defRPr>
            </a:lvl4pPr>
            <a:lvl5pPr>
              <a:defRPr sz="1100">
                <a:solidFill>
                  <a:schemeClr val="accent3"/>
                </a:solidFill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53141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22855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93" r:id="rId2"/>
    <p:sldLayoutId id="2147483796" r:id="rId3"/>
    <p:sldLayoutId id="214748380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1987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97" r:id="rId3"/>
    <p:sldLayoutId id="214748380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49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805" r:id="rId2"/>
    <p:sldLayoutId id="2147483806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997" y="54502"/>
            <a:ext cx="630500" cy="63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299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/>
          <p:cNvSpPr>
            <a:spLocks noGrp="1"/>
          </p:cNvSpPr>
          <p:nvPr>
            <p:ph type="body" sz="quarter" idx="10"/>
          </p:nvPr>
        </p:nvSpPr>
        <p:spPr>
          <a:xfrm>
            <a:off x="414873" y="652229"/>
            <a:ext cx="3118544" cy="1338497"/>
          </a:xfrm>
        </p:spPr>
        <p:txBody>
          <a:bodyPr/>
          <a:lstStyle/>
          <a:p>
            <a:pPr algn="ctr"/>
            <a:r>
              <a:rPr lang="es-ES" dirty="0" smtClean="0"/>
              <a:t>Cálculo de slots en plantas de regasificación</a:t>
            </a:r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3996504" y="1771250"/>
            <a:ext cx="1189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b="1" dirty="0" smtClean="0">
                <a:solidFill>
                  <a:schemeClr val="accent3"/>
                </a:solidFill>
              </a:rPr>
              <a:t>Marzo 2020</a:t>
            </a:r>
            <a:endParaRPr lang="es-ES" sz="800" b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Consideraciones para el cálculo de slots de buques</a:t>
            </a:r>
            <a:endParaRPr lang="es-ES" dirty="0"/>
          </a:p>
        </p:txBody>
      </p:sp>
      <p:sp>
        <p:nvSpPr>
          <p:cNvPr id="71" name="Rectángulo 70"/>
          <p:cNvSpPr/>
          <p:nvPr/>
        </p:nvSpPr>
        <p:spPr>
          <a:xfrm>
            <a:off x="230198" y="704849"/>
            <a:ext cx="847898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Previsión de la demanda por área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convencional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Demanda eléctrica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Carga de cisternas</a:t>
            </a:r>
            <a:endParaRPr lang="es-ES" sz="12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 Gas Natural y Gas Natural Licuado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Conexiones internacionales vs Plantas de Regasificación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Programación del funcionamiento de los Almacenamientos Subterráneos</a:t>
            </a:r>
          </a:p>
          <a:p>
            <a:pPr marL="228600" indent="-228600" algn="just">
              <a:spcBef>
                <a:spcPts val="600"/>
              </a:spcBef>
              <a:buClr>
                <a:schemeClr val="accent2"/>
              </a:buClr>
              <a:buFont typeface="+mj-lt"/>
              <a:buAutoNum type="arabicPeriod"/>
            </a:pPr>
            <a:r>
              <a:rPr lang="es-ES" sz="1200" dirty="0" smtClean="0">
                <a:solidFill>
                  <a:schemeClr val="accent1"/>
                </a:solidFill>
              </a:rPr>
              <a:t>Cálculo:</a:t>
            </a:r>
          </a:p>
          <a:p>
            <a:pPr marL="685800" lvl="1" indent="-228600" algn="just">
              <a:spcBef>
                <a:spcPts val="600"/>
              </a:spcBef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s-ES" sz="1200" dirty="0" smtClean="0">
                <a:solidFill>
                  <a:schemeClr val="accent3"/>
                </a:solidFill>
              </a:rPr>
              <a:t>Slots mínimos = Carga de cisternas + Producción mínima necesaria de medios de producción / Capacidad Buque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525939" y="3514555"/>
            <a:ext cx="8028176" cy="95410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400" b="1" dirty="0" smtClean="0">
                <a:solidFill>
                  <a:schemeClr val="accent1"/>
                </a:solidFill>
              </a:rPr>
              <a:t>Se determinará el valor final de los slots mínimos para cada planta de regasificación teniendo en cuenta las existencias en los tanques de GNL de las plantas de regasificación y las fechas de llegada de buques adjudicados en periodos anteriores.</a:t>
            </a:r>
            <a:endParaRPr lang="es-ES" sz="1400" b="1" dirty="0">
              <a:solidFill>
                <a:schemeClr val="accent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0" y="4927796"/>
            <a:ext cx="2568332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600" dirty="0" smtClean="0">
                <a:solidFill>
                  <a:schemeClr val="accent3"/>
                </a:solidFill>
              </a:rPr>
              <a:t>Se ha considerado una capacidad de buque de 1.000 GWh.</a:t>
            </a:r>
          </a:p>
        </p:txBody>
      </p:sp>
    </p:spTree>
    <p:extLst>
      <p:ext uri="{BB962C8B-B14F-4D97-AF65-F5344CB8AC3E}">
        <p14:creationId xmlns:p14="http://schemas.microsoft.com/office/powerpoint/2010/main" val="6826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M+1 / ABRIL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arcador de texto 6"/>
          <p:cNvSpPr>
            <a:spLocks noGrp="1"/>
          </p:cNvSpPr>
          <p:nvPr>
            <p:ph type="body" sz="quarter" idx="10"/>
          </p:nvPr>
        </p:nvSpPr>
        <p:spPr>
          <a:xfrm>
            <a:off x="180832" y="194830"/>
            <a:ext cx="7940342" cy="510019"/>
          </a:xfrm>
        </p:spPr>
        <p:txBody>
          <a:bodyPr/>
          <a:lstStyle/>
          <a:p>
            <a:r>
              <a:rPr lang="es-ES" dirty="0" smtClean="0"/>
              <a:t>Resumen</a:t>
            </a:r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230198" y="704849"/>
            <a:ext cx="8478982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1100" b="1" dirty="0" smtClean="0">
                <a:solidFill>
                  <a:schemeClr val="accent2"/>
                </a:solidFill>
              </a:rPr>
              <a:t>M+2 / MAYO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</a:t>
            </a:r>
            <a:r>
              <a:rPr lang="es-ES" sz="1100" u="sng" dirty="0" err="1" smtClean="0">
                <a:solidFill>
                  <a:schemeClr val="accent1"/>
                </a:solidFill>
              </a:rPr>
              <a:t>Mugardos</a:t>
            </a:r>
            <a:r>
              <a:rPr lang="es-ES" sz="1100" u="sng" dirty="0" smtClean="0">
                <a:solidFill>
                  <a:schemeClr val="accent1"/>
                </a:solidFill>
              </a:rPr>
              <a:t>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 smtClean="0">
                <a:solidFill>
                  <a:schemeClr val="accent3"/>
                </a:solidFill>
              </a:rPr>
              <a:t>Con </a:t>
            </a:r>
            <a:r>
              <a:rPr lang="es-ES" sz="1100" dirty="0">
                <a:solidFill>
                  <a:schemeClr val="accent3"/>
                </a:solidFill>
              </a:rPr>
              <a:t>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b="1" dirty="0" smtClean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Bilbao: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Barcelona: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</a:t>
            </a:r>
            <a:r>
              <a:rPr lang="es-ES" sz="1100" dirty="0" smtClean="0">
                <a:solidFill>
                  <a:schemeClr val="accent3"/>
                </a:solidFill>
              </a:rPr>
              <a:t>descargas.</a:t>
            </a:r>
            <a:endParaRPr lang="es-ES" sz="1100" b="1" dirty="0">
              <a:solidFill>
                <a:schemeClr val="accent5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</a:t>
            </a:r>
            <a:r>
              <a:rPr lang="es-ES" sz="1100" u="sng" dirty="0">
                <a:solidFill>
                  <a:schemeClr val="accent1"/>
                </a:solidFill>
              </a:rPr>
              <a:t>de </a:t>
            </a:r>
            <a:r>
              <a:rPr lang="es-ES" sz="1100" u="sng" dirty="0" smtClean="0">
                <a:solidFill>
                  <a:schemeClr val="accent1"/>
                </a:solidFill>
              </a:rPr>
              <a:t>Sagunto: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>
                <a:solidFill>
                  <a:schemeClr val="accent1"/>
                </a:solidFill>
              </a:rPr>
              <a:t>Planta de </a:t>
            </a:r>
            <a:r>
              <a:rPr lang="es-ES" sz="1100" u="sng" dirty="0" smtClean="0">
                <a:solidFill>
                  <a:schemeClr val="accent1"/>
                </a:solidFill>
              </a:rPr>
              <a:t>Cartagena: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  <a:endParaRPr lang="es-ES" sz="1100" dirty="0" smtClean="0">
              <a:solidFill>
                <a:schemeClr val="accent3"/>
              </a:solidFill>
            </a:endParaRP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  <a:p>
            <a:pPr marL="228600" indent="-22860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ES" sz="1100" u="sng" dirty="0" smtClean="0">
                <a:solidFill>
                  <a:schemeClr val="accent1"/>
                </a:solidFill>
              </a:rPr>
              <a:t>Planta de Huelva:</a:t>
            </a:r>
            <a:r>
              <a:rPr lang="es-ES" sz="1100" dirty="0" smtClean="0">
                <a:solidFill>
                  <a:schemeClr val="accent1"/>
                </a:solidFill>
              </a:rPr>
              <a:t> </a:t>
            </a:r>
          </a:p>
          <a:p>
            <a:pPr marL="685800" lvl="1" indent="-2286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" sz="1100" dirty="0">
                <a:solidFill>
                  <a:schemeClr val="accent3"/>
                </a:solidFill>
              </a:rPr>
              <a:t>Con la mejor previsión de necesidades de regasificación y niveles de la terminal, no se han identificado requerimientos mínimos de descargas</a:t>
            </a:r>
            <a:r>
              <a:rPr lang="es-ES" sz="1100" dirty="0" smtClean="0">
                <a:solidFill>
                  <a:schemeClr val="accent3"/>
                </a:solidFill>
              </a:rPr>
              <a:t>. </a:t>
            </a:r>
            <a:endParaRPr lang="es-ES" sz="1100" dirty="0">
              <a:solidFill>
                <a:schemeClr val="accent3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0" y="4960364"/>
            <a:ext cx="4083169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s-ES" sz="600" dirty="0">
                <a:solidFill>
                  <a:schemeClr val="accent3"/>
                </a:solidFill>
              </a:rPr>
              <a:t>Todos los buques solicitados por ENAGAS GTS son para poder garantizar la seguridad de </a:t>
            </a:r>
            <a:r>
              <a:rPr lang="es-ES" sz="600" dirty="0" smtClean="0">
                <a:solidFill>
                  <a:schemeClr val="accent3"/>
                </a:solidFill>
              </a:rPr>
              <a:t>suministro.</a:t>
            </a:r>
            <a:endParaRPr lang="es-ES" sz="6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95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ÍNDICE">
  <a:themeElements>
    <a:clrScheme name="Enagás">
      <a:dk1>
        <a:sysClr val="windowText" lastClr="000000"/>
      </a:dk1>
      <a:lt1>
        <a:srgbClr val="FFFFFF"/>
      </a:lt1>
      <a:dk2>
        <a:srgbClr val="1F497D"/>
      </a:dk2>
      <a:lt2>
        <a:srgbClr val="EEECE1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000FF"/>
      </a:hlink>
      <a:folHlink>
        <a:srgbClr val="800080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094D0F36-ACB7-489C-AFF8-CF5D0C8CAC18}"/>
    </a:ext>
  </a:extLst>
</a:theme>
</file>

<file path=ppt/theme/theme2.xml><?xml version="1.0" encoding="utf-8"?>
<a:theme xmlns:a="http://schemas.openxmlformats.org/drawingml/2006/main" name="CIERRE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LIDE BASE 1 LÍNEA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4.xml><?xml version="1.0" encoding="utf-8"?>
<a:theme xmlns:a="http://schemas.openxmlformats.org/drawingml/2006/main" name="SLIDE BASE 2 LÍNEAS TÍTULO">
  <a:themeElements>
    <a:clrScheme name="Enagá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AAE"/>
      </a:accent1>
      <a:accent2>
        <a:srgbClr val="9CB700"/>
      </a:accent2>
      <a:accent3>
        <a:srgbClr val="63666A"/>
      </a:accent3>
      <a:accent4>
        <a:srgbClr val="00B5E2"/>
      </a:accent4>
      <a:accent5>
        <a:srgbClr val="FFB81C"/>
      </a:accent5>
      <a:accent6>
        <a:srgbClr val="FFFFFF"/>
      </a:accent6>
      <a:hlink>
        <a:srgbClr val="0563C1"/>
      </a:hlink>
      <a:folHlink>
        <a:srgbClr val="954F72"/>
      </a:folHlink>
    </a:clrScheme>
    <a:fontScheme name="Personalizado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ción1" id="{413A2225-96EF-4CEA-91D5-3C1A69B04C52}" vid="{27D710EA-9E95-4EF5-886C-FA20D8A7BECC}"/>
    </a:ext>
  </a:extLst>
</a:theme>
</file>

<file path=ppt/theme/theme5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10468</TotalTime>
  <Words>489</Words>
  <Application>Microsoft Office PowerPoint</Application>
  <PresentationFormat>Presentación en pantalla (16:9)</PresentationFormat>
  <Paragraphs>47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4</vt:i4>
      </vt:variant>
    </vt:vector>
  </HeadingPairs>
  <TitlesOfParts>
    <vt:vector size="13" baseType="lpstr">
      <vt:lpstr>Arial</vt:lpstr>
      <vt:lpstr>Wingdings</vt:lpstr>
      <vt:lpstr>Verdana</vt:lpstr>
      <vt:lpstr>Calibri</vt:lpstr>
      <vt:lpstr>Enagás PT Serif</vt:lpstr>
      <vt:lpstr>ÍNDICE</vt:lpstr>
      <vt:lpstr>CIERRE</vt:lpstr>
      <vt:lpstr>SLIDE BASE 1 LÍNEA TÍTULO</vt:lpstr>
      <vt:lpstr>SLIDE BASE 2 LÍNEAS TÍTULO</vt:lpstr>
      <vt:lpstr>Presentación de PowerPoint</vt:lpstr>
      <vt:lpstr>Presentación de PowerPoint</vt:lpstr>
      <vt:lpstr>Presentación de PowerPoint</vt:lpstr>
      <vt:lpstr>Presentación de PowerPoint</vt:lpstr>
    </vt:vector>
  </TitlesOfParts>
  <Company>Enagás, S.A.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DCRI.EXT1</dc:creator>
  <cp:lastModifiedBy>Sergio Marcos Villalba</cp:lastModifiedBy>
  <cp:revision>358</cp:revision>
  <cp:lastPrinted>2014-10-24T08:41:32Z</cp:lastPrinted>
  <dcterms:created xsi:type="dcterms:W3CDTF">2018-09-03T10:13:25Z</dcterms:created>
  <dcterms:modified xsi:type="dcterms:W3CDTF">2022-03-28T06:09:41Z</dcterms:modified>
</cp:coreProperties>
</file>